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4"/>
  </p:notesMasterIdLst>
  <p:sldIdLst>
    <p:sldId id="256" r:id="rId2"/>
    <p:sldId id="257" r:id="rId3"/>
    <p:sldId id="258" r:id="rId4"/>
    <p:sldId id="403" r:id="rId5"/>
    <p:sldId id="259" r:id="rId6"/>
    <p:sldId id="260" r:id="rId7"/>
    <p:sldId id="262" r:id="rId8"/>
    <p:sldId id="263" r:id="rId9"/>
    <p:sldId id="264" r:id="rId10"/>
    <p:sldId id="265" r:id="rId11"/>
    <p:sldId id="266" r:id="rId12"/>
    <p:sldId id="267" r:id="rId13"/>
    <p:sldId id="401" r:id="rId14"/>
    <p:sldId id="268" r:id="rId15"/>
    <p:sldId id="404"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5" r:id="rId31"/>
    <p:sldId id="286" r:id="rId32"/>
    <p:sldId id="287" r:id="rId33"/>
    <p:sldId id="288" r:id="rId34"/>
    <p:sldId id="283" r:id="rId35"/>
    <p:sldId id="284"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402" r:id="rId55"/>
    <p:sldId id="309" r:id="rId56"/>
    <p:sldId id="310" r:id="rId57"/>
    <p:sldId id="311" r:id="rId58"/>
    <p:sldId id="312" r:id="rId59"/>
    <p:sldId id="313" r:id="rId60"/>
    <p:sldId id="314" r:id="rId61"/>
    <p:sldId id="315" r:id="rId62"/>
    <p:sldId id="317" r:id="rId63"/>
    <p:sldId id="318" r:id="rId64"/>
    <p:sldId id="319" r:id="rId65"/>
    <p:sldId id="320" r:id="rId66"/>
    <p:sldId id="40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3" r:id="rId137"/>
    <p:sldId id="394" r:id="rId138"/>
    <p:sldId id="395" r:id="rId139"/>
    <p:sldId id="396" r:id="rId140"/>
    <p:sldId id="397" r:id="rId141"/>
    <p:sldId id="398" r:id="rId142"/>
    <p:sldId id="399"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Deck" id="{A3F33FA8-DBBC-499A-BA3F-D09BD2A037C4}">
          <p14:sldIdLst>
            <p14:sldId id="256"/>
            <p14:sldId id="257"/>
            <p14:sldId id="258"/>
          </p14:sldIdLst>
        </p14:section>
        <p14:section name="Introduction" id="{8B7EF91C-127F-4A0D-A50F-265935451164}">
          <p14:sldIdLst>
            <p14:sldId id="403"/>
            <p14:sldId id="259"/>
          </p14:sldIdLst>
        </p14:section>
        <p14:section name="CAASPP Overview" id="{A7906B5C-CDA3-4844-AA20-35659F0D67B4}">
          <p14:sldIdLst>
            <p14:sldId id="260"/>
            <p14:sldId id="262"/>
            <p14:sldId id="263"/>
            <p14:sldId id="264"/>
            <p14:sldId id="265"/>
            <p14:sldId id="266"/>
            <p14:sldId id="267"/>
            <p14:sldId id="401"/>
            <p14:sldId id="268"/>
            <p14:sldId id="404"/>
            <p14:sldId id="269"/>
          </p14:sldIdLst>
        </p14:section>
        <p14:section name="Pause Rules" id="{98AA8F60-EAA8-48A9-A811-A7426CB02067}">
          <p14:sldIdLst>
            <p14:sldId id="270"/>
            <p14:sldId id="271"/>
            <p14:sldId id="272"/>
            <p14:sldId id="273"/>
          </p14:sldIdLst>
        </p14:section>
        <p14:section name="Misc. CAASPP Info" id="{E43732DA-9933-46FA-8448-4DD2BB88198A}">
          <p14:sldIdLst>
            <p14:sldId id="274"/>
            <p14:sldId id="275"/>
            <p14:sldId id="276"/>
          </p14:sldIdLst>
        </p14:section>
        <p14:section name="Test Security" id="{F374EDA6-33AC-4412-9671-9BCBBFE63FED}">
          <p14:sldIdLst>
            <p14:sldId id="277"/>
            <p14:sldId id="278"/>
            <p14:sldId id="279"/>
            <p14:sldId id="280"/>
            <p14:sldId id="281"/>
          </p14:sldIdLst>
        </p14:section>
        <p14:section name="Activity" id="{1D3CB7A6-7C10-4106-A614-3D5D888F5FD8}">
          <p14:sldIdLst>
            <p14:sldId id="282"/>
            <p14:sldId id="285"/>
            <p14:sldId id="286"/>
            <p14:sldId id="287"/>
            <p14:sldId id="288"/>
            <p14:sldId id="283"/>
            <p14:sldId id="284"/>
          </p14:sldIdLst>
        </p14:section>
        <p14:section name="Accessibility Resources Overview" id="{2B9E0B41-033A-4A7E-89C2-E2A1A31E8389}">
          <p14:sldIdLst>
            <p14:sldId id="289"/>
            <p14:sldId id="290"/>
            <p14:sldId id="291"/>
            <p14:sldId id="292"/>
            <p14:sldId id="293"/>
            <p14:sldId id="294"/>
            <p14:sldId id="295"/>
            <p14:sldId id="296"/>
            <p14:sldId id="297"/>
            <p14:sldId id="298"/>
            <p14:sldId id="299"/>
          </p14:sldIdLst>
        </p14:section>
        <p14:section name="Different Roles" id="{F428C510-BC99-48D4-887B-4A24B3C67820}">
          <p14:sldIdLst>
            <p14:sldId id="300"/>
            <p14:sldId id="301"/>
            <p14:sldId id="302"/>
            <p14:sldId id="303"/>
            <p14:sldId id="304"/>
            <p14:sldId id="305"/>
            <p14:sldId id="306"/>
            <p14:sldId id="402"/>
            <p14:sldId id="309"/>
            <p14:sldId id="310"/>
            <p14:sldId id="311"/>
            <p14:sldId id="312"/>
            <p14:sldId id="313"/>
            <p14:sldId id="314"/>
            <p14:sldId id="315"/>
          </p14:sldIdLst>
        </p14:section>
        <p14:section name="Activity: Thumbs Up, Thumbs Down" id="{0A6102DC-2C78-4DA7-9947-77A705F01B3A}">
          <p14:sldIdLst>
            <p14:sldId id="317"/>
            <p14:sldId id="318"/>
            <p14:sldId id="319"/>
            <p14:sldId id="320"/>
          </p14:sldIdLst>
        </p14:section>
        <p14:section name="Classromm Logistics Start a Test" id="{38B917E2-DD90-4A62-B3A2-2FF91E62C69B}">
          <p14:sldIdLst>
            <p14:sldId id="400"/>
            <p14:sldId id="321"/>
            <p14:sldId id="322"/>
            <p14:sldId id="323"/>
            <p14:sldId id="324"/>
            <p14:sldId id="325"/>
            <p14:sldId id="326"/>
            <p14:sldId id="327"/>
            <p14:sldId id="328"/>
            <p14:sldId id="329"/>
            <p14:sldId id="330"/>
            <p14:sldId id="331"/>
            <p14:sldId id="332"/>
            <p14:sldId id="333"/>
            <p14:sldId id="334"/>
            <p14:sldId id="336"/>
            <p14:sldId id="337"/>
            <p14:sldId id="338"/>
          </p14:sldIdLst>
        </p14:section>
        <p14:section name="Technology: Test Administration" id="{7E8EBA41-FB69-4BB4-B172-ACFF8BB3C63A}">
          <p14:sldIdLst>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7"/>
            <p14:sldId id="368"/>
            <p14:sldId id="369"/>
            <p14:sldId id="370"/>
            <p14:sldId id="371"/>
            <p14:sldId id="372"/>
          </p14:sldIdLst>
        </p14:section>
        <p14:section name="Security Incidents and Cheating" id="{CB525B46-2F9C-4E78-AF4E-4A0D23A68945}">
          <p14:sldIdLst>
            <p14:sldId id="373"/>
            <p14:sldId id="374"/>
            <p14:sldId id="375"/>
            <p14:sldId id="376"/>
            <p14:sldId id="377"/>
            <p14:sldId id="378"/>
            <p14:sldId id="379"/>
            <p14:sldId id="380"/>
            <p14:sldId id="381"/>
          </p14:sldIdLst>
        </p14:section>
        <p14:section name="Optional Section: Preparing Students" id="{C375AE9F-81E7-4368-BA2A-54F8B01D0263}">
          <p14:sldIdLst>
            <p14:sldId id="382"/>
            <p14:sldId id="383"/>
            <p14:sldId id="384"/>
            <p14:sldId id="385"/>
            <p14:sldId id="386"/>
            <p14:sldId id="387"/>
            <p14:sldId id="388"/>
            <p14:sldId id="389"/>
            <p14:sldId id="390"/>
            <p14:sldId id="391"/>
            <p14:sldId id="393"/>
            <p14:sldId id="394"/>
            <p14:sldId id="395"/>
            <p14:sldId id="396"/>
            <p14:sldId id="397"/>
            <p14:sldId id="398"/>
            <p14:sldId id="3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1E8"/>
    <a:srgbClr val="13501B"/>
    <a:srgbClr val="920000"/>
    <a:srgbClr val="E5F1DC"/>
    <a:srgbClr val="033E51"/>
    <a:srgbClr val="0B3041"/>
    <a:srgbClr val="0D3B4F"/>
    <a:srgbClr val="A6D9F0"/>
    <a:srgbClr val="FFFFFF"/>
    <a:srgbClr val="0A2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5C974-BB94-4B0F-9502-DDF7DBB22FB2}" v="6" dt="2025-10-14T15:13:07.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1" autoAdjust="0"/>
    <p:restoredTop sz="70510" autoAdjust="0"/>
  </p:normalViewPr>
  <p:slideViewPr>
    <p:cSldViewPr snapToGrid="0">
      <p:cViewPr varScale="1">
        <p:scale>
          <a:sx n="75" d="100"/>
          <a:sy n="75" d="100"/>
        </p:scale>
        <p:origin x="1788"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149"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82627" y="471045"/>
            <a:ext cx="2389173" cy="134391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82627" y="1933996"/>
            <a:ext cx="5761529" cy="66597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AD113-A2AE-4DF9-9DE8-7E2B57C48ADE}" type="slidenum">
              <a:rPr lang="en-US" smtClean="0"/>
              <a:t>‹#›</a:t>
            </a:fld>
            <a:endParaRPr lang="en-US"/>
          </a:p>
        </p:txBody>
      </p:sp>
    </p:spTree>
    <p:extLst>
      <p:ext uri="{BB962C8B-B14F-4D97-AF65-F5344CB8AC3E}">
        <p14:creationId xmlns:p14="http://schemas.microsoft.com/office/powerpoint/2010/main" val="175026686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ptos Narrow" panose="020B00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highlight>
                  <a:srgbClr val="00FFFF"/>
                </a:highlight>
                <a:latin typeface="+mn-lt"/>
                <a:cs typeface="Arial" panose="020B0604020202020204" pitchFamily="34" charset="0"/>
              </a:rPr>
              <a:t>Welcome everyone to the training!</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a:t>
            </a:fld>
            <a:endParaRPr lang="en-US"/>
          </a:p>
        </p:txBody>
      </p:sp>
    </p:spTree>
    <p:extLst>
      <p:ext uri="{BB962C8B-B14F-4D97-AF65-F5344CB8AC3E}">
        <p14:creationId xmlns:p14="http://schemas.microsoft.com/office/powerpoint/2010/main" val="165826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F09F3-C86F-3401-4F5B-789AA98F1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29411-51CC-311F-C78C-85976F267A1A}"/>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0C42F427-BA31-39FC-2B20-B4AC25069322}"/>
              </a:ext>
            </a:extLst>
          </p:cNvPr>
          <p:cNvSpPr>
            <a:spLocks noGrp="1"/>
          </p:cNvSpPr>
          <p:nvPr>
            <p:ph type="body" idx="1"/>
          </p:nvPr>
        </p:nvSpPr>
        <p:spPr/>
        <p:txBody>
          <a:bodyPr/>
          <a:lstStyle/>
          <a:p>
            <a:pPr marL="285750" lvl="0" indent="-285750" algn="l" rtl="0">
              <a:spcBef>
                <a:spcPts val="0"/>
              </a:spcBef>
              <a:spcAft>
                <a:spcPts val="0"/>
              </a:spcAft>
              <a:buClr>
                <a:schemeClr val="dk1"/>
              </a:buClr>
              <a:buSzPts val="1200"/>
              <a:buFont typeface="Arial"/>
              <a:buChar char="•"/>
            </a:pPr>
            <a:r>
              <a:rPr lang="en-US" dirty="0"/>
              <a:t>Let's move on to the California Alternate Assessments, or C-A-As, for ELA and Math.</a:t>
            </a:r>
          </a:p>
          <a:p>
            <a:pPr marL="628650" lvl="1" indent="-171450" algn="l" defTabSz="914400" rtl="0" eaLnBrk="1" latinLnBrk="0" hangingPunct="1">
              <a:spcBef>
                <a:spcPts val="600"/>
              </a:spcBef>
              <a:spcAft>
                <a:spcPts val="0"/>
              </a:spcAft>
              <a:buClr>
                <a:schemeClr val="dk1"/>
              </a:buClr>
              <a:buSzPts val="1200"/>
              <a:buFont typeface="Aptos Narrow" panose="020B0004020202020204" pitchFamily="34" charset="0"/>
              <a:buChar char="–"/>
            </a:pPr>
            <a:r>
              <a:rPr lang="en-US" sz="1200" kern="1200" dirty="0">
                <a:solidFill>
                  <a:schemeClr val="tx1"/>
                </a:solidFill>
                <a:latin typeface="+mn-lt"/>
                <a:ea typeface="+mn-ea"/>
                <a:cs typeface="+mn-cs"/>
              </a:rPr>
              <a:t>These are taken by students in grades 3 through 8 and grade 11, whose active IEP determines the need for an alternate assessment.</a:t>
            </a:r>
            <a:endParaRPr lang="en-US" sz="1200" kern="1200" dirty="0">
              <a:solidFill>
                <a:schemeClr val="tx1"/>
              </a:solidFill>
              <a:latin typeface="+mn-lt"/>
            </a:endParaRPr>
          </a:p>
          <a:p>
            <a:pPr marL="285750" lvl="0" indent="-285750" algn="l" rtl="0">
              <a:spcBef>
                <a:spcPts val="0"/>
              </a:spcBef>
              <a:spcAft>
                <a:spcPts val="0"/>
              </a:spcAft>
              <a:buClr>
                <a:schemeClr val="dk1"/>
              </a:buClr>
              <a:buSzPts val="1200"/>
              <a:buFont typeface="Arial"/>
              <a:buChar char="•"/>
            </a:pPr>
            <a:endParaRPr lang="en-US" dirty="0"/>
          </a:p>
          <a:p>
            <a:pPr marL="285750" lvl="0" indent="-285750" algn="l" rtl="0">
              <a:spcBef>
                <a:spcPts val="0"/>
              </a:spcBef>
              <a:spcAft>
                <a:spcPts val="0"/>
              </a:spcAft>
              <a:buClr>
                <a:schemeClr val="dk1"/>
              </a:buClr>
              <a:buSzPts val="1200"/>
              <a:buFont typeface="Arial"/>
              <a:buChar char="•"/>
            </a:pPr>
            <a:r>
              <a:rPr lang="en-US" b="0" dirty="0"/>
              <a:t>The CAAs for ELA and math are computer-based assessments, but not computer adaptive. They are administered 1 on 1.</a:t>
            </a:r>
          </a:p>
          <a:p>
            <a:pPr marL="285750" indent="-285750">
              <a:buClr>
                <a:schemeClr val="dk1"/>
              </a:buClr>
              <a:buSzPts val="1200"/>
              <a:buFont typeface="Arial"/>
              <a:buChar char="•"/>
              <a:defRPr/>
            </a:pPr>
            <a:r>
              <a:rPr lang="en-US" sz="1200" b="0" kern="1200" dirty="0">
                <a:solidFill>
                  <a:schemeClr val="tx1"/>
                </a:solidFill>
                <a:effectLst/>
                <a:latin typeface="+mn-lt"/>
                <a:ea typeface="+mn-ea"/>
                <a:cs typeface="+mn-cs"/>
              </a:rPr>
              <a:t>Only </a:t>
            </a:r>
            <a:r>
              <a:rPr lang="en-US" b="0" dirty="0"/>
              <a:t>test examiners or TEs</a:t>
            </a:r>
            <a:r>
              <a:rPr lang="en-US" sz="1200" b="0" kern="1200" dirty="0">
                <a:solidFill>
                  <a:schemeClr val="tx1"/>
                </a:solidFill>
                <a:effectLst/>
                <a:latin typeface="+mn-lt"/>
                <a:ea typeface="+mn-ea"/>
                <a:cs typeface="+mn-cs"/>
              </a:rPr>
              <a:t> who have completed the CAA Moodle trainings for ELA and math are allowed to administer the CAAs for ELA and math. </a:t>
            </a:r>
            <a:endParaRPr lang="en-US" sz="1200" b="0" kern="1200" dirty="0">
              <a:solidFill>
                <a:schemeClr val="tx1"/>
              </a:solidFill>
              <a:effectLst/>
              <a:latin typeface="+mn-lt"/>
            </a:endParaRPr>
          </a:p>
          <a:p>
            <a:pPr marL="285750" lvl="0" indent="-285750" algn="l" rtl="0">
              <a:spcBef>
                <a:spcPts val="0"/>
              </a:spcBef>
              <a:spcAft>
                <a:spcPts val="0"/>
              </a:spcAft>
              <a:buClr>
                <a:schemeClr val="dk1"/>
              </a:buClr>
              <a:buSzPts val="1200"/>
              <a:buFont typeface="Arial"/>
              <a:buChar char="•"/>
            </a:pPr>
            <a:endParaRPr lang="en-US" dirty="0"/>
          </a:p>
          <a:p>
            <a:pPr marL="285750" lvl="0" indent="-285750" algn="l" rtl="0">
              <a:spcBef>
                <a:spcPts val="0"/>
              </a:spcBef>
              <a:spcAft>
                <a:spcPts val="0"/>
              </a:spcAft>
              <a:buClr>
                <a:schemeClr val="dk1"/>
              </a:buClr>
              <a:buSzPts val="1200"/>
              <a:buFont typeface="Arial"/>
              <a:buChar char="•"/>
            </a:pPr>
            <a:endParaRPr lang="en-US" dirty="0"/>
          </a:p>
          <a:p>
            <a:pPr marL="285750" lvl="0" indent="-285750" algn="l" rtl="0">
              <a:spcBef>
                <a:spcPts val="0"/>
              </a:spcBef>
              <a:spcAft>
                <a:spcPts val="0"/>
              </a:spcAft>
              <a:buClr>
                <a:schemeClr val="dk1"/>
              </a:buClr>
              <a:buSzPts val="1200"/>
              <a:buFont typeface="Arial"/>
              <a:buChar char="•"/>
            </a:pPr>
            <a:r>
              <a:rPr lang="en-US" dirty="0"/>
              <a:t>As for the when our local test windows are</a:t>
            </a:r>
            <a:r>
              <a:rPr lang="en-US" b="1" i="1" dirty="0"/>
              <a:t> [insert here information about local testing schedules]</a:t>
            </a:r>
          </a:p>
          <a:p>
            <a:endParaRPr lang="en-US" dirty="0"/>
          </a:p>
        </p:txBody>
      </p:sp>
      <p:sp>
        <p:nvSpPr>
          <p:cNvPr id="4" name="Slide Number Placeholder 3">
            <a:extLst>
              <a:ext uri="{FF2B5EF4-FFF2-40B4-BE49-F238E27FC236}">
                <a16:creationId xmlns:a16="http://schemas.microsoft.com/office/drawing/2014/main" id="{6AC49FC0-4BC2-D9AE-17E3-CAF93C4C6127}"/>
              </a:ext>
            </a:extLst>
          </p:cNvPr>
          <p:cNvSpPr>
            <a:spLocks noGrp="1"/>
          </p:cNvSpPr>
          <p:nvPr>
            <p:ph type="sldNum" sz="quarter" idx="5"/>
          </p:nvPr>
        </p:nvSpPr>
        <p:spPr/>
        <p:txBody>
          <a:bodyPr/>
          <a:lstStyle/>
          <a:p>
            <a:fld id="{E04AD113-A2AE-4DF9-9DE8-7E2B57C48ADE}" type="slidenum">
              <a:rPr lang="en-US" smtClean="0"/>
              <a:t>10</a:t>
            </a:fld>
            <a:endParaRPr lang="en-US"/>
          </a:p>
        </p:txBody>
      </p:sp>
    </p:spTree>
    <p:extLst>
      <p:ext uri="{BB962C8B-B14F-4D97-AF65-F5344CB8AC3E}">
        <p14:creationId xmlns:p14="http://schemas.microsoft.com/office/powerpoint/2010/main" val="20697482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DA542-986A-17CE-BAF7-010CF72A3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1AFA2-E953-4C9B-E0A9-5DD192916220}"/>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14DF8A86-FC95-2B7F-9380-8F20853CEF22}"/>
              </a:ext>
            </a:extLst>
          </p:cNvPr>
          <p:cNvSpPr>
            <a:spLocks noGrp="1"/>
          </p:cNvSpPr>
          <p:nvPr>
            <p:ph type="body" idx="1"/>
          </p:nvPr>
        </p:nvSpPr>
        <p:spPr/>
        <p:txBody>
          <a:bodyPr/>
          <a:lstStyle/>
          <a:p>
            <a:r>
              <a:rPr lang="en-US"/>
              <a:t>In the Test Administrator Interface, you will see which students have selected which test(s).</a:t>
            </a:r>
          </a:p>
          <a:p>
            <a:r>
              <a:rPr lang="en-US"/>
              <a:t>If the student selected an incorrect test, </a:t>
            </a:r>
            <a:r>
              <a:rPr lang="en-US" b="1"/>
              <a:t>DO NOT </a:t>
            </a:r>
            <a:r>
              <a:rPr lang="en-US"/>
              <a:t>test the student. </a:t>
            </a:r>
            <a:r>
              <a:rPr lang="en-US" b="1"/>
              <a:t>DO NOT </a:t>
            </a:r>
            <a:r>
              <a:rPr lang="en-US"/>
              <a:t>approve the test.</a:t>
            </a:r>
          </a:p>
        </p:txBody>
      </p:sp>
      <p:sp>
        <p:nvSpPr>
          <p:cNvPr id="4" name="Slide Number Placeholder 3">
            <a:extLst>
              <a:ext uri="{FF2B5EF4-FFF2-40B4-BE49-F238E27FC236}">
                <a16:creationId xmlns:a16="http://schemas.microsoft.com/office/drawing/2014/main" id="{49F7B4DF-D1E5-5123-25BD-11FF48B4765B}"/>
              </a:ext>
            </a:extLst>
          </p:cNvPr>
          <p:cNvSpPr>
            <a:spLocks noGrp="1"/>
          </p:cNvSpPr>
          <p:nvPr>
            <p:ph type="sldNum" sz="quarter" idx="5"/>
          </p:nvPr>
        </p:nvSpPr>
        <p:spPr/>
        <p:txBody>
          <a:bodyPr/>
          <a:lstStyle/>
          <a:p>
            <a:fld id="{E04AD113-A2AE-4DF9-9DE8-7E2B57C48ADE}" type="slidenum">
              <a:rPr lang="en-US" smtClean="0"/>
              <a:t>100</a:t>
            </a:fld>
            <a:endParaRPr lang="en-US"/>
          </a:p>
        </p:txBody>
      </p:sp>
    </p:spTree>
    <p:extLst>
      <p:ext uri="{BB962C8B-B14F-4D97-AF65-F5344CB8AC3E}">
        <p14:creationId xmlns:p14="http://schemas.microsoft.com/office/powerpoint/2010/main" val="6710895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77705-5169-3E7E-E0D3-BF62E7F4D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732BC-AF45-67B8-493D-7B3A59153799}"/>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F30A93D8-522F-6C22-7071-6325B6D7B94A}"/>
              </a:ext>
            </a:extLst>
          </p:cNvPr>
          <p:cNvSpPr>
            <a:spLocks noGrp="1"/>
          </p:cNvSpPr>
          <p:nvPr>
            <p:ph type="body" idx="1"/>
          </p:nvPr>
        </p:nvSpPr>
        <p:spPr/>
        <p:txBody>
          <a:bodyPr/>
          <a:lstStyle/>
          <a:p>
            <a:r>
              <a:rPr lang="en-US" dirty="0"/>
              <a:t>The Test Administrator will be notified once students log in. </a:t>
            </a:r>
          </a:p>
          <a:p>
            <a:r>
              <a:rPr lang="en-US" dirty="0"/>
              <a:t>Students will be in a 'waiting room" until the TA 'approves' the student to begin testing. </a:t>
            </a:r>
          </a:p>
        </p:txBody>
      </p:sp>
      <p:sp>
        <p:nvSpPr>
          <p:cNvPr id="4" name="Slide Number Placeholder 3">
            <a:extLst>
              <a:ext uri="{FF2B5EF4-FFF2-40B4-BE49-F238E27FC236}">
                <a16:creationId xmlns:a16="http://schemas.microsoft.com/office/drawing/2014/main" id="{7D860BF7-3F69-C0E0-2DD0-7E78DD786170}"/>
              </a:ext>
            </a:extLst>
          </p:cNvPr>
          <p:cNvSpPr>
            <a:spLocks noGrp="1"/>
          </p:cNvSpPr>
          <p:nvPr>
            <p:ph type="sldNum" sz="quarter" idx="5"/>
          </p:nvPr>
        </p:nvSpPr>
        <p:spPr/>
        <p:txBody>
          <a:bodyPr/>
          <a:lstStyle/>
          <a:p>
            <a:fld id="{E04AD113-A2AE-4DF9-9DE8-7E2B57C48ADE}" type="slidenum">
              <a:rPr lang="en-US" smtClean="0"/>
              <a:t>101</a:t>
            </a:fld>
            <a:endParaRPr lang="en-US"/>
          </a:p>
        </p:txBody>
      </p:sp>
    </p:spTree>
    <p:extLst>
      <p:ext uri="{BB962C8B-B14F-4D97-AF65-F5344CB8AC3E}">
        <p14:creationId xmlns:p14="http://schemas.microsoft.com/office/powerpoint/2010/main" val="19306974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91A2-8F43-F48B-B35D-9CE829E77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A4B53-2A8E-B9EF-819F-B3FA18330DB7}"/>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4E7DA229-B3C1-26E3-7E9E-CB7F7768D3B8}"/>
              </a:ext>
            </a:extLst>
          </p:cNvPr>
          <p:cNvSpPr>
            <a:spLocks noGrp="1"/>
          </p:cNvSpPr>
          <p:nvPr>
            <p:ph type="body" idx="1"/>
          </p:nvPr>
        </p:nvSpPr>
        <p:spPr/>
        <p:txBody>
          <a:bodyPr/>
          <a:lstStyle/>
          <a:p>
            <a:r>
              <a:rPr lang="en-US"/>
              <a:t>It is extremely important to check the  test settings for students prior to approval to verify that the student is assigned the appropriate supports. </a:t>
            </a:r>
          </a:p>
          <a:p>
            <a:r>
              <a:rPr lang="en-US"/>
              <a:t>Select the See Details eye icon to view the student’s settings for the current test. </a:t>
            </a:r>
          </a:p>
          <a:p>
            <a:pPr lvl="1"/>
            <a:r>
              <a:rPr lang="en-US"/>
              <a:t>For example, if the student had been assigned the designated support to turn off any universal tool(s), the test administrator can toggle the individual universal tools on and off. </a:t>
            </a:r>
          </a:p>
          <a:p>
            <a:pPr lvl="1"/>
            <a:r>
              <a:rPr lang="en-US"/>
              <a:t>“Custom” in the See Details column indicates the student has been assigned test settings.</a:t>
            </a:r>
          </a:p>
          <a:p>
            <a:r>
              <a:rPr lang="en-US"/>
              <a:t>Approve students to test by selecting the Approve check mark icon in the Actions column for individual students or the Approve All Students button for each group of tests. </a:t>
            </a:r>
          </a:p>
          <a:p>
            <a:endParaRPr lang="en-US"/>
          </a:p>
          <a:p>
            <a:r>
              <a:rPr lang="en-US"/>
              <a:t>It is important that test administrators get an up-to-date test settings report for their students from site coordinators to verify test settings displayed in the Test Administrator Interface.</a:t>
            </a:r>
          </a:p>
          <a:p>
            <a:pPr lvl="1"/>
            <a:r>
              <a:rPr lang="en-US"/>
              <a:t>If you know a student’s test settings are incorrect, deny the student by selecting Deny “X” icon. </a:t>
            </a:r>
          </a:p>
          <a:p>
            <a:pPr lvl="1"/>
            <a:r>
              <a:rPr lang="en-US" b="1" i="1"/>
              <a:t>[insert local process to correct the test settings in TOMS and test the student on another day.]</a:t>
            </a:r>
          </a:p>
        </p:txBody>
      </p:sp>
      <p:sp>
        <p:nvSpPr>
          <p:cNvPr id="4" name="Slide Number Placeholder 3">
            <a:extLst>
              <a:ext uri="{FF2B5EF4-FFF2-40B4-BE49-F238E27FC236}">
                <a16:creationId xmlns:a16="http://schemas.microsoft.com/office/drawing/2014/main" id="{D94A7CDA-B3BB-65BF-3D1F-B8F0D35A654F}"/>
              </a:ext>
            </a:extLst>
          </p:cNvPr>
          <p:cNvSpPr>
            <a:spLocks noGrp="1"/>
          </p:cNvSpPr>
          <p:nvPr>
            <p:ph type="sldNum" sz="quarter" idx="5"/>
          </p:nvPr>
        </p:nvSpPr>
        <p:spPr/>
        <p:txBody>
          <a:bodyPr/>
          <a:lstStyle/>
          <a:p>
            <a:fld id="{E04AD113-A2AE-4DF9-9DE8-7E2B57C48ADE}" type="slidenum">
              <a:rPr lang="en-US" smtClean="0"/>
              <a:t>102</a:t>
            </a:fld>
            <a:endParaRPr lang="en-US"/>
          </a:p>
        </p:txBody>
      </p:sp>
    </p:spTree>
    <p:extLst>
      <p:ext uri="{BB962C8B-B14F-4D97-AF65-F5344CB8AC3E}">
        <p14:creationId xmlns:p14="http://schemas.microsoft.com/office/powerpoint/2010/main" val="13598162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80CB1-5D9F-22ED-49F3-C107CE499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74387-C5BE-EAE8-926C-2C965DB312D7}"/>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B0C6CB5F-2E7F-07DA-9886-E59E8D0C1919}"/>
              </a:ext>
            </a:extLst>
          </p:cNvPr>
          <p:cNvSpPr>
            <a:spLocks noGrp="1"/>
          </p:cNvSpPr>
          <p:nvPr>
            <p:ph type="body" idx="1"/>
          </p:nvPr>
        </p:nvSpPr>
        <p:spPr/>
        <p:txBody>
          <a:bodyPr/>
          <a:lstStyle/>
          <a:p>
            <a:r>
              <a:rPr lang="en-US"/>
              <a:t>Read the administration script verbatim that explains how to check the sound and video and what students should do if they cannot hear the sound or see the video. </a:t>
            </a:r>
          </a:p>
        </p:txBody>
      </p:sp>
      <p:sp>
        <p:nvSpPr>
          <p:cNvPr id="4" name="Slide Number Placeholder 3">
            <a:extLst>
              <a:ext uri="{FF2B5EF4-FFF2-40B4-BE49-F238E27FC236}">
                <a16:creationId xmlns:a16="http://schemas.microsoft.com/office/drawing/2014/main" id="{9C9700AA-9B41-B395-4B76-6D9D0D293C2D}"/>
              </a:ext>
            </a:extLst>
          </p:cNvPr>
          <p:cNvSpPr>
            <a:spLocks noGrp="1"/>
          </p:cNvSpPr>
          <p:nvPr>
            <p:ph type="sldNum" sz="quarter" idx="5"/>
          </p:nvPr>
        </p:nvSpPr>
        <p:spPr/>
        <p:txBody>
          <a:bodyPr/>
          <a:lstStyle/>
          <a:p>
            <a:fld id="{E04AD113-A2AE-4DF9-9DE8-7E2B57C48ADE}" type="slidenum">
              <a:rPr lang="en-US" smtClean="0"/>
              <a:t>103</a:t>
            </a:fld>
            <a:endParaRPr lang="en-US"/>
          </a:p>
        </p:txBody>
      </p:sp>
    </p:spTree>
    <p:extLst>
      <p:ext uri="{BB962C8B-B14F-4D97-AF65-F5344CB8AC3E}">
        <p14:creationId xmlns:p14="http://schemas.microsoft.com/office/powerpoint/2010/main" val="25471182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445-6629-F942-6E17-DBB10C4CA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2D003-1D54-732A-A431-F670C97BA5B0}"/>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10AE2DBD-DC1C-1E34-6974-ABD8222EA53E}"/>
              </a:ext>
            </a:extLst>
          </p:cNvPr>
          <p:cNvSpPr>
            <a:spLocks noGrp="1"/>
          </p:cNvSpPr>
          <p:nvPr>
            <p:ph type="body" idx="1"/>
          </p:nvPr>
        </p:nvSpPr>
        <p:spPr/>
        <p:txBody>
          <a:bodyPr/>
          <a:lstStyle/>
          <a:p>
            <a:r>
              <a:rPr lang="en-US"/>
              <a:t>Be sure to have the students complete the sound check prior to beginning the test. </a:t>
            </a:r>
          </a:p>
          <a:p>
            <a:endParaRPr lang="en-US"/>
          </a:p>
          <a:p>
            <a:r>
              <a:rPr lang="en-US"/>
              <a:t>Some common problems with sound include:</a:t>
            </a:r>
          </a:p>
          <a:p>
            <a:pPr lvl="1"/>
            <a:r>
              <a:rPr lang="en-US"/>
              <a:t>The headphone is not plugged into the correct jack.</a:t>
            </a:r>
          </a:p>
          <a:p>
            <a:pPr lvl="1"/>
            <a:r>
              <a:rPr lang="en-US"/>
              <a:t>The volume control on the headphone is low or off.</a:t>
            </a:r>
          </a:p>
          <a:p>
            <a:pPr lvl="1"/>
            <a:r>
              <a:rPr lang="en-US"/>
              <a:t>The volume/audio on the Chromebook is low or off.</a:t>
            </a:r>
          </a:p>
          <a:p>
            <a:endParaRPr lang="en-US"/>
          </a:p>
        </p:txBody>
      </p:sp>
      <p:sp>
        <p:nvSpPr>
          <p:cNvPr id="4" name="Slide Number Placeholder 3">
            <a:extLst>
              <a:ext uri="{FF2B5EF4-FFF2-40B4-BE49-F238E27FC236}">
                <a16:creationId xmlns:a16="http://schemas.microsoft.com/office/drawing/2014/main" id="{0E1103CE-E425-6ECC-D23D-10083AF75BD7}"/>
              </a:ext>
            </a:extLst>
          </p:cNvPr>
          <p:cNvSpPr>
            <a:spLocks noGrp="1"/>
          </p:cNvSpPr>
          <p:nvPr>
            <p:ph type="sldNum" sz="quarter" idx="5"/>
          </p:nvPr>
        </p:nvSpPr>
        <p:spPr/>
        <p:txBody>
          <a:bodyPr/>
          <a:lstStyle/>
          <a:p>
            <a:fld id="{E04AD113-A2AE-4DF9-9DE8-7E2B57C48ADE}" type="slidenum">
              <a:rPr lang="en-US" smtClean="0"/>
              <a:t>104</a:t>
            </a:fld>
            <a:endParaRPr lang="en-US"/>
          </a:p>
        </p:txBody>
      </p:sp>
    </p:spTree>
    <p:extLst>
      <p:ext uri="{BB962C8B-B14F-4D97-AF65-F5344CB8AC3E}">
        <p14:creationId xmlns:p14="http://schemas.microsoft.com/office/powerpoint/2010/main" val="29801918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652CA-06F5-6437-352C-E868E7D32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3F9B0-4CF4-6CFE-3FA8-B5ACAF1CD609}"/>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5151422-1467-C1E8-5069-4801E3A95A10}"/>
              </a:ext>
            </a:extLst>
          </p:cNvPr>
          <p:cNvSpPr>
            <a:spLocks noGrp="1"/>
          </p:cNvSpPr>
          <p:nvPr>
            <p:ph type="body" idx="1"/>
          </p:nvPr>
        </p:nvSpPr>
        <p:spPr/>
        <p:txBody>
          <a:bodyPr/>
          <a:lstStyle/>
          <a:p>
            <a:r>
              <a:rPr lang="en-US"/>
              <a:t>The text to speech is slightly different than the general sound check. </a:t>
            </a:r>
          </a:p>
          <a:p>
            <a:r>
              <a:rPr lang="en-US"/>
              <a:t>If you have students with this resource, read the administration script explaining how to set up and test the text-to-speech or speech-to-text resource to the individual students who have this accommodation. </a:t>
            </a:r>
          </a:p>
          <a:p>
            <a:endParaRPr lang="en-US"/>
          </a:p>
        </p:txBody>
      </p:sp>
      <p:sp>
        <p:nvSpPr>
          <p:cNvPr id="4" name="Slide Number Placeholder 3">
            <a:extLst>
              <a:ext uri="{FF2B5EF4-FFF2-40B4-BE49-F238E27FC236}">
                <a16:creationId xmlns:a16="http://schemas.microsoft.com/office/drawing/2014/main" id="{A3E04F19-6603-DA51-CF2C-FB822C95C775}"/>
              </a:ext>
            </a:extLst>
          </p:cNvPr>
          <p:cNvSpPr>
            <a:spLocks noGrp="1"/>
          </p:cNvSpPr>
          <p:nvPr>
            <p:ph type="sldNum" sz="quarter" idx="5"/>
          </p:nvPr>
        </p:nvSpPr>
        <p:spPr/>
        <p:txBody>
          <a:bodyPr/>
          <a:lstStyle/>
          <a:p>
            <a:fld id="{E04AD113-A2AE-4DF9-9DE8-7E2B57C48ADE}" type="slidenum">
              <a:rPr lang="en-US" smtClean="0"/>
              <a:t>105</a:t>
            </a:fld>
            <a:endParaRPr lang="en-US"/>
          </a:p>
        </p:txBody>
      </p:sp>
    </p:spTree>
    <p:extLst>
      <p:ext uri="{BB962C8B-B14F-4D97-AF65-F5344CB8AC3E}">
        <p14:creationId xmlns:p14="http://schemas.microsoft.com/office/powerpoint/2010/main" val="20684869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4FE3-2059-83D9-5AFC-9BD434C57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E77B0-D969-E40E-EE8A-AB7EB497CD4C}"/>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CA80DF3-8C5E-E6C3-C54B-DCB2E6FD6898}"/>
              </a:ext>
            </a:extLst>
          </p:cNvPr>
          <p:cNvSpPr>
            <a:spLocks noGrp="1"/>
          </p:cNvSpPr>
          <p:nvPr>
            <p:ph type="body" idx="1"/>
          </p:nvPr>
        </p:nvSpPr>
        <p:spPr/>
        <p:txBody>
          <a:bodyPr/>
          <a:lstStyle/>
          <a:p>
            <a:r>
              <a:rPr lang="en-US"/>
              <a:t>Read the administration script that explains what is available on the tutorial page including help with test settings and the Help Guide, and the portion that tells students to select Begin Test Now when they are ready to begin the test. </a:t>
            </a:r>
          </a:p>
        </p:txBody>
      </p:sp>
      <p:sp>
        <p:nvSpPr>
          <p:cNvPr id="4" name="Slide Number Placeholder 3">
            <a:extLst>
              <a:ext uri="{FF2B5EF4-FFF2-40B4-BE49-F238E27FC236}">
                <a16:creationId xmlns:a16="http://schemas.microsoft.com/office/drawing/2014/main" id="{E0472870-69E9-0117-518C-12020015B2E2}"/>
              </a:ext>
            </a:extLst>
          </p:cNvPr>
          <p:cNvSpPr>
            <a:spLocks noGrp="1"/>
          </p:cNvSpPr>
          <p:nvPr>
            <p:ph type="sldNum" sz="quarter" idx="5"/>
          </p:nvPr>
        </p:nvSpPr>
        <p:spPr/>
        <p:txBody>
          <a:bodyPr/>
          <a:lstStyle/>
          <a:p>
            <a:fld id="{E04AD113-A2AE-4DF9-9DE8-7E2B57C48ADE}" type="slidenum">
              <a:rPr lang="en-US" smtClean="0"/>
              <a:t>106</a:t>
            </a:fld>
            <a:endParaRPr lang="en-US"/>
          </a:p>
        </p:txBody>
      </p:sp>
    </p:spTree>
    <p:extLst>
      <p:ext uri="{BB962C8B-B14F-4D97-AF65-F5344CB8AC3E}">
        <p14:creationId xmlns:p14="http://schemas.microsoft.com/office/powerpoint/2010/main" val="4549865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7370E-CB08-0CBC-39B6-3591291E7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5E920-9CCB-6464-8473-6D5843F85D9C}"/>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9297C5D0-9CB8-93A3-0CF2-3C9A78C247AD}"/>
              </a:ext>
            </a:extLst>
          </p:cNvPr>
          <p:cNvSpPr>
            <a:spLocks noGrp="1"/>
          </p:cNvSpPr>
          <p:nvPr>
            <p:ph type="body" idx="1"/>
          </p:nvPr>
        </p:nvSpPr>
        <p:spPr/>
        <p:txBody>
          <a:bodyPr/>
          <a:lstStyle/>
          <a:p>
            <a:r>
              <a:rPr lang="en-US"/>
              <a:t>Students will select the Begin Test now button to begin testing.</a:t>
            </a:r>
          </a:p>
          <a:p>
            <a:endParaRPr lang="en-US"/>
          </a:p>
        </p:txBody>
      </p:sp>
      <p:sp>
        <p:nvSpPr>
          <p:cNvPr id="4" name="Slide Number Placeholder 3">
            <a:extLst>
              <a:ext uri="{FF2B5EF4-FFF2-40B4-BE49-F238E27FC236}">
                <a16:creationId xmlns:a16="http://schemas.microsoft.com/office/drawing/2014/main" id="{EBB277A5-B717-5A5C-8D58-D1BC97139DA8}"/>
              </a:ext>
            </a:extLst>
          </p:cNvPr>
          <p:cNvSpPr>
            <a:spLocks noGrp="1"/>
          </p:cNvSpPr>
          <p:nvPr>
            <p:ph type="sldNum" sz="quarter" idx="5"/>
          </p:nvPr>
        </p:nvSpPr>
        <p:spPr/>
        <p:txBody>
          <a:bodyPr/>
          <a:lstStyle/>
          <a:p>
            <a:fld id="{E04AD113-A2AE-4DF9-9DE8-7E2B57C48ADE}" type="slidenum">
              <a:rPr lang="en-US" smtClean="0"/>
              <a:t>107</a:t>
            </a:fld>
            <a:endParaRPr lang="en-US"/>
          </a:p>
        </p:txBody>
      </p:sp>
    </p:spTree>
    <p:extLst>
      <p:ext uri="{BB962C8B-B14F-4D97-AF65-F5344CB8AC3E}">
        <p14:creationId xmlns:p14="http://schemas.microsoft.com/office/powerpoint/2010/main" val="12549486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A42B4-2E7E-C43E-012B-7109C1824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87ED7-5ED3-F5F7-B25D-8DD6B1F96B72}"/>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5147F0BD-4D7E-7324-F4ED-4DF4B23AE775}"/>
              </a:ext>
            </a:extLst>
          </p:cNvPr>
          <p:cNvSpPr>
            <a:spLocks noGrp="1"/>
          </p:cNvSpPr>
          <p:nvPr>
            <p:ph type="body" idx="1"/>
          </p:nvPr>
        </p:nvSpPr>
        <p:spPr/>
        <p:txBody>
          <a:bodyPr/>
          <a:lstStyle/>
          <a:p>
            <a:r>
              <a:rPr lang="en-US"/>
              <a:t>In addition to circling the room, the test administrator monitors the test each student is taking by referring to the Tests table in the Test Administrator Interface. </a:t>
            </a:r>
          </a:p>
          <a:p>
            <a:r>
              <a:rPr lang="en-US"/>
              <a:t>By default, students are listed in alphabetical order. </a:t>
            </a:r>
          </a:p>
          <a:p>
            <a:pPr lvl="1"/>
            <a:r>
              <a:rPr lang="en-US"/>
              <a:t>To pin a student’s information to the top of the list, select the "Pin" push-pin icon in the Actions column. </a:t>
            </a:r>
          </a:p>
          <a:p>
            <a:pPr lvl="1"/>
            <a:r>
              <a:rPr lang="en-US"/>
              <a:t>This feature can be used to make it easier to view the test status of select students who may need closer monitoring during their test session.</a:t>
            </a:r>
          </a:p>
          <a:p>
            <a:endParaRPr lang="en-US"/>
          </a:p>
          <a:p>
            <a:r>
              <a:rPr lang="en-US"/>
              <a:t>While the Test Administrator Interface is designed to refresh automatically every minute, the test administrator can refresh it manually at any time by selecting the Refresh Page button.</a:t>
            </a:r>
          </a:p>
          <a:p>
            <a:endParaRPr lang="en-US"/>
          </a:p>
        </p:txBody>
      </p:sp>
      <p:sp>
        <p:nvSpPr>
          <p:cNvPr id="4" name="Slide Number Placeholder 3">
            <a:extLst>
              <a:ext uri="{FF2B5EF4-FFF2-40B4-BE49-F238E27FC236}">
                <a16:creationId xmlns:a16="http://schemas.microsoft.com/office/drawing/2014/main" id="{CF5ED8E8-10B0-A6F2-1FDD-61FC733F80A6}"/>
              </a:ext>
            </a:extLst>
          </p:cNvPr>
          <p:cNvSpPr>
            <a:spLocks noGrp="1"/>
          </p:cNvSpPr>
          <p:nvPr>
            <p:ph type="sldNum" sz="quarter" idx="5"/>
          </p:nvPr>
        </p:nvSpPr>
        <p:spPr/>
        <p:txBody>
          <a:bodyPr/>
          <a:lstStyle/>
          <a:p>
            <a:fld id="{E04AD113-A2AE-4DF9-9DE8-7E2B57C48ADE}" type="slidenum">
              <a:rPr lang="en-US" smtClean="0"/>
              <a:t>108</a:t>
            </a:fld>
            <a:endParaRPr lang="en-US"/>
          </a:p>
        </p:txBody>
      </p:sp>
    </p:spTree>
    <p:extLst>
      <p:ext uri="{BB962C8B-B14F-4D97-AF65-F5344CB8AC3E}">
        <p14:creationId xmlns:p14="http://schemas.microsoft.com/office/powerpoint/2010/main" val="31771862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DCA00-E3C5-33AA-D4BF-EAB611A4C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AD7A4-42B5-7546-2B23-A15B9DC9CC72}"/>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BA6D7D5A-CC48-C9AF-3038-B7FDF93542C2}"/>
              </a:ext>
            </a:extLst>
          </p:cNvPr>
          <p:cNvSpPr>
            <a:spLocks noGrp="1"/>
          </p:cNvSpPr>
          <p:nvPr>
            <p:ph type="body" idx="1"/>
          </p:nvPr>
        </p:nvSpPr>
        <p:spPr/>
        <p:txBody>
          <a:bodyPr/>
          <a:lstStyle/>
          <a:p>
            <a:r>
              <a:rPr lang="en-US" dirty="0"/>
              <a:t>If students’ tests have been idle, are unexpectedly disconnected from a session, or have pending requests for print-on-demand, the Test Administrator Interface will automatically separate those tests into a “Tests with potential issues” section.</a:t>
            </a:r>
          </a:p>
          <a:p>
            <a:r>
              <a:rPr lang="en-US" dirty="0"/>
              <a:t>If a student’s test is flagged as a test with potential issues, that student’s information will appear with a red bar over it, and it will be placed before the information for students whose tests were previously pinned. </a:t>
            </a:r>
          </a:p>
        </p:txBody>
      </p:sp>
      <p:sp>
        <p:nvSpPr>
          <p:cNvPr id="4" name="Slide Number Placeholder 3">
            <a:extLst>
              <a:ext uri="{FF2B5EF4-FFF2-40B4-BE49-F238E27FC236}">
                <a16:creationId xmlns:a16="http://schemas.microsoft.com/office/drawing/2014/main" id="{0169B24F-7808-7B3F-AEF1-85765E52CBA8}"/>
              </a:ext>
            </a:extLst>
          </p:cNvPr>
          <p:cNvSpPr>
            <a:spLocks noGrp="1"/>
          </p:cNvSpPr>
          <p:nvPr>
            <p:ph type="sldNum" sz="quarter" idx="5"/>
          </p:nvPr>
        </p:nvSpPr>
        <p:spPr/>
        <p:txBody>
          <a:bodyPr/>
          <a:lstStyle/>
          <a:p>
            <a:fld id="{E04AD113-A2AE-4DF9-9DE8-7E2B57C48ADE}" type="slidenum">
              <a:rPr lang="en-US" smtClean="0"/>
              <a:t>109</a:t>
            </a:fld>
            <a:endParaRPr lang="en-US"/>
          </a:p>
        </p:txBody>
      </p:sp>
    </p:spTree>
    <p:extLst>
      <p:ext uri="{BB962C8B-B14F-4D97-AF65-F5344CB8AC3E}">
        <p14:creationId xmlns:p14="http://schemas.microsoft.com/office/powerpoint/2010/main" val="13238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26F2-E696-1AF7-B8AD-EF2628F76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1E560-1BAB-AB96-E3B6-F99C2C144470}"/>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B5EBF34F-35BC-4A39-7EB9-B0D7E3D1B37E}"/>
              </a:ext>
            </a:extLst>
          </p:cNvPr>
          <p:cNvSpPr>
            <a:spLocks noGrp="1"/>
          </p:cNvSpPr>
          <p:nvPr>
            <p:ph type="body" idx="1"/>
          </p:nvPr>
        </p:nvSpPr>
        <p:spPr/>
        <p:txBody>
          <a:bodyPr/>
          <a:lstStyle/>
          <a:p>
            <a:pPr marL="285750" lvl="0" indent="-285750" algn="l" rtl="0">
              <a:spcBef>
                <a:spcPts val="0"/>
              </a:spcBef>
              <a:spcAft>
                <a:spcPts val="0"/>
              </a:spcAft>
              <a:buClr>
                <a:schemeClr val="dk1"/>
              </a:buClr>
              <a:buSzPts val="1200"/>
              <a:buFont typeface="Arial"/>
              <a:buChar char="•"/>
            </a:pPr>
            <a:r>
              <a:rPr lang="en-US" dirty="0"/>
              <a:t>Up next is the California Science Test, or CAST. The CAST is taken by students in grade 5, grade 8, and once in high school, either in grade 10, 11, or 12. </a:t>
            </a:r>
          </a:p>
          <a:p>
            <a:pPr marL="742950" lvl="1" indent="-285750" algn="l" rtl="0">
              <a:spcBef>
                <a:spcPts val="0"/>
              </a:spcBef>
              <a:spcAft>
                <a:spcPts val="0"/>
              </a:spcAft>
              <a:buClr>
                <a:schemeClr val="dk1"/>
              </a:buClr>
              <a:buSzPts val="1200"/>
              <a:buFont typeface="Arial"/>
              <a:buChar char="•"/>
            </a:pPr>
            <a:r>
              <a:rPr lang="en-US" dirty="0"/>
              <a:t>The LEA determines what grade level in high school the CAST will be administered. </a:t>
            </a:r>
          </a:p>
          <a:p>
            <a:pPr marL="742950" lvl="1" indent="-285750">
              <a:buClr>
                <a:schemeClr val="dk1"/>
              </a:buClr>
              <a:buSzPts val="1200"/>
              <a:buFont typeface="Arial"/>
              <a:buChar char="•"/>
            </a:pPr>
            <a:r>
              <a:rPr lang="en-US" dirty="0"/>
              <a:t>12th graders that have not yet taken the CAST will automatically be </a:t>
            </a:r>
            <a:r>
              <a:rPr lang="en-US" strike="sngStrike" dirty="0"/>
              <a:t>given</a:t>
            </a:r>
            <a:r>
              <a:rPr lang="en-US" dirty="0"/>
              <a:t> assigned the science test. </a:t>
            </a:r>
          </a:p>
          <a:p>
            <a:pPr marL="0" lvl="0" indent="0" algn="l" rtl="0">
              <a:spcBef>
                <a:spcPts val="0"/>
              </a:spcBef>
              <a:spcAft>
                <a:spcPts val="0"/>
              </a:spcAft>
              <a:buClr>
                <a:schemeClr val="dk1"/>
              </a:buClr>
              <a:buSzPts val="1200"/>
              <a:buFont typeface="Arial"/>
              <a:buNone/>
            </a:pPr>
            <a:r>
              <a:rPr lang="en-US" dirty="0"/>
              <a:t> </a:t>
            </a:r>
          </a:p>
          <a:p>
            <a:pPr marL="285750" lvl="0" indent="-285750" algn="l" rtl="0">
              <a:spcBef>
                <a:spcPts val="0"/>
              </a:spcBef>
              <a:spcAft>
                <a:spcPts val="0"/>
              </a:spcAft>
              <a:buClr>
                <a:schemeClr val="dk1"/>
              </a:buClr>
              <a:buSzPts val="1200"/>
              <a:buFont typeface="Arial"/>
              <a:buChar char="•"/>
            </a:pPr>
            <a:r>
              <a:rPr lang="en-US" dirty="0"/>
              <a:t>The CAST is a computer-based assessment that has 5 segments.</a:t>
            </a:r>
          </a:p>
          <a:p>
            <a:pPr marL="742950" lvl="1" indent="-285750" algn="l" rtl="0">
              <a:spcBef>
                <a:spcPts val="0"/>
              </a:spcBef>
              <a:spcAft>
                <a:spcPts val="0"/>
              </a:spcAft>
              <a:buClr>
                <a:schemeClr val="dk1"/>
              </a:buClr>
              <a:buSzPts val="1200"/>
              <a:buFont typeface="Arial"/>
              <a:buChar char="•"/>
            </a:pPr>
            <a:r>
              <a:rPr lang="en-US" dirty="0"/>
              <a:t>Segments 1 and 2 have discreet items – around 12 to 17 per segment.</a:t>
            </a:r>
          </a:p>
          <a:p>
            <a:pPr marL="742950" lvl="1" indent="-285750" algn="l" rtl="0">
              <a:spcBef>
                <a:spcPts val="0"/>
              </a:spcBef>
              <a:spcAft>
                <a:spcPts val="0"/>
              </a:spcAft>
              <a:buClr>
                <a:schemeClr val="dk1"/>
              </a:buClr>
              <a:buSzPts val="1200"/>
              <a:buFont typeface="Arial"/>
              <a:buChar char="•"/>
            </a:pPr>
            <a:r>
              <a:rPr lang="en-US" dirty="0"/>
              <a:t>Segment 3 may be more discreet items or it may be a performance task.</a:t>
            </a:r>
          </a:p>
          <a:p>
            <a:pPr marL="742950" lvl="1" indent="-285750" algn="l" rtl="0">
              <a:spcBef>
                <a:spcPts val="0"/>
              </a:spcBef>
              <a:spcAft>
                <a:spcPts val="0"/>
              </a:spcAft>
              <a:buClr>
                <a:schemeClr val="dk1"/>
              </a:buClr>
              <a:buSzPts val="1200"/>
              <a:buFont typeface="Arial"/>
              <a:buChar char="•"/>
            </a:pPr>
            <a:r>
              <a:rPr lang="en-US" dirty="0"/>
              <a:t>And segments 4 and 5 are performance tasks.</a:t>
            </a:r>
          </a:p>
          <a:p>
            <a:pPr marL="285750" lvl="0" indent="-285750" algn="l" rtl="0">
              <a:spcBef>
                <a:spcPts val="0"/>
              </a:spcBef>
              <a:spcAft>
                <a:spcPts val="0"/>
              </a:spcAft>
              <a:buClr>
                <a:schemeClr val="dk1"/>
              </a:buClr>
              <a:buSzPts val="1200"/>
              <a:buFont typeface="Arial"/>
              <a:buChar char="•"/>
            </a:pPr>
            <a:endParaRPr lang="en-US" dirty="0"/>
          </a:p>
          <a:p>
            <a:pPr marL="285750" lvl="0" indent="-285750" algn="l" rtl="0">
              <a:spcBef>
                <a:spcPts val="0"/>
              </a:spcBef>
              <a:spcAft>
                <a:spcPts val="0"/>
              </a:spcAft>
              <a:buClr>
                <a:schemeClr val="dk1"/>
              </a:buClr>
              <a:buSzPts val="1200"/>
              <a:buFont typeface="Arial"/>
              <a:buChar char="•"/>
            </a:pPr>
            <a:r>
              <a:rPr lang="en-US" dirty="0"/>
              <a:t>As for the when, our local test windows are </a:t>
            </a:r>
            <a:r>
              <a:rPr lang="en-US" b="1" i="1" dirty="0"/>
              <a:t>[insert here information about local testing schedules]</a:t>
            </a:r>
          </a:p>
          <a:p>
            <a:endParaRPr lang="en-US" dirty="0"/>
          </a:p>
        </p:txBody>
      </p:sp>
      <p:sp>
        <p:nvSpPr>
          <p:cNvPr id="4" name="Slide Number Placeholder 3">
            <a:extLst>
              <a:ext uri="{FF2B5EF4-FFF2-40B4-BE49-F238E27FC236}">
                <a16:creationId xmlns:a16="http://schemas.microsoft.com/office/drawing/2014/main" id="{982E9C9B-B36A-8986-37E6-5E2EEA3A7241}"/>
              </a:ext>
            </a:extLst>
          </p:cNvPr>
          <p:cNvSpPr>
            <a:spLocks noGrp="1"/>
          </p:cNvSpPr>
          <p:nvPr>
            <p:ph type="sldNum" sz="quarter" idx="5"/>
          </p:nvPr>
        </p:nvSpPr>
        <p:spPr/>
        <p:txBody>
          <a:bodyPr/>
          <a:lstStyle/>
          <a:p>
            <a:fld id="{E04AD113-A2AE-4DF9-9DE8-7E2B57C48ADE}" type="slidenum">
              <a:rPr lang="en-US" smtClean="0"/>
              <a:t>11</a:t>
            </a:fld>
            <a:endParaRPr lang="en-US"/>
          </a:p>
        </p:txBody>
      </p:sp>
    </p:spTree>
    <p:extLst>
      <p:ext uri="{BB962C8B-B14F-4D97-AF65-F5344CB8AC3E}">
        <p14:creationId xmlns:p14="http://schemas.microsoft.com/office/powerpoint/2010/main" val="13778099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50B60-3193-6CDE-2A1C-97AC784B4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1658E-17DC-D515-685D-416E9B73C236}"/>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45029373-D363-EA2F-4FC1-ED26C1FD064E}"/>
              </a:ext>
            </a:extLst>
          </p:cNvPr>
          <p:cNvSpPr>
            <a:spLocks noGrp="1"/>
          </p:cNvSpPr>
          <p:nvPr>
            <p:ph type="body" idx="1"/>
          </p:nvPr>
        </p:nvSpPr>
        <p:spPr/>
        <p:txBody>
          <a:bodyPr/>
          <a:lstStyle/>
          <a:p>
            <a:r>
              <a:rPr lang="en-US"/>
              <a:t>If the student asks a question about an item, read the script in your test administration script.</a:t>
            </a:r>
          </a:p>
          <a:p>
            <a:r>
              <a:rPr lang="en-US"/>
              <a:t>But what if you notice a student is having trouble focusing?</a:t>
            </a:r>
          </a:p>
          <a:p>
            <a:pPr lvl="1"/>
            <a:r>
              <a:rPr lang="en-US"/>
              <a:t>Well, there is a script for that as well!</a:t>
            </a:r>
          </a:p>
          <a:p>
            <a:endParaRPr lang="en-US"/>
          </a:p>
          <a:p>
            <a:r>
              <a:rPr lang="en-US"/>
              <a:t>If the test administrator notices that a student is having difficulty maintaining focus and is not progressing through the test, the test administrator may use the statement in the administration script provided for helping to keep a student focused. </a:t>
            </a:r>
          </a:p>
          <a:p>
            <a:endParaRPr lang="en-US"/>
          </a:p>
        </p:txBody>
      </p:sp>
      <p:sp>
        <p:nvSpPr>
          <p:cNvPr id="4" name="Slide Number Placeholder 3">
            <a:extLst>
              <a:ext uri="{FF2B5EF4-FFF2-40B4-BE49-F238E27FC236}">
                <a16:creationId xmlns:a16="http://schemas.microsoft.com/office/drawing/2014/main" id="{1C4746F8-B3F7-D31D-D6A0-12D0A065AAF7}"/>
              </a:ext>
            </a:extLst>
          </p:cNvPr>
          <p:cNvSpPr>
            <a:spLocks noGrp="1"/>
          </p:cNvSpPr>
          <p:nvPr>
            <p:ph type="sldNum" sz="quarter" idx="5"/>
          </p:nvPr>
        </p:nvSpPr>
        <p:spPr/>
        <p:txBody>
          <a:bodyPr/>
          <a:lstStyle/>
          <a:p>
            <a:fld id="{E04AD113-A2AE-4DF9-9DE8-7E2B57C48ADE}" type="slidenum">
              <a:rPr lang="en-US" smtClean="0"/>
              <a:t>110</a:t>
            </a:fld>
            <a:endParaRPr lang="en-US"/>
          </a:p>
        </p:txBody>
      </p:sp>
    </p:spTree>
    <p:extLst>
      <p:ext uri="{BB962C8B-B14F-4D97-AF65-F5344CB8AC3E}">
        <p14:creationId xmlns:p14="http://schemas.microsoft.com/office/powerpoint/2010/main" val="10053673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DBFFA-0B8D-878C-0731-8AFD6D012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B516A-545D-374C-903D-4290C980508B}"/>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CEC18680-0B39-684B-D1E4-B20B5D016272}"/>
              </a:ext>
            </a:extLst>
          </p:cNvPr>
          <p:cNvSpPr>
            <a:spLocks noGrp="1"/>
          </p:cNvSpPr>
          <p:nvPr>
            <p:ph type="body" idx="1"/>
          </p:nvPr>
        </p:nvSpPr>
        <p:spPr/>
        <p:txBody>
          <a:bodyPr/>
          <a:lstStyle/>
          <a:p>
            <a:r>
              <a:rPr lang="en-US"/>
              <a:t>If students’ tests have been idle, are unexpectedly disconnected from a session, or have pending requests for print-on-demand, the Test Administrator Interface will automatically separate those tests into a “Tests with potential issues” section.</a:t>
            </a:r>
          </a:p>
          <a:p>
            <a:r>
              <a:rPr lang="en-US"/>
              <a:t>If a student’s test is flagged as a test with potential issues, that student’s information will appear with a red bar over it, and it will be placed before the information for students whose tests were previously pinned. </a:t>
            </a:r>
          </a:p>
        </p:txBody>
      </p:sp>
      <p:sp>
        <p:nvSpPr>
          <p:cNvPr id="4" name="Slide Number Placeholder 3">
            <a:extLst>
              <a:ext uri="{FF2B5EF4-FFF2-40B4-BE49-F238E27FC236}">
                <a16:creationId xmlns:a16="http://schemas.microsoft.com/office/drawing/2014/main" id="{3991A2F0-3CF8-9C50-1DDB-47CA391FFD16}"/>
              </a:ext>
            </a:extLst>
          </p:cNvPr>
          <p:cNvSpPr>
            <a:spLocks noGrp="1"/>
          </p:cNvSpPr>
          <p:nvPr>
            <p:ph type="sldNum" sz="quarter" idx="5"/>
          </p:nvPr>
        </p:nvSpPr>
        <p:spPr/>
        <p:txBody>
          <a:bodyPr/>
          <a:lstStyle/>
          <a:p>
            <a:fld id="{E04AD113-A2AE-4DF9-9DE8-7E2B57C48ADE}" type="slidenum">
              <a:rPr lang="en-US" smtClean="0"/>
              <a:t>111</a:t>
            </a:fld>
            <a:endParaRPr lang="en-US"/>
          </a:p>
        </p:txBody>
      </p:sp>
    </p:spTree>
    <p:extLst>
      <p:ext uri="{BB962C8B-B14F-4D97-AF65-F5344CB8AC3E}">
        <p14:creationId xmlns:p14="http://schemas.microsoft.com/office/powerpoint/2010/main" val="40918297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AAB27-BF87-C52D-E12E-9CB1A1EA1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A55B2-C8C9-56BA-7ECD-29571B2DF3A3}"/>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1B220BAB-5E40-6DD6-A355-4E2549C7EDA7}"/>
              </a:ext>
            </a:extLst>
          </p:cNvPr>
          <p:cNvSpPr>
            <a:spLocks noGrp="1"/>
          </p:cNvSpPr>
          <p:nvPr>
            <p:ph type="body" idx="1"/>
          </p:nvPr>
        </p:nvSpPr>
        <p:spPr/>
        <p:txBody>
          <a:bodyPr/>
          <a:lstStyle/>
          <a:p>
            <a:r>
              <a:rPr lang="en-US"/>
              <a:t>After students answer the last item on the test, the End Test button will appear in the upper-left corner of the screen.</a:t>
            </a:r>
          </a:p>
        </p:txBody>
      </p:sp>
      <p:sp>
        <p:nvSpPr>
          <p:cNvPr id="4" name="Slide Number Placeholder 3">
            <a:extLst>
              <a:ext uri="{FF2B5EF4-FFF2-40B4-BE49-F238E27FC236}">
                <a16:creationId xmlns:a16="http://schemas.microsoft.com/office/drawing/2014/main" id="{3FB363BD-E7AA-7B11-6186-066898E22D96}"/>
              </a:ext>
            </a:extLst>
          </p:cNvPr>
          <p:cNvSpPr>
            <a:spLocks noGrp="1"/>
          </p:cNvSpPr>
          <p:nvPr>
            <p:ph type="sldNum" sz="quarter" idx="5"/>
          </p:nvPr>
        </p:nvSpPr>
        <p:spPr/>
        <p:txBody>
          <a:bodyPr/>
          <a:lstStyle/>
          <a:p>
            <a:fld id="{E04AD113-A2AE-4DF9-9DE8-7E2B57C48ADE}" type="slidenum">
              <a:rPr lang="en-US" smtClean="0"/>
              <a:t>112</a:t>
            </a:fld>
            <a:endParaRPr lang="en-US"/>
          </a:p>
        </p:txBody>
      </p:sp>
    </p:spTree>
    <p:extLst>
      <p:ext uri="{BB962C8B-B14F-4D97-AF65-F5344CB8AC3E}">
        <p14:creationId xmlns:p14="http://schemas.microsoft.com/office/powerpoint/2010/main" val="14326817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9B93-FAA7-B744-18E1-9782AB750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82DC2-581A-F913-602B-43E5F20837F3}"/>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6F4AC1A2-CB76-CFA0-A2FD-7C013EF61502}"/>
              </a:ext>
            </a:extLst>
          </p:cNvPr>
          <p:cNvSpPr>
            <a:spLocks noGrp="1"/>
          </p:cNvSpPr>
          <p:nvPr>
            <p:ph type="body" idx="1"/>
          </p:nvPr>
        </p:nvSpPr>
        <p:spPr/>
        <p:txBody>
          <a:bodyPr/>
          <a:lstStyle/>
          <a:p>
            <a:r>
              <a:rPr lang="en-US"/>
              <a:t>When a student has submitted the test, he or she will receive a confirmation screen.</a:t>
            </a:r>
          </a:p>
          <a:p>
            <a:r>
              <a:rPr lang="en-US"/>
              <a:t>Reminder: students may not return to a test once it has been submitted.</a:t>
            </a:r>
          </a:p>
          <a:p>
            <a:endParaRPr lang="en-US"/>
          </a:p>
        </p:txBody>
      </p:sp>
      <p:sp>
        <p:nvSpPr>
          <p:cNvPr id="4" name="Slide Number Placeholder 3">
            <a:extLst>
              <a:ext uri="{FF2B5EF4-FFF2-40B4-BE49-F238E27FC236}">
                <a16:creationId xmlns:a16="http://schemas.microsoft.com/office/drawing/2014/main" id="{3809BD07-703B-8C5A-16C5-5003E2E112FA}"/>
              </a:ext>
            </a:extLst>
          </p:cNvPr>
          <p:cNvSpPr>
            <a:spLocks noGrp="1"/>
          </p:cNvSpPr>
          <p:nvPr>
            <p:ph type="sldNum" sz="quarter" idx="5"/>
          </p:nvPr>
        </p:nvSpPr>
        <p:spPr/>
        <p:txBody>
          <a:bodyPr/>
          <a:lstStyle/>
          <a:p>
            <a:fld id="{E04AD113-A2AE-4DF9-9DE8-7E2B57C48ADE}" type="slidenum">
              <a:rPr lang="en-US" smtClean="0"/>
              <a:t>113</a:t>
            </a:fld>
            <a:endParaRPr lang="en-US"/>
          </a:p>
        </p:txBody>
      </p:sp>
    </p:spTree>
    <p:extLst>
      <p:ext uri="{BB962C8B-B14F-4D97-AF65-F5344CB8AC3E}">
        <p14:creationId xmlns:p14="http://schemas.microsoft.com/office/powerpoint/2010/main" val="31526694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5348-C5F6-DF65-46CB-BA66661A0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4BE46-32EC-E03E-0940-F92821CD706E}"/>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A160AD3-24BA-835C-C75A-EB27A2345EC3}"/>
              </a:ext>
            </a:extLst>
          </p:cNvPr>
          <p:cNvSpPr>
            <a:spLocks noGrp="1"/>
          </p:cNvSpPr>
          <p:nvPr>
            <p:ph type="body" idx="1"/>
          </p:nvPr>
        </p:nvSpPr>
        <p:spPr/>
        <p:txBody>
          <a:bodyPr/>
          <a:lstStyle/>
          <a:p>
            <a:r>
              <a:rPr lang="en-US"/>
              <a:t>When there are 10 minutes left remaining in an open test session, that is the time to begin reminding students to review their questions. </a:t>
            </a:r>
          </a:p>
          <a:p>
            <a:pPr lvl="1"/>
            <a:r>
              <a:rPr lang="en-US"/>
              <a:t>One very important step in this process is to remind all students to finish all questions that may be in a set.</a:t>
            </a:r>
          </a:p>
          <a:p>
            <a:pPr lvl="1"/>
            <a:r>
              <a:rPr lang="en-US"/>
              <a:t>A set is a page that contains more than one question. </a:t>
            </a:r>
          </a:p>
          <a:p>
            <a:endParaRPr lang="en-US"/>
          </a:p>
          <a:p>
            <a:r>
              <a:rPr lang="en-US"/>
              <a:t>You will then Select the Stop icon on the session ID bar to stop the test.</a:t>
            </a:r>
          </a:p>
          <a:p>
            <a:r>
              <a:rPr lang="en-US"/>
              <a:t>An “Important!” box will appear, requesting verification to end the session and log students out.</a:t>
            </a:r>
          </a:p>
          <a:p>
            <a:r>
              <a:rPr lang="en-US"/>
              <a:t>Select OK to continue or Cancel to keep the test session open.</a:t>
            </a:r>
          </a:p>
        </p:txBody>
      </p:sp>
      <p:sp>
        <p:nvSpPr>
          <p:cNvPr id="4" name="Slide Number Placeholder 3">
            <a:extLst>
              <a:ext uri="{FF2B5EF4-FFF2-40B4-BE49-F238E27FC236}">
                <a16:creationId xmlns:a16="http://schemas.microsoft.com/office/drawing/2014/main" id="{DFDC99A8-0B68-BAA1-56A6-E0C304DC37C9}"/>
              </a:ext>
            </a:extLst>
          </p:cNvPr>
          <p:cNvSpPr>
            <a:spLocks noGrp="1"/>
          </p:cNvSpPr>
          <p:nvPr>
            <p:ph type="sldNum" sz="quarter" idx="5"/>
          </p:nvPr>
        </p:nvSpPr>
        <p:spPr/>
        <p:txBody>
          <a:bodyPr/>
          <a:lstStyle/>
          <a:p>
            <a:fld id="{E04AD113-A2AE-4DF9-9DE8-7E2B57C48ADE}" type="slidenum">
              <a:rPr lang="en-US" smtClean="0"/>
              <a:t>114</a:t>
            </a:fld>
            <a:endParaRPr lang="en-US"/>
          </a:p>
        </p:txBody>
      </p:sp>
    </p:spTree>
    <p:extLst>
      <p:ext uri="{BB962C8B-B14F-4D97-AF65-F5344CB8AC3E}">
        <p14:creationId xmlns:p14="http://schemas.microsoft.com/office/powerpoint/2010/main" val="11042958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67D1-2AC8-C749-F5C0-650290EB9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6DF92-AA50-40DE-35AF-CA376AE23D9C}"/>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5F5FFCB4-B0D8-A6DF-1989-B36B177BDD55}"/>
              </a:ext>
            </a:extLst>
          </p:cNvPr>
          <p:cNvSpPr>
            <a:spLocks noGrp="1"/>
          </p:cNvSpPr>
          <p:nvPr>
            <p:ph type="body" idx="1"/>
          </p:nvPr>
        </p:nvSpPr>
        <p:spPr/>
        <p:txBody>
          <a:bodyPr/>
          <a:lstStyle/>
          <a:p>
            <a:r>
              <a:rPr lang="en-US"/>
              <a:t>Grade 11 students will see the screen where they can choose to release their scores to Early Assessment Program or not.</a:t>
            </a:r>
          </a:p>
        </p:txBody>
      </p:sp>
      <p:sp>
        <p:nvSpPr>
          <p:cNvPr id="4" name="Slide Number Placeholder 3">
            <a:extLst>
              <a:ext uri="{FF2B5EF4-FFF2-40B4-BE49-F238E27FC236}">
                <a16:creationId xmlns:a16="http://schemas.microsoft.com/office/drawing/2014/main" id="{8D9C960D-99C0-C6A6-6A10-CBF47011D987}"/>
              </a:ext>
            </a:extLst>
          </p:cNvPr>
          <p:cNvSpPr>
            <a:spLocks noGrp="1"/>
          </p:cNvSpPr>
          <p:nvPr>
            <p:ph type="sldNum" sz="quarter" idx="5"/>
          </p:nvPr>
        </p:nvSpPr>
        <p:spPr/>
        <p:txBody>
          <a:bodyPr/>
          <a:lstStyle/>
          <a:p>
            <a:fld id="{E04AD113-A2AE-4DF9-9DE8-7E2B57C48ADE}" type="slidenum">
              <a:rPr lang="en-US" smtClean="0"/>
              <a:t>115</a:t>
            </a:fld>
            <a:endParaRPr lang="en-US"/>
          </a:p>
        </p:txBody>
      </p:sp>
    </p:spTree>
    <p:extLst>
      <p:ext uri="{BB962C8B-B14F-4D97-AF65-F5344CB8AC3E}">
        <p14:creationId xmlns:p14="http://schemas.microsoft.com/office/powerpoint/2010/main" val="6509453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C795-EB37-58E8-004B-5DEE264FF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798E0-C909-1721-3391-5738681C7224}"/>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E022DB9F-3C17-2528-3F02-C20C0992866A}"/>
              </a:ext>
            </a:extLst>
          </p:cNvPr>
          <p:cNvSpPr>
            <a:spLocks noGrp="1"/>
          </p:cNvSpPr>
          <p:nvPr>
            <p:ph type="body" idx="1"/>
          </p:nvPr>
        </p:nvSpPr>
        <p:spPr/>
        <p:txBody>
          <a:bodyPr/>
          <a:lstStyle/>
          <a:p>
            <a:pPr marL="0" indent="0">
              <a:spcBef>
                <a:spcPts val="1800"/>
              </a:spcBef>
              <a:buNone/>
            </a:pPr>
            <a:r>
              <a:rPr lang="en-US" dirty="0">
                <a:solidFill>
                  <a:srgbClr val="0D3B4F"/>
                </a:solidFill>
              </a:rPr>
              <a:t>Reminder about Rules for Ending the Test</a:t>
            </a:r>
          </a:p>
          <a:p>
            <a:pPr>
              <a:spcBef>
                <a:spcPts val="1800"/>
              </a:spcBef>
            </a:pPr>
            <a:r>
              <a:rPr lang="en-US" dirty="0"/>
              <a:t>A student </a:t>
            </a:r>
            <a:r>
              <a:rPr lang="en-US" b="1" dirty="0">
                <a:solidFill>
                  <a:srgbClr val="920000"/>
                </a:solidFill>
              </a:rPr>
              <a:t>may not </a:t>
            </a:r>
            <a:r>
              <a:rPr lang="en-US" dirty="0"/>
              <a:t>return to a segment once it has been completed.</a:t>
            </a:r>
          </a:p>
          <a:p>
            <a:pPr>
              <a:spcBef>
                <a:spcPts val="1800"/>
              </a:spcBef>
            </a:pPr>
            <a:r>
              <a:rPr lang="en-US" dirty="0"/>
              <a:t>Students </a:t>
            </a:r>
            <a:r>
              <a:rPr lang="en-US" b="1" dirty="0">
                <a:solidFill>
                  <a:srgbClr val="920000"/>
                </a:solidFill>
              </a:rPr>
              <a:t>may not </a:t>
            </a:r>
            <a:r>
              <a:rPr lang="en-US" dirty="0"/>
              <a:t>return to a test once it has been submitted.</a:t>
            </a:r>
          </a:p>
          <a:p>
            <a:pPr>
              <a:spcBef>
                <a:spcPts val="1800"/>
              </a:spcBef>
            </a:pPr>
            <a:r>
              <a:rPr lang="en-US" dirty="0"/>
              <a:t>Students must enter an answer for all items on a page before proceeding.</a:t>
            </a:r>
          </a:p>
          <a:p>
            <a:pPr>
              <a:spcBef>
                <a:spcPts val="1800"/>
              </a:spcBef>
            </a:pPr>
            <a:r>
              <a:rPr lang="en-US" dirty="0"/>
              <a:t>During the test, students may mark item for review if they want to return to it, they can do so at the end of the segment or use the past/marked question drop-down list (for SBAC and CAST).</a:t>
            </a:r>
          </a:p>
        </p:txBody>
      </p:sp>
      <p:sp>
        <p:nvSpPr>
          <p:cNvPr id="4" name="Slide Number Placeholder 3">
            <a:extLst>
              <a:ext uri="{FF2B5EF4-FFF2-40B4-BE49-F238E27FC236}">
                <a16:creationId xmlns:a16="http://schemas.microsoft.com/office/drawing/2014/main" id="{B1215B7B-71AD-C450-B63D-3F40DDFA929E}"/>
              </a:ext>
            </a:extLst>
          </p:cNvPr>
          <p:cNvSpPr>
            <a:spLocks noGrp="1"/>
          </p:cNvSpPr>
          <p:nvPr>
            <p:ph type="sldNum" sz="quarter" idx="5"/>
          </p:nvPr>
        </p:nvSpPr>
        <p:spPr/>
        <p:txBody>
          <a:bodyPr/>
          <a:lstStyle/>
          <a:p>
            <a:fld id="{E04AD113-A2AE-4DF9-9DE8-7E2B57C48ADE}" type="slidenum">
              <a:rPr lang="en-US" smtClean="0"/>
              <a:t>116</a:t>
            </a:fld>
            <a:endParaRPr lang="en-US"/>
          </a:p>
        </p:txBody>
      </p:sp>
    </p:spTree>
    <p:extLst>
      <p:ext uri="{BB962C8B-B14F-4D97-AF65-F5344CB8AC3E}">
        <p14:creationId xmlns:p14="http://schemas.microsoft.com/office/powerpoint/2010/main" val="24911413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Remember, the assessments within the CAASPP System are secure.</a:t>
            </a:r>
          </a:p>
          <a:p>
            <a:r>
              <a:rPr lang="en-US"/>
              <a:t>We covered in a previous section, your role in terms of maintaining test security.</a:t>
            </a:r>
          </a:p>
          <a:p>
            <a:r>
              <a:rPr lang="en-US"/>
              <a:t>In this section we will talk about test security incidents and cheating.</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117</a:t>
            </a:fld>
            <a:endParaRPr lang="en-US"/>
          </a:p>
        </p:txBody>
      </p:sp>
    </p:spTree>
    <p:extLst>
      <p:ext uri="{BB962C8B-B14F-4D97-AF65-F5344CB8AC3E}">
        <p14:creationId xmlns:p14="http://schemas.microsoft.com/office/powerpoint/2010/main" val="21712968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Let’s discuss how to handle cheating.</a:t>
            </a:r>
          </a:p>
          <a:p>
            <a:r>
              <a:rPr lang="en-US" dirty="0"/>
              <a:t>In the case of a student cheating, the TA must stop the cheating and notify the CAASPP test site coordinator. </a:t>
            </a:r>
          </a:p>
          <a:p>
            <a:pPr lvl="1"/>
            <a:r>
              <a:rPr lang="en-US" b="0" dirty="0"/>
              <a:t>If the situation involves a breach of test content to social media contact your </a:t>
            </a:r>
            <a:r>
              <a:rPr lang="en-US" dirty="0"/>
              <a:t>LEA CAASPP coordinator  or CAASPP test site coordinator immediately, they will then submit a STAIRS case using the STAIRS/‌Appeals process.</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118</a:t>
            </a:fld>
            <a:endParaRPr lang="en-US"/>
          </a:p>
        </p:txBody>
      </p:sp>
    </p:spTree>
    <p:extLst>
      <p:ext uri="{BB962C8B-B14F-4D97-AF65-F5344CB8AC3E}">
        <p14:creationId xmlns:p14="http://schemas.microsoft.com/office/powerpoint/2010/main" val="20417003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effectLst/>
              </a:rPr>
              <a:t>But what about other types of security issues?</a:t>
            </a:r>
            <a:endParaRPr lang="en-US" dirty="0"/>
          </a:p>
          <a:p>
            <a:r>
              <a:rPr lang="en-US" dirty="0">
                <a:effectLst/>
              </a:rPr>
              <a:t>Well, there are three levels:</a:t>
            </a:r>
            <a:endParaRPr lang="en-US" dirty="0"/>
          </a:p>
          <a:p>
            <a:pPr lvl="1"/>
            <a:r>
              <a:rPr lang="en-US" dirty="0">
                <a:effectLst/>
              </a:rPr>
              <a:t>Breach</a:t>
            </a:r>
            <a:endParaRPr lang="en-US" dirty="0"/>
          </a:p>
          <a:p>
            <a:pPr lvl="1"/>
            <a:r>
              <a:rPr lang="en-US" dirty="0">
                <a:effectLst/>
              </a:rPr>
              <a:t>Irregularity</a:t>
            </a:r>
            <a:endParaRPr lang="en-US" dirty="0"/>
          </a:p>
          <a:p>
            <a:pPr lvl="1"/>
            <a:r>
              <a:rPr lang="en-US" dirty="0">
                <a:effectLst/>
              </a:rPr>
              <a:t>Impropriety</a:t>
            </a:r>
            <a:endParaRPr lang="en-US" dirty="0"/>
          </a:p>
          <a:p>
            <a:pPr marL="0" indent="0">
              <a:buNone/>
            </a:pPr>
            <a:endParaRPr lang="en-US" dirty="0"/>
          </a:p>
          <a:p>
            <a:r>
              <a:rPr lang="en-US" dirty="0">
                <a:effectLst/>
              </a:rPr>
              <a:t>Breaches may include such situations as exposure of secure materials or an ongoing security or system risk. </a:t>
            </a:r>
            <a:endParaRPr lang="en-US" dirty="0"/>
          </a:p>
          <a:p>
            <a:pPr lvl="1"/>
            <a:r>
              <a:rPr lang="en-US" dirty="0">
                <a:effectLst/>
              </a:rPr>
              <a:t>These have external implications. </a:t>
            </a:r>
            <a:endParaRPr lang="en-US" dirty="0"/>
          </a:p>
          <a:p>
            <a:pPr lvl="1"/>
            <a:r>
              <a:rPr lang="en-US" dirty="0">
                <a:effectLst/>
              </a:rPr>
              <a:t>Examples of a breach are test items shared in social media or a test administrator modifying student answers.</a:t>
            </a:r>
            <a:endParaRPr lang="en-US" dirty="0"/>
          </a:p>
          <a:p>
            <a:pPr lvl="1"/>
            <a:r>
              <a:rPr lang="en-US" b="0" dirty="0">
                <a:effectLst/>
              </a:rPr>
              <a:t>A breach incident must be reported to your site or LEA coordinator immediately.</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effectLst/>
              </a:rPr>
              <a:t>Our LEA coordinator is </a:t>
            </a:r>
            <a:r>
              <a:rPr lang="en-US" b="1" i="1" dirty="0">
                <a:effectLst/>
              </a:rPr>
              <a:t>[insert name]</a:t>
            </a:r>
            <a:endParaRPr lang="en-US" dirty="0"/>
          </a:p>
          <a:p>
            <a:pPr lvl="2"/>
            <a:r>
              <a:rPr lang="en-US" dirty="0">
                <a:effectLst/>
              </a:rPr>
              <a:t>They will then report this to ETS.</a:t>
            </a:r>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119</a:t>
            </a:fld>
            <a:endParaRPr lang="en-US"/>
          </a:p>
        </p:txBody>
      </p:sp>
    </p:spTree>
    <p:extLst>
      <p:ext uri="{BB962C8B-B14F-4D97-AF65-F5344CB8AC3E}">
        <p14:creationId xmlns:p14="http://schemas.microsoft.com/office/powerpoint/2010/main" val="2062279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8B7EA-BF40-9B03-1492-887EE8295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4A3A8-2E94-8C9F-5226-51085477ABBC}"/>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CC18C816-3824-64B4-3F32-F4631ED8AA24}"/>
              </a:ext>
            </a:extLst>
          </p:cNvPr>
          <p:cNvSpPr>
            <a:spLocks noGrp="1"/>
          </p:cNvSpPr>
          <p:nvPr>
            <p:ph type="body" idx="1"/>
          </p:nvPr>
        </p:nvSpPr>
        <p:spPr/>
        <p:txBody>
          <a:bodyPr/>
          <a:lstStyle/>
          <a:p>
            <a:pPr marL="285750" lvl="0" indent="-285750" algn="l" rtl="0">
              <a:spcBef>
                <a:spcPts val="0"/>
              </a:spcBef>
              <a:spcAft>
                <a:spcPts val="0"/>
              </a:spcAft>
              <a:buClr>
                <a:schemeClr val="dk1"/>
              </a:buClr>
              <a:buSzPts val="1200"/>
              <a:buFont typeface="Arial"/>
              <a:buChar char="•"/>
            </a:pPr>
            <a:r>
              <a:rPr lang="en-US" dirty="0"/>
              <a:t>The CAA for Science. </a:t>
            </a:r>
          </a:p>
          <a:p>
            <a:pPr marL="285750" lvl="0" indent="-285750" algn="l" rtl="0">
              <a:spcBef>
                <a:spcPts val="0"/>
              </a:spcBef>
              <a:spcAft>
                <a:spcPts val="0"/>
              </a:spcAft>
              <a:buClr>
                <a:schemeClr val="dk1"/>
              </a:buClr>
              <a:buSzPts val="1200"/>
              <a:buFont typeface="Arial"/>
              <a:buChar char="•"/>
            </a:pPr>
            <a:r>
              <a:rPr lang="en-US" b="0" dirty="0"/>
              <a:t>This assessment is only able to be given by TEs who have gone through the CAA for Science Moodle training.</a:t>
            </a:r>
          </a:p>
          <a:p>
            <a:pPr marL="742950" lvl="1" indent="-285750" algn="l" rtl="0">
              <a:spcBef>
                <a:spcPts val="0"/>
              </a:spcBef>
              <a:spcAft>
                <a:spcPts val="0"/>
              </a:spcAft>
              <a:buClr>
                <a:schemeClr val="dk1"/>
              </a:buClr>
              <a:buSzPts val="1200"/>
              <a:buFont typeface="Arial"/>
              <a:buChar char="•"/>
            </a:pPr>
            <a:r>
              <a:rPr lang="en-US" b="0" dirty="0"/>
              <a:t>Like the CAST these are taken by students in grade 5, grade 8, and once in High School (either grade 10, 11, or 12) whose active IEP dictates an alternate assessment.</a:t>
            </a:r>
          </a:p>
          <a:p>
            <a:pPr marL="285750" lvl="0" indent="-285750" algn="l" rtl="0">
              <a:spcBef>
                <a:spcPts val="0"/>
              </a:spcBef>
              <a:spcAft>
                <a:spcPts val="0"/>
              </a:spcAft>
              <a:buClr>
                <a:schemeClr val="dk1"/>
              </a:buClr>
              <a:buSzPts val="1200"/>
              <a:buFont typeface="Arial"/>
              <a:buChar char="•"/>
            </a:pPr>
            <a:endParaRPr lang="en-US" b="0" dirty="0"/>
          </a:p>
          <a:p>
            <a:pPr marL="285750" lvl="0" indent="-285750" algn="l" rtl="0">
              <a:spcBef>
                <a:spcPts val="0"/>
              </a:spcBef>
              <a:spcAft>
                <a:spcPts val="0"/>
              </a:spcAft>
              <a:buClr>
                <a:schemeClr val="dk1"/>
              </a:buClr>
              <a:buSzPts val="1200"/>
              <a:buFont typeface="Arial"/>
              <a:buChar char="•"/>
            </a:pPr>
            <a:r>
              <a:rPr lang="en-US" b="0" dirty="0"/>
              <a:t>The CAA for science is a series of </a:t>
            </a:r>
            <a:r>
              <a:rPr lang="en-US" b="0" dirty="0">
                <a:solidFill>
                  <a:srgbClr val="FF0000"/>
                </a:solidFill>
              </a:rPr>
              <a:t>three</a:t>
            </a:r>
            <a:r>
              <a:rPr lang="en-US" b="0" dirty="0"/>
              <a:t> performance tasks administered throughout the year, between September, when the window opens, and the end of the school year. </a:t>
            </a:r>
          </a:p>
          <a:p>
            <a:pPr marL="742950" lvl="1" indent="-285750" algn="l" rtl="0">
              <a:spcBef>
                <a:spcPts val="0"/>
              </a:spcBef>
              <a:spcAft>
                <a:spcPts val="0"/>
              </a:spcAft>
              <a:buClr>
                <a:schemeClr val="dk1"/>
              </a:buClr>
              <a:buSzPts val="1200"/>
              <a:buFont typeface="Arial"/>
              <a:buChar char="•"/>
            </a:pPr>
            <a:r>
              <a:rPr lang="en-US" b="0" dirty="0"/>
              <a:t>The goal is to assess each area close to when that instruction was given.</a:t>
            </a:r>
          </a:p>
          <a:p>
            <a:pPr marL="285750" lvl="0" indent="-285750" algn="l" rtl="0">
              <a:spcBef>
                <a:spcPts val="0"/>
              </a:spcBef>
              <a:spcAft>
                <a:spcPts val="0"/>
              </a:spcAft>
              <a:buClr>
                <a:schemeClr val="dk1"/>
              </a:buClr>
              <a:buSzPts val="1200"/>
              <a:buFont typeface="Arial"/>
              <a:buChar char="•"/>
            </a:pPr>
            <a:r>
              <a:rPr lang="en-US" b="0" dirty="0"/>
              <a:t>A link to the CAA Science Administration Planning Guides are in the Resource Guide</a:t>
            </a:r>
          </a:p>
          <a:p>
            <a:endParaRPr lang="en-US" dirty="0"/>
          </a:p>
        </p:txBody>
      </p:sp>
      <p:sp>
        <p:nvSpPr>
          <p:cNvPr id="4" name="Slide Number Placeholder 3">
            <a:extLst>
              <a:ext uri="{FF2B5EF4-FFF2-40B4-BE49-F238E27FC236}">
                <a16:creationId xmlns:a16="http://schemas.microsoft.com/office/drawing/2014/main" id="{C8B8A794-9C8F-B502-B76F-27E0A45FD42A}"/>
              </a:ext>
            </a:extLst>
          </p:cNvPr>
          <p:cNvSpPr>
            <a:spLocks noGrp="1"/>
          </p:cNvSpPr>
          <p:nvPr>
            <p:ph type="sldNum" sz="quarter" idx="5"/>
          </p:nvPr>
        </p:nvSpPr>
        <p:spPr/>
        <p:txBody>
          <a:bodyPr/>
          <a:lstStyle/>
          <a:p>
            <a:fld id="{E04AD113-A2AE-4DF9-9DE8-7E2B57C48ADE}" type="slidenum">
              <a:rPr lang="en-US" smtClean="0"/>
              <a:t>12</a:t>
            </a:fld>
            <a:endParaRPr lang="en-US"/>
          </a:p>
        </p:txBody>
      </p:sp>
    </p:spTree>
    <p:extLst>
      <p:ext uri="{BB962C8B-B14F-4D97-AF65-F5344CB8AC3E}">
        <p14:creationId xmlns:p14="http://schemas.microsoft.com/office/powerpoint/2010/main" val="1784918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2418-E7D4-529C-C970-E2DDA4A89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DD05B-8250-0F55-01DF-328D23125CD0}"/>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64D6E881-950B-DD6C-9FDD-4114BFDAD635}"/>
              </a:ext>
            </a:extLst>
          </p:cNvPr>
          <p:cNvSpPr>
            <a:spLocks noGrp="1"/>
          </p:cNvSpPr>
          <p:nvPr>
            <p:ph type="body" idx="1"/>
          </p:nvPr>
        </p:nvSpPr>
        <p:spPr/>
        <p:txBody>
          <a:bodyPr/>
          <a:lstStyle/>
          <a:p>
            <a:r>
              <a:rPr lang="en-US" dirty="0"/>
              <a:t>An irregularity is an unusual circumstance that impacts an individual or group of students who are testing and may potentially affect student performance on the test or impact test security or test validity. </a:t>
            </a:r>
          </a:p>
          <a:p>
            <a:pPr lvl="1"/>
            <a:r>
              <a:rPr lang="en-US" dirty="0"/>
              <a:t>These circumstances can be contained at the local level. </a:t>
            </a:r>
          </a:p>
          <a:p>
            <a:pPr lvl="1"/>
            <a:r>
              <a:rPr lang="en-US" dirty="0"/>
              <a:t>Examples of irregularities are student(s) who were assigned an incorrect designated support or accommodation, or student(s) who cheated.</a:t>
            </a:r>
          </a:p>
          <a:p>
            <a:pPr lvl="1"/>
            <a:r>
              <a:rPr lang="en-US" dirty="0"/>
              <a:t>For these types, local administrators or staff (that’s you) take corrective action and notify the site coordinator.</a:t>
            </a:r>
          </a:p>
          <a:p>
            <a:pPr lvl="2"/>
            <a:r>
              <a:rPr lang="en-US" dirty="0"/>
              <a:t>The site coordinator will submit a STAIRS case.</a:t>
            </a:r>
          </a:p>
        </p:txBody>
      </p:sp>
      <p:sp>
        <p:nvSpPr>
          <p:cNvPr id="4" name="Slide Number Placeholder 3">
            <a:extLst>
              <a:ext uri="{FF2B5EF4-FFF2-40B4-BE49-F238E27FC236}">
                <a16:creationId xmlns:a16="http://schemas.microsoft.com/office/drawing/2014/main" id="{CE9E8FB6-24D2-167B-A63C-3CE668F8D7A1}"/>
              </a:ext>
            </a:extLst>
          </p:cNvPr>
          <p:cNvSpPr>
            <a:spLocks noGrp="1"/>
          </p:cNvSpPr>
          <p:nvPr>
            <p:ph type="sldNum" sz="quarter" idx="5"/>
          </p:nvPr>
        </p:nvSpPr>
        <p:spPr/>
        <p:txBody>
          <a:bodyPr/>
          <a:lstStyle/>
          <a:p>
            <a:fld id="{E04AD113-A2AE-4DF9-9DE8-7E2B57C48ADE}" type="slidenum">
              <a:rPr lang="en-US" smtClean="0"/>
              <a:t>120</a:t>
            </a:fld>
            <a:endParaRPr lang="en-US"/>
          </a:p>
        </p:txBody>
      </p:sp>
    </p:spTree>
    <p:extLst>
      <p:ext uri="{BB962C8B-B14F-4D97-AF65-F5344CB8AC3E}">
        <p14:creationId xmlns:p14="http://schemas.microsoft.com/office/powerpoint/2010/main" val="11106465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1E097-4EF0-2EBC-A69E-A821C1A84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831D2-A019-10C8-4129-D79BB958AD99}"/>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F09AC1D9-F770-5B97-F55B-86C7BEA4A5D9}"/>
              </a:ext>
            </a:extLst>
          </p:cNvPr>
          <p:cNvSpPr>
            <a:spLocks noGrp="1"/>
          </p:cNvSpPr>
          <p:nvPr>
            <p:ph type="body" idx="1"/>
          </p:nvPr>
        </p:nvSpPr>
        <p:spPr/>
        <p:txBody>
          <a:bodyPr/>
          <a:lstStyle/>
          <a:p>
            <a:r>
              <a:rPr lang="en-US"/>
              <a:t>An impropriety is an unusual circumstance that has a low impact on the individual or group of students who are testing and has a low risk of potentially affecting student performance on the test or of impacting test security or test validity. </a:t>
            </a:r>
          </a:p>
          <a:p>
            <a:pPr lvl="1"/>
            <a:r>
              <a:rPr lang="en-US"/>
              <a:t>Examples of improprieties during a test session are student(s) making distracting gestures or sounds [e.g., talking] or a disruption such as a fire drill or internet outage.</a:t>
            </a:r>
          </a:p>
          <a:p>
            <a:pPr lvl="1"/>
            <a:r>
              <a:rPr lang="en-US"/>
              <a:t>For these, local administrators or staff take corrective action and notify the site coordinator.</a:t>
            </a:r>
          </a:p>
          <a:p>
            <a:endParaRPr lang="en-US"/>
          </a:p>
        </p:txBody>
      </p:sp>
      <p:sp>
        <p:nvSpPr>
          <p:cNvPr id="4" name="Slide Number Placeholder 3">
            <a:extLst>
              <a:ext uri="{FF2B5EF4-FFF2-40B4-BE49-F238E27FC236}">
                <a16:creationId xmlns:a16="http://schemas.microsoft.com/office/drawing/2014/main" id="{9E8A99B8-46CD-EB2B-F214-DB3D1684E11D}"/>
              </a:ext>
            </a:extLst>
          </p:cNvPr>
          <p:cNvSpPr>
            <a:spLocks noGrp="1"/>
          </p:cNvSpPr>
          <p:nvPr>
            <p:ph type="sldNum" sz="quarter" idx="5"/>
          </p:nvPr>
        </p:nvSpPr>
        <p:spPr/>
        <p:txBody>
          <a:bodyPr/>
          <a:lstStyle/>
          <a:p>
            <a:fld id="{E04AD113-A2AE-4DF9-9DE8-7E2B57C48ADE}" type="slidenum">
              <a:rPr lang="en-US" smtClean="0"/>
              <a:t>121</a:t>
            </a:fld>
            <a:endParaRPr lang="en-US"/>
          </a:p>
        </p:txBody>
      </p:sp>
    </p:spTree>
    <p:extLst>
      <p:ext uri="{BB962C8B-B14F-4D97-AF65-F5344CB8AC3E}">
        <p14:creationId xmlns:p14="http://schemas.microsoft.com/office/powerpoint/2010/main" val="17096648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b="1" i="1" dirty="0"/>
              <a:t>[talk about your local STAIRS process]</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122</a:t>
            </a:fld>
            <a:endParaRPr lang="en-US"/>
          </a:p>
        </p:txBody>
      </p:sp>
    </p:spTree>
    <p:extLst>
      <p:ext uri="{BB962C8B-B14F-4D97-AF65-F5344CB8AC3E}">
        <p14:creationId xmlns:p14="http://schemas.microsoft.com/office/powerpoint/2010/main" val="26601903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Ok that was another big chunk of information, so we want to give you some processing time.</a:t>
            </a:r>
          </a:p>
          <a:p>
            <a:pPr lvl="1"/>
            <a:r>
              <a:rPr lang="en-US"/>
              <a:t>This time we are going to play Thumbs Up, Thumbs Down.</a:t>
            </a:r>
          </a:p>
          <a:p>
            <a:pPr lvl="1"/>
            <a:r>
              <a:rPr lang="en-US"/>
              <a:t>I am going to out up a statement. If you agree with it, give me a thumbs up, if you disagree, give me a thumbs down.</a:t>
            </a:r>
          </a:p>
          <a:p>
            <a:endParaRPr lang="en-US"/>
          </a:p>
          <a:p>
            <a:r>
              <a:rPr lang="en-US" b="1" i="1"/>
              <a:t>Notes for Facilitators:</a:t>
            </a:r>
          </a:p>
          <a:p>
            <a:r>
              <a:rPr lang="en-US" b="1" i="1"/>
              <a:t>You will say the statement on the slide. </a:t>
            </a:r>
          </a:p>
          <a:p>
            <a:r>
              <a:rPr lang="en-US" b="1" i="1"/>
              <a:t>Ask attendees to mark their answer either on scratch paper or electronically in the resource guide in the activities section.</a:t>
            </a:r>
          </a:p>
          <a:p>
            <a:r>
              <a:rPr lang="en-US" b="1" i="1"/>
              <a:t>Reteach as needed based on attendee responses.</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123</a:t>
            </a:fld>
            <a:endParaRPr lang="en-US"/>
          </a:p>
        </p:txBody>
      </p:sp>
    </p:spTree>
    <p:extLst>
      <p:ext uri="{BB962C8B-B14F-4D97-AF65-F5344CB8AC3E}">
        <p14:creationId xmlns:p14="http://schemas.microsoft.com/office/powerpoint/2010/main" val="34746582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Let's do a quick check for understanding and show what you know! Respond by showing your answer by holding up the number of fingers for the answer or by writing the number for the answer on a card. </a:t>
            </a:r>
          </a:p>
          <a:p>
            <a:r>
              <a:rPr lang="en-US"/>
              <a:t>Question: What information is NOT need for a student to logon to a test?</a:t>
            </a:r>
          </a:p>
          <a:p>
            <a:pPr lvl="1"/>
            <a:r>
              <a:rPr lang="en-US"/>
              <a:t>SSID: Student’s Statewide Student Identifier (SSID)</a:t>
            </a:r>
          </a:p>
          <a:p>
            <a:pPr lvl="1"/>
            <a:r>
              <a:rPr lang="en-US"/>
              <a:t>Teacher's name</a:t>
            </a:r>
          </a:p>
          <a:p>
            <a:pPr lvl="1"/>
            <a:r>
              <a:rPr lang="en-US"/>
              <a:t>Student's first name as in CALPADS</a:t>
            </a:r>
          </a:p>
          <a:p>
            <a:endParaRPr lang="en-US"/>
          </a:p>
          <a:p>
            <a:r>
              <a:rPr lang="en-US"/>
              <a:t>The correct response is #2, the name of the teacher is NOT needed to begin a test. </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124</a:t>
            </a:fld>
            <a:endParaRPr lang="en-US"/>
          </a:p>
        </p:txBody>
      </p:sp>
    </p:spTree>
    <p:extLst>
      <p:ext uri="{BB962C8B-B14F-4D97-AF65-F5344CB8AC3E}">
        <p14:creationId xmlns:p14="http://schemas.microsoft.com/office/powerpoint/2010/main" val="41124193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E564-B7B5-011F-42F8-F4D813C84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BC105-3F6C-B120-D254-6617BF8A2A31}"/>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D96A7B78-0141-543D-BAE9-E190FE15F774}"/>
              </a:ext>
            </a:extLst>
          </p:cNvPr>
          <p:cNvSpPr>
            <a:spLocks noGrp="1"/>
          </p:cNvSpPr>
          <p:nvPr>
            <p:ph type="body" idx="1"/>
          </p:nvPr>
        </p:nvSpPr>
        <p:spPr/>
        <p:txBody>
          <a:bodyPr/>
          <a:lstStyle/>
          <a:p>
            <a:r>
              <a:rPr lang="en-US"/>
              <a:t>Here's another opportunity to show what you know. </a:t>
            </a:r>
          </a:p>
          <a:p>
            <a:r>
              <a:rPr lang="en-US"/>
              <a:t>Again, show the answer by holding up your fingers or a card with the number for your answer. </a:t>
            </a:r>
          </a:p>
          <a:p>
            <a:endParaRPr lang="en-US"/>
          </a:p>
          <a:p>
            <a:r>
              <a:rPr lang="en-US"/>
              <a:t>Question: If a test item is shared on social media, what type of security incident is it? </a:t>
            </a:r>
          </a:p>
          <a:p>
            <a:pPr lvl="1"/>
            <a:r>
              <a:rPr lang="en-US"/>
              <a:t>An irregularity</a:t>
            </a:r>
          </a:p>
          <a:p>
            <a:pPr lvl="1"/>
            <a:r>
              <a:rPr lang="en-US"/>
              <a:t>An impropriety</a:t>
            </a:r>
          </a:p>
          <a:p>
            <a:pPr lvl="1"/>
            <a:r>
              <a:rPr lang="en-US"/>
              <a:t>A breach</a:t>
            </a:r>
          </a:p>
          <a:p>
            <a:endParaRPr lang="en-US"/>
          </a:p>
          <a:p>
            <a:r>
              <a:rPr lang="en-US"/>
              <a:t>The correct answer is #3. This example reflects a breach of test security. </a:t>
            </a:r>
          </a:p>
          <a:p>
            <a:pPr lvl="1"/>
            <a:r>
              <a:rPr lang="en-US" b="1"/>
              <a:t>A breach incident must be reported to the LEA coordinator immediately.</a:t>
            </a:r>
          </a:p>
          <a:p>
            <a:pPr lvl="1"/>
            <a:r>
              <a:rPr lang="en-US"/>
              <a:t>They will then report this to ETS.</a:t>
            </a:r>
          </a:p>
          <a:p>
            <a:endParaRPr lang="en-US"/>
          </a:p>
        </p:txBody>
      </p:sp>
      <p:sp>
        <p:nvSpPr>
          <p:cNvPr id="4" name="Slide Number Placeholder 3">
            <a:extLst>
              <a:ext uri="{FF2B5EF4-FFF2-40B4-BE49-F238E27FC236}">
                <a16:creationId xmlns:a16="http://schemas.microsoft.com/office/drawing/2014/main" id="{C9BDFD65-2309-0DB6-4377-0CB9BE547EE7}"/>
              </a:ext>
            </a:extLst>
          </p:cNvPr>
          <p:cNvSpPr>
            <a:spLocks noGrp="1"/>
          </p:cNvSpPr>
          <p:nvPr>
            <p:ph type="sldNum" sz="quarter" idx="5"/>
          </p:nvPr>
        </p:nvSpPr>
        <p:spPr/>
        <p:txBody>
          <a:bodyPr/>
          <a:lstStyle/>
          <a:p>
            <a:fld id="{E04AD113-A2AE-4DF9-9DE8-7E2B57C48ADE}" type="slidenum">
              <a:rPr lang="en-US" smtClean="0"/>
              <a:t>125</a:t>
            </a:fld>
            <a:endParaRPr lang="en-US"/>
          </a:p>
        </p:txBody>
      </p:sp>
    </p:spTree>
    <p:extLst>
      <p:ext uri="{BB962C8B-B14F-4D97-AF65-F5344CB8AC3E}">
        <p14:creationId xmlns:p14="http://schemas.microsoft.com/office/powerpoint/2010/main" val="20603551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Let's talk about some ways to help prepare our students for testing. </a:t>
            </a:r>
          </a:p>
          <a:p>
            <a:pPr marL="0" indent="0">
              <a:buNone/>
            </a:pPr>
            <a:r>
              <a:rPr lang="en-US" b="1"/>
              <a:t>Facilitator note: This section is optional and may be done as a separate training.</a:t>
            </a:r>
          </a:p>
        </p:txBody>
      </p:sp>
      <p:sp>
        <p:nvSpPr>
          <p:cNvPr id="4" name="Slide Number Placeholder 3"/>
          <p:cNvSpPr>
            <a:spLocks noGrp="1"/>
          </p:cNvSpPr>
          <p:nvPr>
            <p:ph type="sldNum" sz="quarter" idx="5"/>
          </p:nvPr>
        </p:nvSpPr>
        <p:spPr/>
        <p:txBody>
          <a:bodyPr/>
          <a:lstStyle/>
          <a:p>
            <a:fld id="{E04AD113-A2AE-4DF9-9DE8-7E2B57C48ADE}" type="slidenum">
              <a:rPr lang="en-US" smtClean="0"/>
              <a:t>126</a:t>
            </a:fld>
            <a:endParaRPr lang="en-US"/>
          </a:p>
        </p:txBody>
      </p:sp>
    </p:spTree>
    <p:extLst>
      <p:ext uri="{BB962C8B-B14F-4D97-AF65-F5344CB8AC3E}">
        <p14:creationId xmlns:p14="http://schemas.microsoft.com/office/powerpoint/2010/main" val="9677811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Practice is an important piece in preparing students and staff for testing.  </a:t>
            </a:r>
          </a:p>
          <a:p>
            <a:pPr lvl="1"/>
            <a:r>
              <a:rPr lang="en-US" dirty="0"/>
              <a:t>By utilizing available resources, students and staff gain familiarity with the testing platform, become more comfortable with different item types, and understand how to navigate within the system.</a:t>
            </a:r>
          </a:p>
          <a:p>
            <a:r>
              <a:rPr lang="en-US" dirty="0"/>
              <a:t>It is good to build familiarity with the testing system prior to summative testing.  </a:t>
            </a:r>
          </a:p>
          <a:p>
            <a:endParaRPr lang="en-US" dirty="0"/>
          </a:p>
          <a:p>
            <a:r>
              <a:rPr lang="en-US" dirty="0"/>
              <a:t>Students with designated supports and accommodations can test their utility and learn how to use those embedded tools to ensure fair and valid testing. And practice gives all students the opportunity to become familiar with universal tools.</a:t>
            </a:r>
          </a:p>
          <a:p>
            <a:pPr lvl="1"/>
            <a:r>
              <a:rPr lang="en-US" dirty="0"/>
              <a:t>Practice will reduce the number of system usage errors and security and administration incidents, reduce apprehension of the process, reduce test anxiety in students, and provide for a smoother summative testing experience. </a:t>
            </a:r>
          </a:p>
          <a:p>
            <a:pPr lvl="1"/>
            <a:r>
              <a:rPr lang="en-US" dirty="0"/>
              <a:t>There are resources for student practice that are available to students, teachers, parents, and administrators, so anyone can practice, not just students!</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127</a:t>
            </a:fld>
            <a:endParaRPr lang="en-US"/>
          </a:p>
        </p:txBody>
      </p:sp>
    </p:spTree>
    <p:extLst>
      <p:ext uri="{BB962C8B-B14F-4D97-AF65-F5344CB8AC3E}">
        <p14:creationId xmlns:p14="http://schemas.microsoft.com/office/powerpoint/2010/main" val="10940834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We are going to start with Practice Tests as resources for student practice.</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128</a:t>
            </a:fld>
            <a:endParaRPr lang="en-US"/>
          </a:p>
        </p:txBody>
      </p:sp>
    </p:spTree>
    <p:extLst>
      <p:ext uri="{BB962C8B-B14F-4D97-AF65-F5344CB8AC3E}">
        <p14:creationId xmlns:p14="http://schemas.microsoft.com/office/powerpoint/2010/main" val="27589796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The goal of the practice tests is to expose students, parents, teachers, and test administrators or examiners to the tests so they may become familiar with the format and structure of a summative assessment.</a:t>
            </a:r>
          </a:p>
          <a:p>
            <a:pPr lvl="1"/>
            <a:r>
              <a:rPr lang="en-US"/>
              <a:t>Practice tests provide students with the opportunity to experience CAASPP or ELPAC at each grade level or grade span tested.</a:t>
            </a:r>
          </a:p>
          <a:p>
            <a:pPr lvl="1"/>
            <a:r>
              <a:rPr lang="en-US"/>
              <a:t>Scoring guides are available for the practice tests, but the tests themselves are not automatically scored, regardless of how they are administered.</a:t>
            </a:r>
          </a:p>
          <a:p>
            <a:endParaRPr lang="en-US"/>
          </a:p>
          <a:p>
            <a:r>
              <a:rPr lang="en-US"/>
              <a:t>The practice and training tests contain embedded universal tools, designated supports, and accommodations that are part of the online test administration system, in order to provide students with a grade-level, subject specific experience of their use. </a:t>
            </a:r>
          </a:p>
          <a:p>
            <a:pPr lvl="1"/>
            <a:r>
              <a:rPr lang="en-US"/>
              <a:t>Also please keep in mind, students can login using their SSID or as a guest to access the practice and training test.</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129</a:t>
            </a:fld>
            <a:endParaRPr lang="en-US"/>
          </a:p>
        </p:txBody>
      </p:sp>
    </p:spTree>
    <p:extLst>
      <p:ext uri="{BB962C8B-B14F-4D97-AF65-F5344CB8AC3E}">
        <p14:creationId xmlns:p14="http://schemas.microsoft.com/office/powerpoint/2010/main" val="33634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516F9-B4C7-FE57-93DF-D2BBF03CC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CDBB1-4D44-10F1-C3AE-A1EEF6591859}"/>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501432C0-175E-269A-9FBA-54404B75F911}"/>
              </a:ext>
            </a:extLst>
          </p:cNvPr>
          <p:cNvSpPr>
            <a:spLocks noGrp="1"/>
          </p:cNvSpPr>
          <p:nvPr>
            <p:ph type="body" idx="1"/>
          </p:nvPr>
        </p:nvSpPr>
        <p:spPr/>
        <p:txBody>
          <a:bodyPr/>
          <a:lstStyle/>
          <a:p>
            <a:pPr marL="285750" lvl="0" indent="-285750" algn="l" rtl="0">
              <a:spcBef>
                <a:spcPts val="0"/>
              </a:spcBef>
              <a:spcAft>
                <a:spcPts val="0"/>
              </a:spcAft>
              <a:buClr>
                <a:schemeClr val="dk1"/>
              </a:buClr>
              <a:buSzPts val="1200"/>
              <a:buFont typeface="Arial"/>
              <a:buChar char="•"/>
            </a:pPr>
            <a:r>
              <a:rPr lang="en-US" dirty="0"/>
              <a:t>And finally, we have the CSA or California Spanish Assessment. </a:t>
            </a:r>
          </a:p>
          <a:p>
            <a:pPr marL="171450" indent="-171450">
              <a:buFont typeface="Arial" panose="020B0604020202020204" pitchFamily="34" charset="0"/>
              <a:buChar char="•"/>
            </a:pPr>
            <a:r>
              <a:rPr lang="en-US" dirty="0"/>
              <a:t>So who takes the CSA and why?</a:t>
            </a:r>
            <a:endParaRPr lang="en-US" baseline="0" dirty="0">
              <a:cs typeface="Calibri"/>
            </a:endParaRPr>
          </a:p>
          <a:p>
            <a:pPr marL="628650" lvl="1" indent="-171450">
              <a:buFont typeface="Arial" panose="020B0604020202020204" pitchFamily="34" charset="0"/>
              <a:buChar char="•"/>
            </a:pPr>
            <a:r>
              <a:rPr lang="en-US" dirty="0"/>
              <a:t>The CSA is for students in Grades 3–8 and high school.</a:t>
            </a:r>
          </a:p>
          <a:p>
            <a:pPr marL="1085850" lvl="2" indent="-171450">
              <a:buFont typeface="Arial" panose="020B0604020202020204" pitchFamily="34" charset="0"/>
              <a:buChar char="•"/>
            </a:pPr>
            <a:r>
              <a:rPr lang="en-US" dirty="0">
                <a:cs typeface="Calibri"/>
              </a:rPr>
              <a:t>In high school students can take the CSA once per year in grades 9, 10, 11, and 12.</a:t>
            </a:r>
          </a:p>
          <a:p>
            <a:pPr marL="628650" lvl="1" indent="-171450">
              <a:buFont typeface="Arial" panose="020B0604020202020204" pitchFamily="34" charset="0"/>
              <a:buChar char="•"/>
            </a:pPr>
            <a:r>
              <a:rPr lang="en-US" b="0" dirty="0"/>
              <a:t>One </a:t>
            </a:r>
            <a:r>
              <a:rPr lang="en-US" sz="1200" b="0" baseline="0" dirty="0"/>
              <a:t>of</a:t>
            </a:r>
            <a:r>
              <a:rPr lang="en-US" b="0" dirty="0"/>
              <a:t> the benefits of </a:t>
            </a:r>
            <a:r>
              <a:rPr lang="en-US" dirty="0"/>
              <a:t>this</a:t>
            </a:r>
            <a:r>
              <a:rPr lang="en-US" sz="1200" baseline="0" dirty="0"/>
              <a:t> assessment </a:t>
            </a:r>
            <a:r>
              <a:rPr lang="en-US" dirty="0"/>
              <a:t>is</a:t>
            </a:r>
            <a:r>
              <a:rPr lang="en-US" sz="1200" baseline="0" dirty="0"/>
              <a:t> that LEAs will be able to evaluate the implementation of their Spanish reading/language arts program.</a:t>
            </a:r>
            <a:endParaRPr lang="en-US" sz="1200" baseline="0" dirty="0">
              <a:cs typeface="Calibri"/>
            </a:endParaRPr>
          </a:p>
          <a:p>
            <a:pPr marL="628650" lvl="1" indent="-171450">
              <a:buFont typeface="Arial" panose="020B0604020202020204" pitchFamily="34" charset="0"/>
              <a:buChar char="•"/>
            </a:pPr>
            <a:r>
              <a:rPr lang="en-US" sz="1200" baseline="0" dirty="0"/>
              <a:t>It is important to remember not to compare results with other LEAs in California, as we are finding out that there are many unique programs </a:t>
            </a:r>
            <a:r>
              <a:rPr lang="en-US" dirty="0"/>
              <a:t>across LEAs</a:t>
            </a:r>
            <a:r>
              <a:rPr lang="en-US" sz="1200" baseline="0" dirty="0"/>
              <a:t> and no two appear to be the same.</a:t>
            </a:r>
            <a:r>
              <a:rPr lang="en-US" dirty="0"/>
              <a:t> </a:t>
            </a:r>
            <a:endParaRPr lang="en-US" dirty="0">
              <a:cs typeface="Calibri"/>
            </a:endParaRPr>
          </a:p>
          <a:p>
            <a:pPr marL="628650" lvl="1" indent="-171450">
              <a:buFont typeface="Arial" panose="020B0604020202020204" pitchFamily="34" charset="0"/>
              <a:buChar char="•"/>
            </a:pPr>
            <a:r>
              <a:rPr lang="en-US" sz="1200" baseline="0" dirty="0"/>
              <a:t>If you make comparisons, they shouldn't go beyond your own district.</a:t>
            </a:r>
            <a:r>
              <a:rPr lang="en-US" dirty="0"/>
              <a:t> </a:t>
            </a:r>
            <a:endParaRPr lang="en-US" sz="1200" baseline="0" dirty="0">
              <a:cs typeface="Calibri"/>
            </a:endParaRPr>
          </a:p>
          <a:p>
            <a:pPr marL="1085850" lvl="2" indent="-171450">
              <a:buFont typeface="Arial" panose="020B0604020202020204" pitchFamily="34" charset="0"/>
              <a:buChar char="•"/>
            </a:pPr>
            <a:r>
              <a:rPr lang="en-US" sz="1200" baseline="0" dirty="0"/>
              <a:t>And it's possible</a:t>
            </a:r>
            <a:r>
              <a:rPr lang="en-US" dirty="0"/>
              <a:t> that</a:t>
            </a:r>
            <a:r>
              <a:rPr lang="en-US" sz="1200" baseline="0" dirty="0"/>
              <a:t> there are even differences </a:t>
            </a:r>
            <a:r>
              <a:rPr lang="en-US" dirty="0"/>
              <a:t>from school to school within</a:t>
            </a:r>
            <a:r>
              <a:rPr lang="en-US" sz="1200" baseline="0" dirty="0"/>
              <a:t> </a:t>
            </a:r>
            <a:r>
              <a:rPr lang="en-US" dirty="0"/>
              <a:t>the same district</a:t>
            </a:r>
            <a:r>
              <a:rPr lang="en-US" sz="1200" baseline="0" dirty="0"/>
              <a:t>.</a:t>
            </a:r>
            <a:r>
              <a:rPr lang="en-US" dirty="0"/>
              <a:t> </a:t>
            </a:r>
            <a:endParaRPr lang="en-US" sz="1200" baseline="0" dirty="0">
              <a:cs typeface="Calibri"/>
            </a:endParaRPr>
          </a:p>
          <a:p>
            <a:pPr marL="1085850" lvl="2" indent="-171450">
              <a:buFont typeface="Arial" panose="020B0604020202020204" pitchFamily="34" charset="0"/>
              <a:buChar char="•"/>
            </a:pPr>
            <a:r>
              <a:rPr lang="en-US" sz="1200" baseline="0" dirty="0"/>
              <a:t>Basically, you can evaluate </a:t>
            </a:r>
            <a:r>
              <a:rPr lang="en-US" dirty="0"/>
              <a:t>your </a:t>
            </a:r>
            <a:r>
              <a:rPr lang="en-US" b="0" dirty="0"/>
              <a:t>own</a:t>
            </a:r>
            <a:r>
              <a:rPr lang="en-US" sz="1200" baseline="0" dirty="0"/>
              <a:t> program in each school or LEA, but</a:t>
            </a:r>
            <a:r>
              <a:rPr lang="en-US" dirty="0"/>
              <a:t> </a:t>
            </a:r>
            <a:r>
              <a:rPr lang="en-US" b="0" dirty="0"/>
              <a:t>you</a:t>
            </a:r>
            <a:r>
              <a:rPr lang="en-US" sz="1200" b="0" baseline="0" dirty="0"/>
              <a:t> </a:t>
            </a:r>
            <a:r>
              <a:rPr lang="en-US" b="0" dirty="0"/>
              <a:t>shouldn't compare </a:t>
            </a:r>
            <a:r>
              <a:rPr lang="en-US" dirty="0"/>
              <a:t>your</a:t>
            </a:r>
            <a:r>
              <a:rPr lang="en-US" sz="1200" baseline="0" dirty="0"/>
              <a:t> results to those of other programs in other LEAs because there is so much variation in programs throughout LEAs in California.</a:t>
            </a:r>
            <a:endParaRPr lang="en-US" sz="1200"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CSA is a computer-based, nonadaptive, linear assessment.</a:t>
            </a:r>
            <a:endParaRPr lang="en-US" sz="1200" b="0" i="0" kern="1200" dirty="0">
              <a:solidFill>
                <a:schemeClr val="tx1"/>
              </a:solidFill>
              <a:effectLst/>
              <a:latin typeface="+mn-lt"/>
              <a:cs typeface="Calibri"/>
            </a:endParaRPr>
          </a:p>
          <a:p>
            <a:pPr marL="171450" indent="-171450">
              <a:buFont typeface="Arial" panose="020B0604020202020204" pitchFamily="34" charset="0"/>
              <a:buChar char="•"/>
            </a:pPr>
            <a:r>
              <a:rPr lang="en-US" b="0" baseline="0" dirty="0"/>
              <a:t>It is also </a:t>
            </a:r>
            <a:r>
              <a:rPr lang="en-US" b="0" dirty="0"/>
              <a:t>an untimed test, with the estimated</a:t>
            </a:r>
            <a:r>
              <a:rPr lang="en-US" sz="1200" b="0" kern="1200" dirty="0">
                <a:solidFill>
                  <a:schemeClr val="tx1"/>
                </a:solidFill>
                <a:effectLst/>
                <a:latin typeface="+mn-lt"/>
                <a:ea typeface="+mn-ea"/>
                <a:cs typeface="+mn-cs"/>
              </a:rPr>
              <a:t> testing time </a:t>
            </a:r>
            <a:r>
              <a:rPr lang="en-US" b="0" dirty="0"/>
              <a:t>of approximately</a:t>
            </a:r>
            <a:r>
              <a:rPr lang="en-US" sz="1200" b="0" kern="1200" dirty="0">
                <a:solidFill>
                  <a:schemeClr val="tx1"/>
                </a:solidFill>
                <a:effectLst/>
                <a:latin typeface="+mn-lt"/>
                <a:ea typeface="+mn-ea"/>
                <a:cs typeface="+mn-cs"/>
              </a:rPr>
              <a:t> 2.5 to </a:t>
            </a:r>
            <a:r>
              <a:rPr lang="en-US" b="0" dirty="0"/>
              <a:t>4.5</a:t>
            </a:r>
            <a:r>
              <a:rPr lang="en-US" sz="1200" b="0" kern="1200" dirty="0">
                <a:solidFill>
                  <a:schemeClr val="tx1"/>
                </a:solidFill>
                <a:effectLst/>
                <a:latin typeface="+mn-lt"/>
                <a:ea typeface="+mn-ea"/>
                <a:cs typeface="+mn-cs"/>
              </a:rPr>
              <a:t> hours beginning with the 2024-25 administration, depending on the student’s grade level.</a:t>
            </a:r>
            <a:endParaRPr lang="en-US" sz="1200" b="0" kern="1200" dirty="0">
              <a:solidFill>
                <a:schemeClr val="tx1"/>
              </a:solidFill>
              <a:effectLst/>
              <a:latin typeface="+mn-lt"/>
              <a:cs typeface="Calibri"/>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is a grade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level test in each of grades three through eight and one </a:t>
            </a:r>
            <a:r>
              <a:rPr lang="en-US" b="0" dirty="0"/>
              <a:t>grade</a:t>
            </a:r>
            <a:r>
              <a:rPr lang="en-US" sz="1200" b="0" i="0" kern="1200" dirty="0">
                <a:solidFill>
                  <a:schemeClr val="tx1"/>
                </a:solidFill>
                <a:effectLst/>
                <a:latin typeface="+mn-lt"/>
                <a:ea typeface="+mn-ea"/>
                <a:cs typeface="+mn-cs"/>
              </a:rPr>
              <a:t> </a:t>
            </a:r>
            <a:r>
              <a:rPr lang="en-US" b="0" dirty="0"/>
              <a:t>band test </a:t>
            </a:r>
            <a:r>
              <a:rPr lang="en-US" sz="1200" b="0" i="0" kern="1200" dirty="0">
                <a:solidFill>
                  <a:schemeClr val="tx1"/>
                </a:solidFill>
                <a:effectLst/>
                <a:latin typeface="+mn-lt"/>
                <a:ea typeface="+mn-ea"/>
                <a:cs typeface="+mn-cs"/>
              </a:rPr>
              <a:t>in high school.</a:t>
            </a:r>
            <a:endParaRPr lang="en-US" sz="1200" b="0" i="0" kern="1200" dirty="0">
              <a:solidFill>
                <a:schemeClr val="tx1"/>
              </a:solidFill>
              <a:effectLst/>
              <a:latin typeface="+mn-lt"/>
              <a:cs typeface="Calibri"/>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Please note: students in high school can take the CSA once </a:t>
            </a:r>
            <a:r>
              <a:rPr lang="en-US" b="0" dirty="0"/>
              <a:t>during each of their high school years</a:t>
            </a:r>
            <a:endParaRPr lang="en-US" sz="1200" b="0" kern="1200" dirty="0">
              <a:solidFill>
                <a:schemeClr val="tx1"/>
              </a:solidFill>
              <a:effectLst/>
              <a:latin typeface="+mn-lt"/>
              <a:cs typeface="Calibri"/>
            </a:endParaRP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The CSA is available as soon as 66% of the instructional year has passed and lasts through the last day of instruction, or the end of June, whichever comes first.</a:t>
            </a:r>
          </a:p>
          <a:p>
            <a:pPr marL="628650" lvl="1" indent="-171450">
              <a:buFont typeface="Arial" panose="020B0604020202020204" pitchFamily="34" charset="0"/>
              <a:buChar char="•"/>
            </a:pPr>
            <a:r>
              <a:rPr lang="en-US" sz="1200" b="0" dirty="0">
                <a:effectLst/>
                <a:latin typeface="Arial" panose="020B0604020202020204" pitchFamily="34" charset="0"/>
                <a:cs typeface="Arial" panose="020B0604020202020204" pitchFamily="34" charset="0"/>
              </a:rPr>
              <a:t>LEAs enter their instructional calendar when setting up windows and can’t start the test before 66% of the instructional year has passed.</a:t>
            </a:r>
            <a:endParaRPr lang="en-US"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LEAs may select their own testing window each year, however, this window is selected by the LEA but is not selected in </a:t>
            </a:r>
            <a:r>
              <a:rPr lang="en-US" b="0" i="0" dirty="0">
                <a:solidFill>
                  <a:srgbClr val="000000"/>
                </a:solidFill>
                <a:effectLst/>
                <a:highlight>
                  <a:srgbClr val="FFFFFF"/>
                </a:highlight>
                <a:latin typeface="arial" panose="020B0604020202020204" pitchFamily="34" charset="0"/>
              </a:rPr>
              <a:t>the Test Operations Management System (TOMS)</a:t>
            </a:r>
            <a:r>
              <a:rPr lang="en-US" sz="1200" b="0" dirty="0">
                <a:latin typeface="Arial" panose="020B0604020202020204" pitchFamily="34" charset="0"/>
                <a:cs typeface="Arial" panose="020B0604020202020204" pitchFamily="34" charset="0"/>
              </a:rPr>
              <a:t> like other </a:t>
            </a:r>
            <a:r>
              <a:rPr lang="en-US" b="0" i="0" dirty="0">
                <a:solidFill>
                  <a:srgbClr val="000000"/>
                </a:solidFill>
                <a:effectLst/>
                <a:highlight>
                  <a:srgbClr val="FFFFFF"/>
                </a:highlight>
                <a:latin typeface="arial" panose="020B0604020202020204" pitchFamily="34" charset="0"/>
              </a:rPr>
              <a:t>California Assessment of Student Performance and Progress (CAASPP)</a:t>
            </a:r>
            <a:r>
              <a:rPr lang="en-US" sz="1200" b="0" dirty="0">
                <a:latin typeface="Arial" panose="020B0604020202020204" pitchFamily="34" charset="0"/>
                <a:cs typeface="Arial" panose="020B0604020202020204" pitchFamily="34" charset="0"/>
              </a:rPr>
              <a:t> assessments.</a:t>
            </a:r>
            <a:r>
              <a:rPr lang="en-US" sz="1200" b="0" baseline="0" dirty="0">
                <a:latin typeface="Arial" panose="020B0604020202020204" pitchFamily="34" charset="0"/>
                <a:cs typeface="Arial" panose="020B0604020202020204" pitchFamily="34" charset="0"/>
              </a:rPr>
              <a:t> This is an important distinction.</a:t>
            </a:r>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98D790A3-B67F-4B51-D96E-CF4CAE7937EC}"/>
              </a:ext>
            </a:extLst>
          </p:cNvPr>
          <p:cNvSpPr>
            <a:spLocks noGrp="1"/>
          </p:cNvSpPr>
          <p:nvPr>
            <p:ph type="sldNum" sz="quarter" idx="5"/>
          </p:nvPr>
        </p:nvSpPr>
        <p:spPr/>
        <p:txBody>
          <a:bodyPr/>
          <a:lstStyle/>
          <a:p>
            <a:fld id="{E04AD113-A2AE-4DF9-9DE8-7E2B57C48ADE}" type="slidenum">
              <a:rPr lang="en-US" smtClean="0"/>
              <a:t>13</a:t>
            </a:fld>
            <a:endParaRPr lang="en-US"/>
          </a:p>
        </p:txBody>
      </p:sp>
    </p:spTree>
    <p:extLst>
      <p:ext uri="{BB962C8B-B14F-4D97-AF65-F5344CB8AC3E}">
        <p14:creationId xmlns:p14="http://schemas.microsoft.com/office/powerpoint/2010/main" val="17492102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4287-65DF-74CC-4DA6-CF1B7ECBC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7EA10-E728-12FD-0695-81632D9F0151}"/>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0C376E7-AE88-78F8-40D3-9ED8DF6A5B9D}"/>
              </a:ext>
            </a:extLst>
          </p:cNvPr>
          <p:cNvSpPr>
            <a:spLocks noGrp="1"/>
          </p:cNvSpPr>
          <p:nvPr>
            <p:ph type="body" idx="1"/>
          </p:nvPr>
        </p:nvSpPr>
        <p:spPr/>
        <p:txBody>
          <a:bodyPr/>
          <a:lstStyle/>
          <a:p>
            <a:r>
              <a:rPr lang="en-US" dirty="0"/>
              <a:t>Students can take a practice or training test at school, or at home in an unmonitored environment.</a:t>
            </a:r>
          </a:p>
          <a:p>
            <a:r>
              <a:rPr lang="en-US" dirty="0"/>
              <a:t>Or the teacher may launch a test session and have students access the test through the secure browser. </a:t>
            </a:r>
          </a:p>
          <a:p>
            <a:r>
              <a:rPr lang="en-US" dirty="0"/>
              <a:t>By practicing the "log on" and "approval" processes, both the teacher and students gain experience together with the testing platform. </a:t>
            </a:r>
          </a:p>
          <a:p>
            <a:pPr lvl="1"/>
            <a:r>
              <a:rPr lang="en-US" dirty="0"/>
              <a:t>It is best to have the students practice using the secure browser that they will be using during the summative testing.</a:t>
            </a:r>
          </a:p>
          <a:p>
            <a:r>
              <a:rPr lang="en-US" dirty="0"/>
              <a:t>For the CAAs and Alternate ELPAC, administration is one-on-one using the directions for administration, which we call DFAs.  </a:t>
            </a:r>
          </a:p>
          <a:p>
            <a:endParaRPr lang="en-US" dirty="0"/>
          </a:p>
          <a:p>
            <a:r>
              <a:rPr lang="en-US" dirty="0"/>
              <a:t>Again, the practice tests are not scored automatically, but hand scoring is an option, with scoring guides, answer keys, and rubrics available to provide details on test items, student response types, correct responses, and alignment with state standards, making them valuable resources for teachers.</a:t>
            </a:r>
          </a:p>
        </p:txBody>
      </p:sp>
      <p:sp>
        <p:nvSpPr>
          <p:cNvPr id="4" name="Slide Number Placeholder 3">
            <a:extLst>
              <a:ext uri="{FF2B5EF4-FFF2-40B4-BE49-F238E27FC236}">
                <a16:creationId xmlns:a16="http://schemas.microsoft.com/office/drawing/2014/main" id="{08614D8C-5D72-B655-3368-640DBBED9724}"/>
              </a:ext>
            </a:extLst>
          </p:cNvPr>
          <p:cNvSpPr>
            <a:spLocks noGrp="1"/>
          </p:cNvSpPr>
          <p:nvPr>
            <p:ph type="sldNum" sz="quarter" idx="5"/>
          </p:nvPr>
        </p:nvSpPr>
        <p:spPr/>
        <p:txBody>
          <a:bodyPr/>
          <a:lstStyle/>
          <a:p>
            <a:fld id="{E04AD113-A2AE-4DF9-9DE8-7E2B57C48ADE}" type="slidenum">
              <a:rPr lang="en-US" smtClean="0"/>
              <a:t>130</a:t>
            </a:fld>
            <a:endParaRPr lang="en-US"/>
          </a:p>
        </p:txBody>
      </p:sp>
    </p:spTree>
    <p:extLst>
      <p:ext uri="{BB962C8B-B14F-4D97-AF65-F5344CB8AC3E}">
        <p14:creationId xmlns:p14="http://schemas.microsoft.com/office/powerpoint/2010/main" val="39768803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Practice Tests are available for:</a:t>
            </a:r>
          </a:p>
          <a:p>
            <a:pPr lvl="1"/>
            <a:r>
              <a:rPr lang="en-US"/>
              <a:t>Smarter Balanced Summative Assessments for ELA and math</a:t>
            </a:r>
          </a:p>
          <a:p>
            <a:pPr lvl="1"/>
            <a:r>
              <a:rPr lang="en-US"/>
              <a:t>The California Science Test, or CAST</a:t>
            </a:r>
          </a:p>
          <a:p>
            <a:pPr lvl="1"/>
            <a:r>
              <a:rPr lang="en-US"/>
              <a:t>California Alternate Assessments, or CAAs, for ELA, mathematics, and science</a:t>
            </a:r>
          </a:p>
          <a:p>
            <a:pPr lvl="1"/>
            <a:r>
              <a:rPr lang="en-US"/>
              <a:t>The California Spanish Assessment, or CSA</a:t>
            </a:r>
          </a:p>
          <a:p>
            <a:pPr lvl="1"/>
            <a:r>
              <a:rPr lang="en-US"/>
              <a:t>Summative ELPAC, where there is one per domain for the same grade levels and grade spans as the Summative ELPAC</a:t>
            </a:r>
          </a:p>
          <a:p>
            <a:pPr lvl="1"/>
            <a:r>
              <a:rPr lang="en-US"/>
              <a:t>And the Summative Alternate ELPAC</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131</a:t>
            </a:fld>
            <a:endParaRPr lang="en-US"/>
          </a:p>
        </p:txBody>
      </p:sp>
    </p:spTree>
    <p:extLst>
      <p:ext uri="{BB962C8B-B14F-4D97-AF65-F5344CB8AC3E}">
        <p14:creationId xmlns:p14="http://schemas.microsoft.com/office/powerpoint/2010/main" val="38666239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The other option is Interim Assessments.</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132</a:t>
            </a:fld>
            <a:endParaRPr lang="en-US"/>
          </a:p>
        </p:txBody>
      </p:sp>
    </p:spTree>
    <p:extLst>
      <p:ext uri="{BB962C8B-B14F-4D97-AF65-F5344CB8AC3E}">
        <p14:creationId xmlns:p14="http://schemas.microsoft.com/office/powerpoint/2010/main" val="972992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Before we dive in, we want to mention one last thing about interim assessments.</a:t>
            </a:r>
          </a:p>
          <a:p>
            <a:pPr lvl="1"/>
            <a:r>
              <a:rPr lang="en-US" dirty="0"/>
              <a:t>California Education Code Section 60642.7 (b) prohibits the use of interim assessments for any high stakes purposes such as course placement, identification as gifted or talented, or reclassification of English learners.</a:t>
            </a:r>
          </a:p>
          <a:p>
            <a:r>
              <a:rPr lang="en-US" dirty="0"/>
              <a:t>Another important note is that the interim assessments are copyrighted, so they may not be posted into third party platforms such as Google Classroom or Canvas.</a:t>
            </a:r>
          </a:p>
          <a:p>
            <a:pPr lvl="1"/>
            <a:r>
              <a:rPr lang="en-US" dirty="0"/>
              <a:t>They may only be used within the systems provided by the CDE.</a:t>
            </a:r>
          </a:p>
          <a:p>
            <a:r>
              <a:rPr lang="en-US" dirty="0"/>
              <a:t>The Interim Assessments are secure and require a Test Operations Management System, or TOMS, logon to access.</a:t>
            </a:r>
          </a:p>
          <a:p>
            <a:r>
              <a:rPr lang="en-US" dirty="0"/>
              <a:t>And interims are student and teacher facing only.</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133</a:t>
            </a:fld>
            <a:endParaRPr lang="en-US"/>
          </a:p>
        </p:txBody>
      </p:sp>
    </p:spTree>
    <p:extLst>
      <p:ext uri="{BB962C8B-B14F-4D97-AF65-F5344CB8AC3E}">
        <p14:creationId xmlns:p14="http://schemas.microsoft.com/office/powerpoint/2010/main" val="29217474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Let's focus on the purpose of interim assessments.</a:t>
            </a:r>
          </a:p>
          <a:p>
            <a:r>
              <a:rPr lang="en-US"/>
              <a:t>Interim assessments are free resources which can inform and support teaching and learning in multiple ways. </a:t>
            </a:r>
          </a:p>
          <a:p>
            <a:pPr lvl="1"/>
            <a:r>
              <a:rPr lang="en-US"/>
              <a:t>Their intended purpose is to evaluate student knowledge and skills during the year.</a:t>
            </a:r>
          </a:p>
          <a:p>
            <a:r>
              <a:rPr lang="en-US"/>
              <a:t>Interim assessments can be used flexibly as both assessments for learning and of learning. </a:t>
            </a:r>
          </a:p>
          <a:p>
            <a:pPr lvl="1"/>
            <a:r>
              <a:rPr lang="en-US"/>
              <a:t>This means that interim assessments can be administered in a standardized manner, as a formal individual assessment, or in a non-standardized manner, which we will discuss more on the next slide.</a:t>
            </a:r>
          </a:p>
          <a:p>
            <a:r>
              <a:rPr lang="en-US"/>
              <a:t>The interim assessments provide the full range of CAASPP accessibility resources, allowing students to demonstrate their knowledge and abilities using the same tools they regularly use during classroom instruction and summative assessments.</a:t>
            </a:r>
          </a:p>
          <a:p>
            <a:r>
              <a:rPr lang="en-US"/>
              <a:t>As you review this lesson, think about your own classroom, school, or district and where the interims might fit.  Also, consider how you could utilize interim assessments to inform and develop your own classroom assessments.</a:t>
            </a:r>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134</a:t>
            </a:fld>
            <a:endParaRPr lang="en-US"/>
          </a:p>
        </p:txBody>
      </p:sp>
    </p:spTree>
    <p:extLst>
      <p:ext uri="{BB962C8B-B14F-4D97-AF65-F5344CB8AC3E}">
        <p14:creationId xmlns:p14="http://schemas.microsoft.com/office/powerpoint/2010/main" val="7280836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64197-370B-DDB0-E317-C306D8E07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3BDA3-2EEF-CB1D-0187-EF48B7F9F392}"/>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11225AB4-3B39-5F97-E85E-4E409189C1D6}"/>
              </a:ext>
            </a:extLst>
          </p:cNvPr>
          <p:cNvSpPr>
            <a:spLocks noGrp="1"/>
          </p:cNvSpPr>
          <p:nvPr>
            <p:ph type="body" idx="1"/>
          </p:nvPr>
        </p:nvSpPr>
        <p:spPr/>
        <p:txBody>
          <a:bodyPr/>
          <a:lstStyle/>
          <a:p>
            <a:r>
              <a:rPr lang="en-US"/>
              <a:t>The interim assessments may be administered at any grade level to any student.</a:t>
            </a:r>
          </a:p>
          <a:p>
            <a:r>
              <a:rPr lang="en-US"/>
              <a:t>The interims assessments may be administered in a standardized way, which is administering the interim assessments in the same way the Summative is administered, or the Interims may be administered in a non-standardized way, meaning:</a:t>
            </a:r>
          </a:p>
          <a:p>
            <a:pPr lvl="1"/>
            <a:r>
              <a:rPr lang="en-US"/>
              <a:t>Students might work on test items with other students, such as in pairs or small groups.</a:t>
            </a:r>
          </a:p>
          <a:p>
            <a:pPr lvl="1"/>
            <a:r>
              <a:rPr lang="en-US"/>
              <a:t>The teacher might even lead a whole class lesson while displaying an interim test item like a stand-alone question, a short response question, or a performance task. </a:t>
            </a:r>
          </a:p>
          <a:p>
            <a:r>
              <a:rPr lang="en-US"/>
              <a:t>This provides educators with the flexibility to use the interim assessments as best suits their instructional needs. </a:t>
            </a:r>
          </a:p>
          <a:p>
            <a:endParaRPr lang="en-US"/>
          </a:p>
          <a:p>
            <a:r>
              <a:rPr lang="en-US"/>
              <a:t>Interim assessment results in the California Educator Reporting System, or CERS, provide item-level information to support teaching and learning.</a:t>
            </a:r>
          </a:p>
          <a:p>
            <a:endParaRPr lang="en-US"/>
          </a:p>
          <a:p>
            <a:r>
              <a:rPr lang="en-US"/>
              <a:t>Also note that interim assessments are copy-righted, so they may not be posted into third-party platforms. </a:t>
            </a:r>
          </a:p>
          <a:p>
            <a:pPr lvl="1"/>
            <a:r>
              <a:rPr lang="en-US"/>
              <a:t>They may only be used within the systems provided by the California Department of Education (CDE).</a:t>
            </a:r>
          </a:p>
          <a:p>
            <a:r>
              <a:rPr lang="en-US"/>
              <a:t>And interims are student and teacher facing only.</a:t>
            </a:r>
          </a:p>
          <a:p>
            <a:endParaRPr lang="en-US"/>
          </a:p>
          <a:p>
            <a:r>
              <a:rPr lang="en-US"/>
              <a:t>For students attending school remotely, the interims are available for remote administration, without the use of a secure browser. </a:t>
            </a:r>
          </a:p>
        </p:txBody>
      </p:sp>
      <p:sp>
        <p:nvSpPr>
          <p:cNvPr id="4" name="Slide Number Placeholder 3">
            <a:extLst>
              <a:ext uri="{FF2B5EF4-FFF2-40B4-BE49-F238E27FC236}">
                <a16:creationId xmlns:a16="http://schemas.microsoft.com/office/drawing/2014/main" id="{7648D3FF-172D-EAE8-AEC4-50806142B7FB}"/>
              </a:ext>
            </a:extLst>
          </p:cNvPr>
          <p:cNvSpPr>
            <a:spLocks noGrp="1"/>
          </p:cNvSpPr>
          <p:nvPr>
            <p:ph type="sldNum" sz="quarter" idx="5"/>
          </p:nvPr>
        </p:nvSpPr>
        <p:spPr/>
        <p:txBody>
          <a:bodyPr/>
          <a:lstStyle/>
          <a:p>
            <a:fld id="{E04AD113-A2AE-4DF9-9DE8-7E2B57C48ADE}" type="slidenum">
              <a:rPr lang="en-US" smtClean="0"/>
              <a:t>135</a:t>
            </a:fld>
            <a:endParaRPr lang="en-US"/>
          </a:p>
        </p:txBody>
      </p:sp>
    </p:spTree>
    <p:extLst>
      <p:ext uri="{BB962C8B-B14F-4D97-AF65-F5344CB8AC3E}">
        <p14:creationId xmlns:p14="http://schemas.microsoft.com/office/powerpoint/2010/main" val="4318792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133:notes"/>
          <p:cNvSpPr>
            <a:spLocks noGrp="1" noRot="1" noChangeAspect="1"/>
          </p:cNvSpPr>
          <p:nvPr>
            <p:ph type="sldImg" idx="2"/>
          </p:nvPr>
        </p:nvSpPr>
        <p:spPr>
          <a:xfrm>
            <a:off x="425450" y="387350"/>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p133:notes"/>
          <p:cNvSpPr txBox="1">
            <a:spLocks noGrp="1"/>
          </p:cNvSpPr>
          <p:nvPr>
            <p:ph type="body" idx="1"/>
          </p:nvPr>
        </p:nvSpPr>
        <p:spPr>
          <a:xfrm>
            <a:off x="685800" y="2686556"/>
            <a:ext cx="5486400" cy="5314444"/>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Char char="•"/>
            </a:pPr>
            <a:r>
              <a:rPr lang="en-US" b="0" dirty="0"/>
              <a:t>Interim assessments are available all year long, however, the new interim assessments for the school year usually rollover in late summer. </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There is a web page that lists all the interim assessments that are available, The Interim Assessment Lookup Tool, so we don’t have to list them all here.</a:t>
            </a:r>
            <a:endParaRPr dirty="0"/>
          </a:p>
          <a:p>
            <a:pPr marL="628650" lvl="1" indent="-171450" algn="l" rtl="0">
              <a:spcBef>
                <a:spcPts val="0"/>
              </a:spcBef>
              <a:spcAft>
                <a:spcPts val="0"/>
              </a:spcAft>
              <a:buClr>
                <a:schemeClr val="dk1"/>
              </a:buClr>
              <a:buSzPts val="1200"/>
              <a:buChar char="–"/>
            </a:pPr>
            <a:r>
              <a:rPr lang="en-US" dirty="0"/>
              <a:t>The links for the IA Lookup Tool web page is in the resource guide.</a:t>
            </a:r>
            <a:endParaRPr dirty="0"/>
          </a:p>
          <a:p>
            <a:pPr marL="628650" lvl="1" indent="-95250" algn="l" rtl="0">
              <a:spcBef>
                <a:spcPts val="0"/>
              </a:spcBef>
              <a:spcAft>
                <a:spcPts val="0"/>
              </a:spcAft>
              <a:buClr>
                <a:schemeClr val="dk1"/>
              </a:buClr>
              <a:buSzPts val="1200"/>
              <a:buNone/>
            </a:pPr>
            <a:endParaRPr dirty="0"/>
          </a:p>
          <a:p>
            <a:pPr marL="171450" lvl="0" indent="-171450" algn="l" rtl="0">
              <a:spcBef>
                <a:spcPts val="0"/>
              </a:spcBef>
              <a:spcAft>
                <a:spcPts val="0"/>
              </a:spcAft>
              <a:buClr>
                <a:schemeClr val="dk1"/>
              </a:buClr>
              <a:buSzPts val="1200"/>
              <a:buChar char="•"/>
            </a:pPr>
            <a:r>
              <a:rPr lang="en-US" dirty="0"/>
              <a:t>We also want to note that all interim assessments are administered on the computer but are NOT computer-adaptive.</a:t>
            </a:r>
            <a:endParaRPr dirty="0"/>
          </a:p>
          <a:p>
            <a:pPr marL="628650" lvl="1" indent="-171450" algn="l" rtl="0">
              <a:spcBef>
                <a:spcPts val="0"/>
              </a:spcBef>
              <a:spcAft>
                <a:spcPts val="0"/>
              </a:spcAft>
              <a:buClr>
                <a:schemeClr val="dk1"/>
              </a:buClr>
              <a:buSzPts val="1200"/>
              <a:buChar char="–"/>
            </a:pPr>
            <a:r>
              <a:rPr lang="en-US" dirty="0"/>
              <a:t>They include a fixed set of items, and every student gets the same items. </a:t>
            </a:r>
            <a:endParaRPr dirty="0"/>
          </a:p>
          <a:p>
            <a:pPr marL="628650" lvl="1" indent="-171450" algn="l" rtl="0">
              <a:spcBef>
                <a:spcPts val="0"/>
              </a:spcBef>
              <a:spcAft>
                <a:spcPts val="0"/>
              </a:spcAft>
              <a:buClr>
                <a:schemeClr val="dk1"/>
              </a:buClr>
              <a:buSzPts val="1200"/>
              <a:buChar char="–"/>
            </a:pPr>
            <a:r>
              <a:rPr lang="en-US" dirty="0"/>
              <a:t>There is one exception to the computer-based setup, which we will mention on the ELPAC slide.</a:t>
            </a:r>
            <a:endParaRPr dirty="0"/>
          </a:p>
          <a:p>
            <a:pPr marL="628650" lvl="1" indent="-95250" algn="l" rtl="0">
              <a:spcBef>
                <a:spcPts val="0"/>
              </a:spcBef>
              <a:spcAft>
                <a:spcPts val="0"/>
              </a:spcAft>
              <a:buClr>
                <a:schemeClr val="dk1"/>
              </a:buClr>
              <a:buSzPts val="1200"/>
              <a:buNone/>
            </a:pPr>
            <a:endParaRPr dirty="0"/>
          </a:p>
          <a:p>
            <a:pPr marL="171450" lvl="0" indent="-171450" algn="l" rtl="0">
              <a:spcBef>
                <a:spcPts val="0"/>
              </a:spcBef>
              <a:spcAft>
                <a:spcPts val="0"/>
              </a:spcAft>
              <a:buClr>
                <a:schemeClr val="dk1"/>
              </a:buClr>
              <a:buSzPts val="1200"/>
              <a:buChar char="•"/>
            </a:pPr>
            <a:r>
              <a:rPr lang="en-US" dirty="0"/>
              <a:t>And lastly, some interim assessments contain items that require hand scoring. </a:t>
            </a:r>
            <a:endParaRPr dirty="0"/>
          </a:p>
          <a:p>
            <a:pPr marL="628650" lvl="1" indent="-171450" algn="l" rtl="0">
              <a:spcBef>
                <a:spcPts val="0"/>
              </a:spcBef>
              <a:spcAft>
                <a:spcPts val="0"/>
              </a:spcAft>
              <a:buClr>
                <a:schemeClr val="dk1"/>
              </a:buClr>
              <a:buSzPts val="1200"/>
              <a:buChar char="–"/>
            </a:pPr>
            <a:r>
              <a:rPr lang="en-US" dirty="0"/>
              <a:t>The new web page will list how many hand scoring items are required for each interim assessment. </a:t>
            </a:r>
            <a:endParaRPr dirty="0"/>
          </a:p>
          <a:p>
            <a:pPr marL="628650" lvl="1" indent="-171450" algn="l" rtl="0">
              <a:spcBef>
                <a:spcPts val="0"/>
              </a:spcBef>
              <a:spcAft>
                <a:spcPts val="0"/>
              </a:spcAft>
              <a:buClr>
                <a:schemeClr val="dk1"/>
              </a:buClr>
              <a:buSzPts val="1200"/>
              <a:buChar char="–"/>
            </a:pPr>
            <a:r>
              <a:rPr lang="en-US" dirty="0"/>
              <a:t>This information is important to know because when an assessment has a hand-scored item, the item will need to be scored locally and submitted before the assessment results will display in CERS.</a:t>
            </a:r>
            <a:endParaRPr dirty="0"/>
          </a:p>
        </p:txBody>
      </p:sp>
      <p:sp>
        <p:nvSpPr>
          <p:cNvPr id="1294" name="Google Shape;1294;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Since there isn’t time to list all the interim assessments, let’s dig into how they are organized.</a:t>
            </a:r>
          </a:p>
          <a:p>
            <a:pPr lvl="1"/>
            <a:r>
              <a:rPr lang="en-US" dirty="0"/>
              <a:t>For Smarter Balanced for ELA and math they are organized by the content they assess.</a:t>
            </a:r>
          </a:p>
          <a:p>
            <a:endParaRPr lang="en-US" dirty="0"/>
          </a:p>
          <a:p>
            <a:r>
              <a:rPr lang="en-US" dirty="0"/>
              <a:t>The Interim Comprehensive Assessments (ICAs) test the same content and report scores on the same scale as the summative assessments.  </a:t>
            </a:r>
          </a:p>
          <a:p>
            <a:pPr lvl="1"/>
            <a:r>
              <a:rPr lang="en-US" dirty="0"/>
              <a:t>With the Smarter Balanced adjusted form assessments, the ICAs will actually take longer than the summative to administer as </a:t>
            </a:r>
            <a:r>
              <a:rPr lang="en-US" b="0" dirty="0"/>
              <a:t>t</a:t>
            </a:r>
            <a:r>
              <a:rPr lang="en-US" b="0" dirty="0">
                <a:solidFill>
                  <a:srgbClr val="333333"/>
                </a:solidFill>
              </a:rPr>
              <a:t>hey align more with the full-form summative assessment blueprint</a:t>
            </a:r>
            <a:r>
              <a:rPr lang="en-US" b="0" dirty="0">
                <a:solidFill>
                  <a:srgbClr val="000000"/>
                </a:solidFill>
              </a:rPr>
              <a:t>.</a:t>
            </a:r>
            <a:endParaRPr lang="en-US" b="0" dirty="0"/>
          </a:p>
          <a:p>
            <a:pPr lvl="1"/>
            <a:r>
              <a:rPr lang="en-US" dirty="0"/>
              <a:t>They can be administered up to three times a year.  </a:t>
            </a:r>
          </a:p>
          <a:p>
            <a:pPr lvl="1"/>
            <a:r>
              <a:rPr lang="en-US" dirty="0"/>
              <a:t>Each ICA includes one or more items that require hand scoring.</a:t>
            </a:r>
          </a:p>
          <a:p>
            <a:endParaRPr lang="en-US" dirty="0"/>
          </a:p>
          <a:p>
            <a:r>
              <a:rPr lang="en-US" dirty="0"/>
              <a:t>Interim Assessment Blocks (IABs) focus on smaller sets of related concepts and provide more detailed information for instructional purposes. </a:t>
            </a:r>
          </a:p>
          <a:p>
            <a:pPr lvl="1"/>
            <a:r>
              <a:rPr lang="en-US" dirty="0"/>
              <a:t>They generally have from 6 to 18 items and can be administered within one class period.  </a:t>
            </a:r>
          </a:p>
          <a:p>
            <a:pPr lvl="1"/>
            <a:r>
              <a:rPr lang="en-US" dirty="0"/>
              <a:t>They could be administered an unlimited number of times, but it is important to note that there is currently only one form for each IAB so students would experience the same items if the assessment is given more than one time. </a:t>
            </a:r>
          </a:p>
          <a:p>
            <a:endParaRPr lang="en-US" dirty="0"/>
          </a:p>
          <a:p>
            <a:r>
              <a:rPr lang="en-US" dirty="0"/>
              <a:t>Focused IABs (FIABs) assess even smaller “chunks” of content - generally 1 to 3 assessment targets.  </a:t>
            </a:r>
          </a:p>
          <a:p>
            <a:pPr lvl="1"/>
            <a:r>
              <a:rPr lang="en-US" dirty="0"/>
              <a:t>They generally have 10-15 items focused on very specific concepts.</a:t>
            </a:r>
          </a:p>
          <a:p>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137</a:t>
            </a:fld>
            <a:endParaRPr lang="en-US"/>
          </a:p>
        </p:txBody>
      </p:sp>
    </p:spTree>
    <p:extLst>
      <p:ext uri="{BB962C8B-B14F-4D97-AF65-F5344CB8AC3E}">
        <p14:creationId xmlns:p14="http://schemas.microsoft.com/office/powerpoint/2010/main" val="2163800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CAST Interim Assessments are organized in two ways. </a:t>
            </a:r>
          </a:p>
          <a:p>
            <a:r>
              <a:rPr lang="en-US" dirty="0"/>
              <a:t>In elementary, they are organized by grade level performance expectations, so the CAST IAs for grades 3, 4, and 5 assess all three science domains (Earth and Space Sciences, Life Sciences, and Physical Sciences)</a:t>
            </a:r>
          </a:p>
          <a:p>
            <a:r>
              <a:rPr lang="en-US" dirty="0"/>
              <a:t>In middle school and in high school, the CAST Interim Assessments are organized by science domains, so there are three middle school and three high school CAST Interim Assessments, and they each assess one science domain.</a:t>
            </a:r>
          </a:p>
          <a:p>
            <a:r>
              <a:rPr lang="en-US" dirty="0"/>
              <a:t>Each interim will include one performance task with a constructed response that will require hand scoring.</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138</a:t>
            </a:fld>
            <a:endParaRPr lang="en-US"/>
          </a:p>
        </p:txBody>
      </p:sp>
    </p:spTree>
    <p:extLst>
      <p:ext uri="{BB962C8B-B14F-4D97-AF65-F5344CB8AC3E}">
        <p14:creationId xmlns:p14="http://schemas.microsoft.com/office/powerpoint/2010/main" val="25784077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ELPAC Interim Assessments are organized by domain and grade level or grade span.</a:t>
            </a:r>
          </a:p>
          <a:p>
            <a:r>
              <a:rPr lang="en-US" dirty="0"/>
              <a:t>The ELPAC has an interim assessment for each domain:</a:t>
            </a:r>
          </a:p>
          <a:p>
            <a:pPr lvl="1"/>
            <a:r>
              <a:rPr lang="en-US" dirty="0"/>
              <a:t>Listening, </a:t>
            </a:r>
          </a:p>
          <a:p>
            <a:pPr lvl="1"/>
            <a:r>
              <a:rPr lang="en-US" dirty="0"/>
              <a:t>Speaking,</a:t>
            </a:r>
          </a:p>
          <a:p>
            <a:pPr lvl="1"/>
            <a:r>
              <a:rPr lang="en-US" dirty="0"/>
              <a:t>Reading and</a:t>
            </a:r>
          </a:p>
          <a:p>
            <a:pPr lvl="1"/>
            <a:r>
              <a:rPr lang="en-US" dirty="0"/>
              <a:t>Writing</a:t>
            </a:r>
          </a:p>
          <a:p>
            <a:endParaRPr lang="en-US" dirty="0"/>
          </a:p>
          <a:p>
            <a:r>
              <a:rPr lang="en-US" dirty="0"/>
              <a:t>For the following grade levels and spans:</a:t>
            </a:r>
          </a:p>
          <a:p>
            <a:pPr lvl="1"/>
            <a:r>
              <a:rPr lang="en-US" dirty="0"/>
              <a:t>Kindergarten</a:t>
            </a:r>
          </a:p>
          <a:p>
            <a:pPr lvl="1"/>
            <a:r>
              <a:rPr lang="en-US" dirty="0"/>
              <a:t>grade one</a:t>
            </a:r>
          </a:p>
          <a:p>
            <a:pPr lvl="1"/>
            <a:r>
              <a:rPr lang="en-US" dirty="0"/>
              <a:t>grade two</a:t>
            </a:r>
          </a:p>
          <a:p>
            <a:pPr lvl="1"/>
            <a:r>
              <a:rPr lang="en-US" dirty="0"/>
              <a:t>grade spans </a:t>
            </a:r>
          </a:p>
          <a:p>
            <a:pPr lvl="1"/>
            <a:r>
              <a:rPr lang="en-US" dirty="0"/>
              <a:t>three through five</a:t>
            </a:r>
          </a:p>
          <a:p>
            <a:pPr lvl="1"/>
            <a:r>
              <a:rPr lang="en-US" dirty="0"/>
              <a:t>six through eight</a:t>
            </a:r>
          </a:p>
          <a:p>
            <a:pPr lvl="1"/>
            <a:r>
              <a:rPr lang="en-US" dirty="0"/>
              <a:t>nine and ten</a:t>
            </a:r>
          </a:p>
          <a:p>
            <a:pPr lvl="1"/>
            <a:r>
              <a:rPr lang="en-US" dirty="0"/>
              <a:t>and eleven and twelve.</a:t>
            </a:r>
          </a:p>
          <a:p>
            <a:endParaRPr lang="en-US" dirty="0"/>
          </a:p>
          <a:p>
            <a:r>
              <a:rPr lang="en-US" dirty="0"/>
              <a:t>Speaking and Writing are locally hand scored by educators;</a:t>
            </a:r>
          </a:p>
          <a:p>
            <a:pPr lvl="1"/>
            <a:r>
              <a:rPr lang="en-US" dirty="0"/>
              <a:t>Reading and Listening are computer scored.</a:t>
            </a:r>
          </a:p>
          <a:p>
            <a:r>
              <a:rPr lang="en-US" dirty="0"/>
              <a:t>The ELPAC Interim Assessments will be administered online to students as a linear test, except for kindergarten through grade two Writing domain, which, like the Summative ELPAC, will be administered on paper.</a:t>
            </a:r>
          </a:p>
          <a:p>
            <a:endParaRPr lang="en-US" dirty="0"/>
          </a:p>
          <a:p>
            <a:r>
              <a:rPr lang="en-US" dirty="0"/>
              <a:t>Each interim will include about half the items on the Summative ELPAC, with all Summative task types covered between Interim 1 and Interim 2. </a:t>
            </a:r>
          </a:p>
          <a:p>
            <a:pPr lvl="1"/>
            <a:r>
              <a:rPr lang="en-US" dirty="0"/>
              <a:t>This means there are two forms, or two versions available for each interim assessment.</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139</a:t>
            </a:fld>
            <a:endParaRPr lang="en-US"/>
          </a:p>
        </p:txBody>
      </p:sp>
    </p:spTree>
    <p:extLst>
      <p:ext uri="{BB962C8B-B14F-4D97-AF65-F5344CB8AC3E}">
        <p14:creationId xmlns:p14="http://schemas.microsoft.com/office/powerpoint/2010/main" val="2850434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Briefly, let’s talk about the testing times required by each assessment.</a:t>
            </a:r>
          </a:p>
          <a:p>
            <a:r>
              <a:rPr lang="en-US" b="1" i="1" dirty="0"/>
              <a:t>[cover the information in the table on the screen]</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14</a:t>
            </a:fld>
            <a:endParaRPr lang="en-US"/>
          </a:p>
        </p:txBody>
      </p:sp>
    </p:spTree>
    <p:extLst>
      <p:ext uri="{BB962C8B-B14F-4D97-AF65-F5344CB8AC3E}">
        <p14:creationId xmlns:p14="http://schemas.microsoft.com/office/powerpoint/2010/main" val="16766189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b="1" i="1"/>
              <a:t>[hide this slide if you do not roster students to teachers in CERS]</a:t>
            </a:r>
          </a:p>
          <a:p>
            <a:endParaRPr lang="en-US"/>
          </a:p>
          <a:p>
            <a:r>
              <a:rPr lang="en-US"/>
              <a:t>For all interim assessments, we get the following data in CERS, or the California Educator Reporting System:</a:t>
            </a:r>
          </a:p>
          <a:p>
            <a:pPr lvl="1"/>
            <a:r>
              <a:rPr lang="en-US"/>
              <a:t>The grade level assessed</a:t>
            </a:r>
          </a:p>
          <a:p>
            <a:pPr lvl="1"/>
            <a:r>
              <a:rPr lang="en-US"/>
              <a:t>Average Score for the group</a:t>
            </a:r>
          </a:p>
          <a:p>
            <a:pPr lvl="1"/>
            <a:r>
              <a:rPr lang="en-US"/>
              <a:t>Number of students in the results</a:t>
            </a:r>
          </a:p>
          <a:p>
            <a:pPr lvl="1"/>
            <a:r>
              <a:rPr lang="en-US"/>
              <a:t>Student score distribution by level</a:t>
            </a:r>
          </a:p>
          <a:p>
            <a:pPr lvl="1"/>
            <a:r>
              <a:rPr lang="en-US"/>
              <a:t>Individual student results </a:t>
            </a:r>
          </a:p>
          <a:p>
            <a:r>
              <a:rPr lang="en-US"/>
              <a:t>However, we also get additional information which is specific only to the interim assessments, such as:</a:t>
            </a:r>
          </a:p>
          <a:p>
            <a:pPr lvl="1"/>
            <a:r>
              <a:rPr lang="en-US"/>
              <a:t>Item viewer</a:t>
            </a:r>
          </a:p>
          <a:p>
            <a:pPr lvl="1"/>
            <a:r>
              <a:rPr lang="en-US"/>
              <a:t>Item information for example, standard, claim, and depth of knowledge</a:t>
            </a:r>
          </a:p>
          <a:p>
            <a:pPr lvl="1"/>
            <a:r>
              <a:rPr lang="en-US"/>
              <a:t>A Key/Distractor Analysis, which shows an answer key that displays the number or percent of students that have chosen each answer choice</a:t>
            </a:r>
          </a:p>
          <a:p>
            <a:pPr lvl="1"/>
            <a:r>
              <a:rPr lang="en-US"/>
              <a:t>Rubric and exemplar information</a:t>
            </a:r>
          </a:p>
          <a:p>
            <a:pPr lvl="1"/>
            <a:r>
              <a:rPr lang="en-US"/>
              <a:t>Student responses to items; and </a:t>
            </a:r>
          </a:p>
          <a:p>
            <a:pPr lvl="1"/>
            <a:r>
              <a:rPr lang="en-US"/>
              <a:t>Links to instructional resources for the smarter balanced IABs and focused IABs</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140</a:t>
            </a:fld>
            <a:endParaRPr lang="en-US"/>
          </a:p>
        </p:txBody>
      </p:sp>
    </p:spTree>
    <p:extLst>
      <p:ext uri="{BB962C8B-B14F-4D97-AF65-F5344CB8AC3E}">
        <p14:creationId xmlns:p14="http://schemas.microsoft.com/office/powerpoint/2010/main" val="16010734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7CF53-03DC-E311-726A-8B1EA0BCF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4DEDA-5803-85B7-98A1-B4F55DEC2B5D}"/>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E507C352-D43F-8CF1-453B-26EE1F0AAAB3}"/>
              </a:ext>
            </a:extLst>
          </p:cNvPr>
          <p:cNvSpPr>
            <a:spLocks noGrp="1"/>
          </p:cNvSpPr>
          <p:nvPr>
            <p:ph type="body" idx="1"/>
          </p:nvPr>
        </p:nvSpPr>
        <p:spPr/>
        <p:txBody>
          <a:bodyPr/>
          <a:lstStyle/>
          <a:p>
            <a:r>
              <a:rPr lang="en-US" b="1" i="1" dirty="0"/>
              <a:t>[hide this slide if you do not roster students to teachers in CERS]</a:t>
            </a:r>
          </a:p>
          <a:p>
            <a:r>
              <a:rPr lang="en-US" b="0" i="0" dirty="0"/>
              <a:t>Lastly, we want to call out the that training on how to access this data in CERS was recorded as a series of microlearning videos, so you can watch the whole thing OR access just the parts you want.</a:t>
            </a:r>
          </a:p>
          <a:p>
            <a:endParaRPr lang="en-US" b="0" i="0" dirty="0"/>
          </a:p>
          <a:p>
            <a:r>
              <a:rPr lang="en-US" b="0" i="0" dirty="0"/>
              <a:t>These can be found on the Upcoming and On Demand Trainings page of the CAASPP &amp; ELPAC Website.</a:t>
            </a:r>
          </a:p>
          <a:p>
            <a:endParaRPr lang="en-US" dirty="0"/>
          </a:p>
        </p:txBody>
      </p:sp>
      <p:sp>
        <p:nvSpPr>
          <p:cNvPr id="4" name="Slide Number Placeholder 3">
            <a:extLst>
              <a:ext uri="{FF2B5EF4-FFF2-40B4-BE49-F238E27FC236}">
                <a16:creationId xmlns:a16="http://schemas.microsoft.com/office/drawing/2014/main" id="{3C417B4B-0707-DB17-3C9A-8F85CE9B31C5}"/>
              </a:ext>
            </a:extLst>
          </p:cNvPr>
          <p:cNvSpPr>
            <a:spLocks noGrp="1"/>
          </p:cNvSpPr>
          <p:nvPr>
            <p:ph type="sldNum" sz="quarter" idx="5"/>
          </p:nvPr>
        </p:nvSpPr>
        <p:spPr/>
        <p:txBody>
          <a:bodyPr/>
          <a:lstStyle/>
          <a:p>
            <a:fld id="{E04AD113-A2AE-4DF9-9DE8-7E2B57C48ADE}" type="slidenum">
              <a:rPr lang="en-US" smtClean="0"/>
              <a:t>141</a:t>
            </a:fld>
            <a:endParaRPr lang="en-US"/>
          </a:p>
        </p:txBody>
      </p:sp>
    </p:spTree>
    <p:extLst>
      <p:ext uri="{BB962C8B-B14F-4D97-AF65-F5344CB8AC3E}">
        <p14:creationId xmlns:p14="http://schemas.microsoft.com/office/powerpoint/2010/main" val="95629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F5580-CE54-8F01-8B82-C195DECF8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82AFB-5C56-73F4-D57D-D773DA59CD8B}"/>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2E737845-7B41-D903-A40C-1DA509977FB5}"/>
              </a:ext>
            </a:extLst>
          </p:cNvPr>
          <p:cNvSpPr>
            <a:spLocks noGrp="1"/>
          </p:cNvSpPr>
          <p:nvPr>
            <p:ph type="body" idx="1"/>
          </p:nvPr>
        </p:nvSpPr>
        <p:spPr/>
        <p:txBody>
          <a:bodyPr/>
          <a:lstStyle/>
          <a:p>
            <a:r>
              <a:rPr lang="en-US" b="1" i="1" dirty="0"/>
              <a:t>[cover the information in the table on the screen]</a:t>
            </a:r>
          </a:p>
          <a:p>
            <a:endParaRPr lang="en-US" dirty="0"/>
          </a:p>
        </p:txBody>
      </p:sp>
      <p:sp>
        <p:nvSpPr>
          <p:cNvPr id="4" name="Slide Number Placeholder 3">
            <a:extLst>
              <a:ext uri="{FF2B5EF4-FFF2-40B4-BE49-F238E27FC236}">
                <a16:creationId xmlns:a16="http://schemas.microsoft.com/office/drawing/2014/main" id="{115678CF-24D2-DE9D-7F2B-3EDB2666F606}"/>
              </a:ext>
            </a:extLst>
          </p:cNvPr>
          <p:cNvSpPr>
            <a:spLocks noGrp="1"/>
          </p:cNvSpPr>
          <p:nvPr>
            <p:ph type="sldNum" sz="quarter" idx="5"/>
          </p:nvPr>
        </p:nvSpPr>
        <p:spPr/>
        <p:txBody>
          <a:bodyPr/>
          <a:lstStyle/>
          <a:p>
            <a:fld id="{E04AD113-A2AE-4DF9-9DE8-7E2B57C48ADE}" type="slidenum">
              <a:rPr lang="en-US" smtClean="0"/>
              <a:t>15</a:t>
            </a:fld>
            <a:endParaRPr lang="en-US"/>
          </a:p>
        </p:txBody>
      </p:sp>
    </p:spTree>
    <p:extLst>
      <p:ext uri="{BB962C8B-B14F-4D97-AF65-F5344CB8AC3E}">
        <p14:creationId xmlns:p14="http://schemas.microsoft.com/office/powerpoint/2010/main" val="2047625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We are now going to pause and reflect.</a:t>
            </a:r>
          </a:p>
          <a:p>
            <a:pPr lvl="1"/>
            <a:r>
              <a:rPr lang="en-US" dirty="0"/>
              <a:t>Take a moment to write down one thing that sits square, one thing that is still rolling around, and three points you want to remember.</a:t>
            </a:r>
          </a:p>
          <a:p>
            <a:endParaRPr lang="en-US" dirty="0"/>
          </a:p>
          <a:p>
            <a:r>
              <a:rPr lang="en-US" b="1" i="1" dirty="0"/>
              <a:t>[give attendees 3-4 minutes to complete the reflection]</a:t>
            </a:r>
          </a:p>
          <a:p>
            <a:endParaRPr lang="en-US" dirty="0"/>
          </a:p>
          <a:p>
            <a:r>
              <a:rPr lang="en-US" b="1" i="1" dirty="0"/>
              <a:t>Notes for Facilitators:</a:t>
            </a:r>
          </a:p>
          <a:p>
            <a:pPr lvl="1"/>
            <a:r>
              <a:rPr lang="en-US" dirty="0"/>
              <a:t>This can be done on scratch paper, electronically, or you can print a reflection doc if you choose.</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16</a:t>
            </a:fld>
            <a:endParaRPr lang="en-US"/>
          </a:p>
        </p:txBody>
      </p:sp>
    </p:spTree>
    <p:extLst>
      <p:ext uri="{BB962C8B-B14F-4D97-AF65-F5344CB8AC3E}">
        <p14:creationId xmlns:p14="http://schemas.microsoft.com/office/powerpoint/2010/main" val="2980718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Our next section is all about pausing the test, and the rules around the length of the pause.</a:t>
            </a:r>
          </a:p>
          <a:p>
            <a:pPr lvl="1"/>
            <a:r>
              <a:rPr lang="en-US" dirty="0"/>
              <a:t>These rules apply to the Smarter Balanced Summative Assessments for ELA and Math, the CAST and CSA.</a:t>
            </a:r>
          </a:p>
          <a:p>
            <a:r>
              <a:rPr lang="en-US" b="0" dirty="0"/>
              <a:t>The Pause Rules flyer is linked in the resource guide.</a:t>
            </a:r>
          </a:p>
        </p:txBody>
      </p:sp>
      <p:sp>
        <p:nvSpPr>
          <p:cNvPr id="4" name="Slide Number Placeholder 3"/>
          <p:cNvSpPr>
            <a:spLocks noGrp="1"/>
          </p:cNvSpPr>
          <p:nvPr>
            <p:ph type="sldNum" sz="quarter" idx="5"/>
          </p:nvPr>
        </p:nvSpPr>
        <p:spPr/>
        <p:txBody>
          <a:bodyPr/>
          <a:lstStyle/>
          <a:p>
            <a:fld id="{E04AD113-A2AE-4DF9-9DE8-7E2B57C48ADE}" type="slidenum">
              <a:rPr lang="en-US" smtClean="0"/>
              <a:t>17</a:t>
            </a:fld>
            <a:endParaRPr lang="en-US"/>
          </a:p>
        </p:txBody>
      </p:sp>
    </p:spTree>
    <p:extLst>
      <p:ext uri="{BB962C8B-B14F-4D97-AF65-F5344CB8AC3E}">
        <p14:creationId xmlns:p14="http://schemas.microsoft.com/office/powerpoint/2010/main" val="4123461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Let’s start with pauses under 20 minutes.</a:t>
            </a:r>
          </a:p>
          <a:p>
            <a:endParaRPr lang="en-US" dirty="0"/>
          </a:p>
          <a:p>
            <a:r>
              <a:rPr lang="en-US" dirty="0"/>
              <a:t>If the student pauses the test </a:t>
            </a:r>
            <a:r>
              <a:rPr lang="en-US" b="0" dirty="0"/>
              <a:t>and returns under </a:t>
            </a:r>
            <a:r>
              <a:rPr lang="en-US" dirty="0"/>
              <a:t>20 minutes, then the student will return to where they left off within a segment.</a:t>
            </a:r>
          </a:p>
          <a:p>
            <a:pPr lvl="1"/>
            <a:r>
              <a:rPr lang="en-US" dirty="0"/>
              <a:t>They will be able to revisit previously answered questions within the current segment. </a:t>
            </a:r>
          </a:p>
          <a:p>
            <a:pPr lvl="1"/>
            <a:r>
              <a:rPr lang="en-US" sz="1200" kern="1200" dirty="0">
                <a:solidFill>
                  <a:schemeClr val="tx1"/>
                </a:solidFill>
                <a:effectLst/>
                <a:latin typeface="+mn-lt"/>
                <a:ea typeface="+mn-ea"/>
                <a:cs typeface="+mn-cs"/>
              </a:rPr>
              <a:t>If a TA does not approve a student before the 20 expires, the student will not be able to return to where left off. </a:t>
            </a:r>
            <a:endParaRPr lang="en-US" dirty="0"/>
          </a:p>
          <a:p>
            <a:r>
              <a:rPr lang="en-US" dirty="0"/>
              <a:t>However, the student will not be able to access previously submitted segments.</a:t>
            </a:r>
          </a:p>
          <a:p>
            <a:r>
              <a:rPr lang="en-US" sz="1200" kern="1200" dirty="0">
                <a:solidFill>
                  <a:schemeClr val="tx1"/>
                </a:solidFill>
                <a:effectLst/>
                <a:latin typeface="+mn-lt"/>
                <a:ea typeface="+mn-ea"/>
                <a:cs typeface="+mn-cs"/>
              </a:rPr>
              <a:t>The pause rule does not apply to the following tests: – Smarter Balanced PTs – CAST PT – California Alternate Assessments (CAAs) Note: If a pause in testing is needed while a student is taking a PT, it is recommended that the pause occur between PT segments and not in the middle of a PT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18</a:t>
            </a:fld>
            <a:endParaRPr lang="en-US"/>
          </a:p>
        </p:txBody>
      </p:sp>
    </p:spTree>
    <p:extLst>
      <p:ext uri="{BB962C8B-B14F-4D97-AF65-F5344CB8AC3E}">
        <p14:creationId xmlns:p14="http://schemas.microsoft.com/office/powerpoint/2010/main" val="221733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396D-1452-375F-42EA-9B9B8519A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899D5-87DD-47DF-B109-3E332A092EA1}"/>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4C55DF43-22C2-D384-CF8B-FC2BB8062132}"/>
              </a:ext>
            </a:extLst>
          </p:cNvPr>
          <p:cNvSpPr>
            <a:spLocks noGrp="1"/>
          </p:cNvSpPr>
          <p:nvPr>
            <p:ph type="body" idx="1"/>
          </p:nvPr>
        </p:nvSpPr>
        <p:spPr/>
        <p:txBody>
          <a:bodyPr/>
          <a:lstStyle/>
          <a:p>
            <a:r>
              <a:rPr lang="en-US" dirty="0"/>
              <a:t>But what about pauses of </a:t>
            </a:r>
            <a:r>
              <a:rPr lang="en-US" strike="noStrike" dirty="0"/>
              <a:t>20 </a:t>
            </a:r>
            <a:r>
              <a:rPr lang="en-US" dirty="0"/>
              <a:t>minutes or more?</a:t>
            </a:r>
          </a:p>
          <a:p>
            <a:pPr lvl="0"/>
            <a:r>
              <a:rPr lang="en-US" dirty="0"/>
              <a:t>For these, the student returns to the last page containing questions with which the student has not yet interacted.</a:t>
            </a:r>
          </a:p>
          <a:p>
            <a:pPr lvl="1"/>
            <a:r>
              <a:rPr lang="en-US" dirty="0"/>
              <a:t>The student cannot return to previously answered segments or questions, even if they are marked for review.</a:t>
            </a:r>
          </a:p>
          <a:p>
            <a:endParaRPr lang="en-US" dirty="0"/>
          </a:p>
          <a:p>
            <a:r>
              <a:rPr lang="en-US" dirty="0"/>
              <a:t>Any highlighted text will not be saved regardless of how long the test is paused. </a:t>
            </a:r>
          </a:p>
          <a:p>
            <a:pPr lvl="1"/>
            <a:r>
              <a:rPr lang="en-US" dirty="0"/>
              <a:t>Notes entered on the digital notepad will be saved.</a:t>
            </a:r>
          </a:p>
          <a:p>
            <a:pPr lvl="1"/>
            <a:r>
              <a:rPr lang="en-US" dirty="0"/>
              <a:t>Global Notes, which are available only for ELA Performance Tasks (PTs), are retained from segment to segment.</a:t>
            </a:r>
          </a:p>
          <a:p>
            <a:endParaRPr lang="en-US" dirty="0"/>
          </a:p>
          <a:p>
            <a:r>
              <a:rPr lang="en-US" dirty="0"/>
              <a:t>If a student is paused while working on a constructed response, the partial response will be submitted and will be unable to be revised.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pause rule does not apply to the ELA and math performance tasks.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A498310-F57C-4B2F-BACD-FC862E0E3953}"/>
              </a:ext>
            </a:extLst>
          </p:cNvPr>
          <p:cNvSpPr>
            <a:spLocks noGrp="1"/>
          </p:cNvSpPr>
          <p:nvPr>
            <p:ph type="sldNum" sz="quarter" idx="5"/>
          </p:nvPr>
        </p:nvSpPr>
        <p:spPr/>
        <p:txBody>
          <a:bodyPr/>
          <a:lstStyle/>
          <a:p>
            <a:fld id="{E04AD113-A2AE-4DF9-9DE8-7E2B57C48ADE}" type="slidenum">
              <a:rPr lang="en-US" smtClean="0"/>
              <a:t>19</a:t>
            </a:fld>
            <a:endParaRPr lang="en-US"/>
          </a:p>
        </p:txBody>
      </p:sp>
    </p:spTree>
    <p:extLst>
      <p:ext uri="{BB962C8B-B14F-4D97-AF65-F5344CB8AC3E}">
        <p14:creationId xmlns:p14="http://schemas.microsoft.com/office/powerpoint/2010/main" val="115700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a:buChar char="•"/>
            </a:pPr>
            <a:r>
              <a:rPr lang="en-US" dirty="0">
                <a:latin typeface="+mn-lt"/>
                <a:cs typeface="Arial" panose="020B0604020202020204" pitchFamily="34" charset="0"/>
              </a:rPr>
              <a:t>On the slides, insert your LEA specific content in the yellow highlighted sections.</a:t>
            </a:r>
          </a:p>
          <a:p>
            <a:pPr marL="171450" lvl="0" indent="-95250" algn="l" rtl="0">
              <a:spcBef>
                <a:spcPts val="600"/>
              </a:spcBef>
              <a:spcAft>
                <a:spcPts val="0"/>
              </a:spcAft>
              <a:buClr>
                <a:schemeClr val="dk1"/>
              </a:buClr>
              <a:buSzPts val="1200"/>
              <a:buFont typeface="Arial"/>
              <a:buNone/>
            </a:pPr>
            <a:endParaRPr lang="en-US" dirty="0">
              <a:latin typeface="+mn-lt"/>
              <a:cs typeface="Arial" panose="020B0604020202020204" pitchFamily="34" charset="0"/>
            </a:endParaRPr>
          </a:p>
          <a:p>
            <a:pPr marL="171450" lvl="0" indent="-171450" algn="l" rtl="0">
              <a:spcBef>
                <a:spcPts val="600"/>
              </a:spcBef>
              <a:spcAft>
                <a:spcPts val="0"/>
              </a:spcAft>
              <a:buClr>
                <a:schemeClr val="dk1"/>
              </a:buClr>
              <a:buSzPts val="1200"/>
              <a:buFont typeface="Arial"/>
              <a:buChar char="•"/>
            </a:pPr>
            <a:r>
              <a:rPr lang="en-US" dirty="0">
                <a:latin typeface="+mn-lt"/>
                <a:cs typeface="Arial" panose="020B0604020202020204" pitchFamily="34" charset="0"/>
              </a:rPr>
              <a:t>In the speaker notes, insert your LEA specific content </a:t>
            </a:r>
            <a:r>
              <a:rPr lang="en-US" b="1" i="1" dirty="0">
                <a:latin typeface="+mn-lt"/>
                <a:cs typeface="Arial" panose="020B0604020202020204" pitchFamily="34" charset="0"/>
              </a:rPr>
              <a:t>[where text is in brackets and bold / italic.]</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a:t>
            </a:fld>
            <a:endParaRPr lang="en-US"/>
          </a:p>
        </p:txBody>
      </p:sp>
    </p:spTree>
    <p:extLst>
      <p:ext uri="{BB962C8B-B14F-4D97-AF65-F5344CB8AC3E}">
        <p14:creationId xmlns:p14="http://schemas.microsoft.com/office/powerpoint/2010/main" val="250153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And then we have inactivity, which is not initiated by student, but a timeout due to no activity from the student.</a:t>
            </a:r>
          </a:p>
          <a:p>
            <a:endParaRPr lang="en-US" dirty="0"/>
          </a:p>
          <a:p>
            <a:r>
              <a:rPr lang="en-US" dirty="0"/>
              <a:t>As a security measure, students are automatically logged out of the test after 30 minutes of inactivity.  </a:t>
            </a:r>
          </a:p>
          <a:p>
            <a:pPr lvl="0"/>
            <a:endParaRPr lang="en-US" dirty="0"/>
          </a:p>
          <a:p>
            <a:pPr lvl="0"/>
            <a:r>
              <a:rPr lang="en-US" dirty="0"/>
              <a:t>Activity means: </a:t>
            </a:r>
          </a:p>
          <a:p>
            <a:pPr lvl="1"/>
            <a:r>
              <a:rPr lang="en-US" dirty="0"/>
              <a:t>Selecting a menu or an answer.</a:t>
            </a:r>
          </a:p>
          <a:p>
            <a:pPr lvl="1"/>
            <a:r>
              <a:rPr lang="en-US" dirty="0"/>
              <a:t>Using a navigation option in the test (e.g., selecting Next or Back buttons, using the Questions drop-down list).</a:t>
            </a:r>
          </a:p>
          <a:p>
            <a:r>
              <a:rPr lang="en-US" dirty="0"/>
              <a:t>Please note that moving the mouse or selecting an empty space on the screen is not considered activity.</a:t>
            </a:r>
          </a:p>
          <a:p>
            <a:endParaRPr lang="en-US" dirty="0"/>
          </a:p>
          <a:p>
            <a:r>
              <a:rPr lang="en-US" dirty="0"/>
              <a:t>Before the system logs out, a warning message will be displayed.</a:t>
            </a:r>
          </a:p>
          <a:p>
            <a:pPr lvl="1"/>
            <a:r>
              <a:rPr lang="en-US" dirty="0"/>
              <a:t>Selecting OK in this message will restart the 30-minute inactivity timer.</a:t>
            </a:r>
          </a:p>
          <a:p>
            <a:endParaRPr lang="en-US" dirty="0"/>
          </a:p>
          <a:p>
            <a:r>
              <a:rPr lang="en-US" dirty="0"/>
              <a:t>As soon as the logout happens due to inactivity the pause timer starts. </a:t>
            </a:r>
          </a:p>
          <a:p>
            <a:pPr lvl="1"/>
            <a:r>
              <a:rPr lang="en-US" dirty="0"/>
              <a:t>So, if the student is logged out due to inactivity and logs back in within 20 minutes, </a:t>
            </a:r>
            <a:r>
              <a:rPr lang="en-US" b="0" dirty="0"/>
              <a:t>they may return to previously answered question. </a:t>
            </a:r>
          </a:p>
          <a:p>
            <a:pPr lvl="1"/>
            <a:r>
              <a:rPr lang="en-US" dirty="0"/>
              <a:t>If the student takes 20 or more minutes to log back in, </a:t>
            </a:r>
            <a:r>
              <a:rPr lang="en-US" b="0" dirty="0"/>
              <a:t>they </a:t>
            </a:r>
            <a:r>
              <a:rPr lang="en-US" b="0" strike="noStrike" dirty="0"/>
              <a:t>will </a:t>
            </a:r>
            <a:r>
              <a:rPr lang="en-US" b="0" dirty="0"/>
              <a:t>not return to previously answered questions.</a:t>
            </a:r>
            <a:endParaRPr lang="en-US" b="0" strike="sngStrike" dirty="0"/>
          </a:p>
          <a:p>
            <a:endParaRPr lang="en-US" dirty="0"/>
          </a:p>
          <a:p>
            <a:r>
              <a:rPr lang="en-US" b="0" dirty="0"/>
              <a:t>The time the student sat idle that caused the logout, is not counted,  just the minutes after logout.</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20</a:t>
            </a:fld>
            <a:endParaRPr lang="en-US"/>
          </a:p>
        </p:txBody>
      </p:sp>
    </p:spTree>
    <p:extLst>
      <p:ext uri="{BB962C8B-B14F-4D97-AF65-F5344CB8AC3E}">
        <p14:creationId xmlns:p14="http://schemas.microsoft.com/office/powerpoint/2010/main" val="33794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We have one more topic to cover before we wrap up this section, and that is a collection of miscellaneous background info that we need to know before we jump into our other topics.</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21</a:t>
            </a:fld>
            <a:endParaRPr lang="en-US"/>
          </a:p>
        </p:txBody>
      </p:sp>
    </p:spTree>
    <p:extLst>
      <p:ext uri="{BB962C8B-B14F-4D97-AF65-F5344CB8AC3E}">
        <p14:creationId xmlns:p14="http://schemas.microsoft.com/office/powerpoint/2010/main" val="2236642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First up is the participation rate expectation.</a:t>
            </a:r>
          </a:p>
          <a:p>
            <a:endParaRPr lang="en-US" dirty="0"/>
          </a:p>
          <a:p>
            <a:r>
              <a:rPr lang="en-US" dirty="0"/>
              <a:t>We bring this up because there are two different factors here.</a:t>
            </a:r>
          </a:p>
          <a:p>
            <a:pPr lvl="1"/>
            <a:r>
              <a:rPr lang="en-US" dirty="0"/>
              <a:t>As you may know, for the California School Dashboard, there is a penalty for the Academic </a:t>
            </a:r>
            <a:r>
              <a:rPr lang="en-US" b="0" dirty="0"/>
              <a:t>and Science </a:t>
            </a:r>
            <a:r>
              <a:rPr lang="en-US" dirty="0"/>
              <a:t>Indicators if we do not test 95% of our students.</a:t>
            </a:r>
          </a:p>
          <a:p>
            <a:endParaRPr lang="en-US" dirty="0"/>
          </a:p>
          <a:p>
            <a:r>
              <a:rPr lang="en-US" dirty="0"/>
              <a:t>However, the expectation from the state is that we test 100% of our students.</a:t>
            </a:r>
          </a:p>
          <a:p>
            <a:pPr lvl="1"/>
            <a:r>
              <a:rPr lang="en-US" dirty="0"/>
              <a:t>We understand that opt-outs happen, but other than that we want to get as close to the 100%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participation rate requirement does not include the optional CSA.</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22</a:t>
            </a:fld>
            <a:endParaRPr lang="en-US"/>
          </a:p>
        </p:txBody>
      </p:sp>
    </p:spTree>
    <p:extLst>
      <p:ext uri="{BB962C8B-B14F-4D97-AF65-F5344CB8AC3E}">
        <p14:creationId xmlns:p14="http://schemas.microsoft.com/office/powerpoint/2010/main" val="1618513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Going back to that California School Dashboard piece, we do want to remind everyone how important it is to make sure that we are meeting that 95% participation rate.</a:t>
            </a:r>
          </a:p>
          <a:p>
            <a:pPr lvl="1"/>
            <a:r>
              <a:rPr lang="en-US" dirty="0"/>
              <a:t>There is a penalty applied to our academic indicators for ELA, Math and Science if we don’t meet the 95%, which affects our overall CA School Dashboard.</a:t>
            </a:r>
          </a:p>
          <a:p>
            <a:endParaRPr lang="en-US" dirty="0"/>
          </a:p>
          <a:p>
            <a:r>
              <a:rPr lang="en-US" dirty="0"/>
              <a:t>We also want to note that the testing done in 2025-26 will affect the 2026 dashboard.</a:t>
            </a:r>
          </a:p>
          <a:p>
            <a:pPr lvl="1"/>
            <a:r>
              <a:rPr lang="en-US" b="1" i="1" dirty="0"/>
              <a:t>[read the points on the slide, and talk about your participation rate and why it is important]</a:t>
            </a:r>
          </a:p>
          <a:p>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23</a:t>
            </a:fld>
            <a:endParaRPr lang="en-US"/>
          </a:p>
        </p:txBody>
      </p:sp>
    </p:spTree>
    <p:extLst>
      <p:ext uri="{BB962C8B-B14F-4D97-AF65-F5344CB8AC3E}">
        <p14:creationId xmlns:p14="http://schemas.microsoft.com/office/powerpoint/2010/main" val="368367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Next up, we want to cover test security.</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24</a:t>
            </a:fld>
            <a:endParaRPr lang="en-US"/>
          </a:p>
        </p:txBody>
      </p:sp>
    </p:spTree>
    <p:extLst>
      <p:ext uri="{BB962C8B-B14F-4D97-AF65-F5344CB8AC3E}">
        <p14:creationId xmlns:p14="http://schemas.microsoft.com/office/powerpoint/2010/main" val="155943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year, when you are assigned a role in</a:t>
            </a:r>
            <a:r>
              <a:rPr lang="en-US" dirty="0"/>
              <a:t> the Test Operations Management System, or TOMS, you will be required to sign a test security affidavit when you log in to TOMS for the first time.</a:t>
            </a:r>
          </a:p>
          <a:p>
            <a:pPr lvl="1"/>
            <a:r>
              <a:rPr lang="en-US" dirty="0"/>
              <a:t>This is a very important step—one you MUST do before you start testing.</a:t>
            </a:r>
          </a:p>
          <a:p>
            <a:endParaRPr lang="en-US" dirty="0"/>
          </a:p>
          <a:p>
            <a:r>
              <a:rPr lang="en-US" dirty="0"/>
              <a:t>The Test Security Affidavit states that the signer will follow each of the listed items to safeguard the assessments as well as administer them in manners that match the directions for assessments.</a:t>
            </a:r>
          </a:p>
          <a:p>
            <a:pPr lvl="1"/>
            <a:r>
              <a:rPr lang="en-US" dirty="0"/>
              <a:t>So please be sure to read through the form each year.</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25</a:t>
            </a:fld>
            <a:endParaRPr lang="en-US"/>
          </a:p>
        </p:txBody>
      </p:sp>
    </p:spTree>
    <p:extLst>
      <p:ext uri="{BB962C8B-B14F-4D97-AF65-F5344CB8AC3E}">
        <p14:creationId xmlns:p14="http://schemas.microsoft.com/office/powerpoint/2010/main" val="2498519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Users who do not require access to TOMS, but have access to secure printed testing materials (including student score reports), must sign the</a:t>
            </a:r>
            <a:r>
              <a:rPr lang="en-US" b="1" dirty="0"/>
              <a:t> </a:t>
            </a:r>
            <a:r>
              <a:rPr lang="en-US" dirty="0"/>
              <a:t>one or both of the following forms:</a:t>
            </a:r>
          </a:p>
          <a:p>
            <a:pPr lvl="1"/>
            <a:r>
              <a:rPr lang="en-US" dirty="0"/>
              <a:t>CAASPP Test Security Affidavit for Non-TOMS Users </a:t>
            </a:r>
            <a:r>
              <a:rPr lang="en-US" b="0" dirty="0"/>
              <a:t>form.</a:t>
            </a:r>
          </a:p>
          <a:p>
            <a:r>
              <a:rPr lang="en-US" dirty="0"/>
              <a:t>The link is in your resource guide.</a:t>
            </a:r>
          </a:p>
          <a:p>
            <a:endParaRPr lang="en-US" dirty="0"/>
          </a:p>
          <a:p>
            <a:r>
              <a:rPr lang="en-US" dirty="0"/>
              <a:t>We want you to do a quick reflection on who may need to sign on of these forms. </a:t>
            </a:r>
          </a:p>
          <a:p>
            <a:pPr lvl="1"/>
            <a:r>
              <a:rPr lang="en-US" dirty="0"/>
              <a:t>Think about your classrooms and your school as a whole.</a:t>
            </a:r>
          </a:p>
          <a:p>
            <a:endParaRPr lang="en-US" b="1" i="1" dirty="0"/>
          </a:p>
          <a:p>
            <a:r>
              <a:rPr lang="en-US" b="1" i="1" dirty="0"/>
              <a:t>[pause for reflection]</a:t>
            </a:r>
          </a:p>
          <a:p>
            <a:r>
              <a:rPr lang="en-US" b="1" i="1" dirty="0"/>
              <a:t>[popcorn around the room to get shared answers]</a:t>
            </a:r>
          </a:p>
          <a:p>
            <a:endParaRPr lang="en-US" b="1" i="1" dirty="0"/>
          </a:p>
          <a:p>
            <a:r>
              <a:rPr lang="en-US" b="1" i="1" dirty="0"/>
              <a:t>(</a:t>
            </a:r>
            <a:r>
              <a:rPr lang="en-US" b="1" i="0" dirty="0"/>
              <a:t>Examples: the custodians, teacher’s aides, office staff</a:t>
            </a:r>
            <a:r>
              <a:rPr lang="en-US" b="1" i="1" dirty="0"/>
              <a:t>)</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26</a:t>
            </a:fld>
            <a:endParaRPr lang="en-US"/>
          </a:p>
        </p:txBody>
      </p:sp>
    </p:spTree>
    <p:extLst>
      <p:ext uri="{BB962C8B-B14F-4D97-AF65-F5344CB8AC3E}">
        <p14:creationId xmlns:p14="http://schemas.microsoft.com/office/powerpoint/2010/main" val="306982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Another security reminder is about the secure browser required for testing.</a:t>
            </a:r>
          </a:p>
          <a:p>
            <a:r>
              <a:rPr lang="en-US" b="1" i="1"/>
              <a:t>[insert how your IT department will get the browser on devices, or the date by which this will be done]</a:t>
            </a:r>
          </a:p>
          <a:p>
            <a:endParaRPr lang="en-US"/>
          </a:p>
          <a:p>
            <a:r>
              <a:rPr lang="en-US" sz="1200" b="0" i="0" kern="1200">
                <a:solidFill>
                  <a:schemeClr val="tx1"/>
                </a:solidFill>
                <a:effectLst/>
                <a:latin typeface="+mn-lt"/>
                <a:ea typeface="+mn-ea"/>
                <a:cs typeface="+mn-cs"/>
              </a:rPr>
              <a:t>Prior to administering the computer-based assessments, </a:t>
            </a:r>
            <a:r>
              <a:rPr lang="en-US" sz="1200" b="1" i="0" kern="1200">
                <a:solidFill>
                  <a:schemeClr val="tx1"/>
                </a:solidFill>
                <a:effectLst/>
                <a:latin typeface="+mn-lt"/>
                <a:ea typeface="+mn-ea"/>
                <a:cs typeface="+mn-cs"/>
              </a:rPr>
              <a:t>please</a:t>
            </a:r>
            <a:r>
              <a:rPr lang="en-US" sz="1200" b="0" i="0" kern="1200">
                <a:solidFill>
                  <a:schemeClr val="tx1"/>
                </a:solidFill>
                <a:effectLst/>
                <a:latin typeface="+mn-lt"/>
                <a:ea typeface="+mn-ea"/>
                <a:cs typeface="+mn-cs"/>
              </a:rPr>
              <a:t> check all devices that will be used and close all applications except those identified as necessary by the school technology coordinator.</a:t>
            </a:r>
            <a:r>
              <a:rPr lang="en-US"/>
              <a:t> </a:t>
            </a:r>
          </a:p>
          <a:p>
            <a:r>
              <a:rPr lang="en-US"/>
              <a:t>After closing these applications, you should open the secure browser on each device.</a:t>
            </a:r>
          </a:p>
          <a:p>
            <a:endParaRPr lang="en-US"/>
          </a:p>
          <a:p>
            <a:r>
              <a:rPr lang="en-US"/>
              <a:t>The secure browser and Student Interface automatically detect certain applications that are prohibited from running on a device while the secure browser is open. </a:t>
            </a:r>
          </a:p>
          <a:p>
            <a:r>
              <a:rPr lang="en-US"/>
              <a:t>The secure browser will not allow a student to log on if the secure browser detects that a forbidden application is running on the device. </a:t>
            </a:r>
          </a:p>
          <a:p>
            <a:r>
              <a:rPr lang="en-US"/>
              <a:t>A message will also display that lists the forbidden application(s) that needs to be closed.</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27</a:t>
            </a:fld>
            <a:endParaRPr lang="en-US"/>
          </a:p>
        </p:txBody>
      </p:sp>
    </p:spTree>
    <p:extLst>
      <p:ext uri="{BB962C8B-B14F-4D97-AF65-F5344CB8AC3E}">
        <p14:creationId xmlns:p14="http://schemas.microsoft.com/office/powerpoint/2010/main" val="1358760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Remember that testing materials are considered secure materials.</a:t>
            </a:r>
          </a:p>
          <a:p>
            <a:pPr lvl="1"/>
            <a:r>
              <a:rPr lang="en-US" dirty="0"/>
              <a:t>This includes the test itself, scratch paper, login cards for students, Directions for Administration or DFAs, etc.</a:t>
            </a:r>
          </a:p>
          <a:p>
            <a:endParaRPr lang="en-US" dirty="0"/>
          </a:p>
          <a:p>
            <a:r>
              <a:rPr lang="en-US" dirty="0"/>
              <a:t>All test materials must remain secure at all times.</a:t>
            </a:r>
          </a:p>
          <a:p>
            <a:pPr lvl="1"/>
            <a:r>
              <a:rPr lang="en-US" dirty="0"/>
              <a:t>Printed materials from the print-on-demand accommodation, CAA DFAs, answer-recording documents, and scratch paper must be kept in a securely locked room or locked cabinet that can be opened only with a key or keycard by staff who are responsible for test administration and have signed a CAASPP Test Security Affidavit.</a:t>
            </a:r>
          </a:p>
          <a:p>
            <a:endParaRPr lang="en-US" dirty="0"/>
          </a:p>
          <a:p>
            <a:r>
              <a:rPr lang="en-US" dirty="0"/>
              <a:t>The only exception to the requirement governing the immediate destruction of printed materials and scratch paper is when students take notes or draft responses to ELA, mathematics, or science PTs</a:t>
            </a:r>
            <a:r>
              <a:rPr lang="en-US" b="1" dirty="0"/>
              <a:t> </a:t>
            </a:r>
            <a:r>
              <a:rPr lang="en-US" b="0" dirty="0"/>
              <a:t>and CSA.</a:t>
            </a:r>
          </a:p>
          <a:p>
            <a:endParaRPr lang="en-US" dirty="0"/>
          </a:p>
          <a:p>
            <a:r>
              <a:rPr lang="en-US" dirty="0"/>
              <a:t>To maintain the security of scratch paper, TAs or TEs must direct students to write their names (or some appropriate identifying information) on their scratch paper and then collect and inventory the scratch paper at the end of each test session, as well as upon completion of the test to maintain test security. </a:t>
            </a:r>
          </a:p>
          <a:p>
            <a:pPr lvl="1"/>
            <a:r>
              <a:rPr lang="en-US" dirty="0"/>
              <a:t>The retention of scratch paper (including graph paper) is allowed for the PTs, CAST, CAAs, and CSA.</a:t>
            </a:r>
          </a:p>
          <a:p>
            <a:pPr lvl="1"/>
            <a:r>
              <a:rPr lang="en-US" dirty="0"/>
              <a:t>Do not keep printed test items or passages or scratch paper for future test sessions except as noted for </a:t>
            </a:r>
            <a:r>
              <a:rPr lang="en-US" dirty="0" err="1"/>
              <a:t>PTs.</a:t>
            </a:r>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28</a:t>
            </a:fld>
            <a:endParaRPr lang="en-US"/>
          </a:p>
        </p:txBody>
      </p:sp>
    </p:spTree>
    <p:extLst>
      <p:ext uri="{BB962C8B-B14F-4D97-AF65-F5344CB8AC3E}">
        <p14:creationId xmlns:p14="http://schemas.microsoft.com/office/powerpoint/2010/main" val="1574257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We are going to play a quiz game to check for understanding.</a:t>
            </a:r>
          </a:p>
          <a:p>
            <a:r>
              <a:rPr lang="en-US" dirty="0"/>
              <a:t>Please get out a piece of paper and number it one through three or complete this electronically in your resource guide.</a:t>
            </a:r>
          </a:p>
          <a:p>
            <a:endParaRPr lang="en-US" dirty="0"/>
          </a:p>
          <a:p>
            <a:r>
              <a:rPr lang="en-US" dirty="0"/>
              <a:t>Here we go:</a:t>
            </a:r>
          </a:p>
          <a:p>
            <a:endParaRPr lang="en-US" dirty="0"/>
          </a:p>
          <a:p>
            <a:r>
              <a:rPr lang="en-US" b="1" i="1" dirty="0"/>
              <a:t>Notes for Facilitators:</a:t>
            </a:r>
          </a:p>
          <a:p>
            <a:pPr lvl="1"/>
            <a:r>
              <a:rPr lang="en-US" b="1" i="1" dirty="0"/>
              <a:t>Ask the question using the question slide.</a:t>
            </a:r>
          </a:p>
          <a:p>
            <a:pPr lvl="1"/>
            <a:r>
              <a:rPr lang="en-US" b="1" i="1" dirty="0"/>
              <a:t>Ask attendees to jot down their answer</a:t>
            </a:r>
          </a:p>
          <a:p>
            <a:pPr lvl="1"/>
            <a:r>
              <a:rPr lang="en-US" b="1" i="1" dirty="0"/>
              <a:t>Share the answer with the answer slide</a:t>
            </a:r>
          </a:p>
          <a:p>
            <a:pPr lvl="1"/>
            <a:r>
              <a:rPr lang="en-US" b="1" i="1" dirty="0"/>
              <a:t>Ask who got it right</a:t>
            </a:r>
          </a:p>
          <a:p>
            <a:pPr lvl="1"/>
            <a:r>
              <a:rPr lang="en-US" b="1" i="1" dirty="0"/>
              <a:t>Reteach info where needed</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29</a:t>
            </a:fld>
            <a:endParaRPr lang="en-US"/>
          </a:p>
        </p:txBody>
      </p:sp>
    </p:spTree>
    <p:extLst>
      <p:ext uri="{BB962C8B-B14F-4D97-AF65-F5344CB8AC3E}">
        <p14:creationId xmlns:p14="http://schemas.microsoft.com/office/powerpoint/2010/main" val="143192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txBox="1">
            <a:spLocks noGrp="1"/>
          </p:cNvSpPr>
          <p:nvPr>
            <p:ph type="body" idx="1"/>
          </p:nvPr>
        </p:nvSpPr>
        <p:spPr>
          <a:xfrm>
            <a:off x="685800" y="2686556"/>
            <a:ext cx="5486400" cy="5314444"/>
          </a:xfrm>
          <a:prstGeom prst="rect">
            <a:avLst/>
          </a:prstGeom>
        </p:spPr>
        <p:txBody>
          <a:bodyPr spcFirstLastPara="1" wrap="square" lIns="91425" tIns="45700" rIns="91425" bIns="45700" anchor="t" anchorCtr="0">
            <a:noAutofit/>
          </a:bodyPr>
          <a:lstStyle/>
          <a:p>
            <a:pPr marL="171450" lvl="0" indent="-171450" algn="l" rtl="0">
              <a:spcBef>
                <a:spcPts val="0"/>
              </a:spcBef>
              <a:spcAft>
                <a:spcPts val="600"/>
              </a:spcAft>
            </a:pPr>
            <a:r>
              <a:rPr lang="en-US" dirty="0">
                <a:latin typeface="+mn-lt"/>
                <a:cs typeface="Arial" panose="020B0604020202020204" pitchFamily="34" charset="0"/>
              </a:rPr>
              <a:t>Insert this slide as needed once you have the flow of your training.</a:t>
            </a:r>
          </a:p>
          <a:p>
            <a:pPr marL="171450" lvl="0" indent="-171450" algn="l" rtl="0">
              <a:spcBef>
                <a:spcPts val="0"/>
              </a:spcBef>
              <a:spcAft>
                <a:spcPts val="600"/>
              </a:spcAft>
            </a:pPr>
            <a:endParaRPr dirty="0"/>
          </a:p>
        </p:txBody>
      </p:sp>
      <p:sp>
        <p:nvSpPr>
          <p:cNvPr id="211" name="Google Shape;211;p2:notes"/>
          <p:cNvSpPr>
            <a:spLocks noGrp="1" noRot="1" noChangeAspect="1"/>
          </p:cNvSpPr>
          <p:nvPr>
            <p:ph type="sldImg" idx="2"/>
          </p:nvPr>
        </p:nvSpPr>
        <p:spPr>
          <a:xfrm>
            <a:off x="685800" y="1143000"/>
            <a:ext cx="2438400" cy="1371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B2385-6FFA-ABE7-9D96-436B6431E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C1926-77C1-2E46-8225-7F900DBA5E5F}"/>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C0E24961-72F7-739E-4256-734A17D23EAE}"/>
              </a:ext>
            </a:extLst>
          </p:cNvPr>
          <p:cNvSpPr>
            <a:spLocks noGrp="1"/>
          </p:cNvSpPr>
          <p:nvPr>
            <p:ph type="body" idx="1"/>
          </p:nvPr>
        </p:nvSpPr>
        <p:spPr/>
        <p:txBody>
          <a:bodyPr/>
          <a:lstStyle/>
          <a:p>
            <a:r>
              <a:rPr lang="en-US" dirty="0"/>
              <a:t>On to question #1: True or False?</a:t>
            </a:r>
          </a:p>
          <a:p>
            <a:r>
              <a:rPr lang="en-US" dirty="0"/>
              <a:t>The state expects us to test 95 percent of students on ELA, Math and Science.</a:t>
            </a:r>
          </a:p>
          <a:p>
            <a:endParaRPr lang="en-US" dirty="0"/>
          </a:p>
          <a:p>
            <a:r>
              <a:rPr lang="en-US" b="1" i="1" u="none" dirty="0"/>
              <a:t>[ask attendees to jot down their answers]</a:t>
            </a:r>
          </a:p>
          <a:p>
            <a:r>
              <a:rPr lang="en-US" b="1" i="1" u="none" dirty="0"/>
              <a:t>[once all attendees have answered on a piece of paper go to next slide]</a:t>
            </a:r>
          </a:p>
          <a:p>
            <a:endParaRPr lang="en-US" dirty="0"/>
          </a:p>
        </p:txBody>
      </p:sp>
      <p:sp>
        <p:nvSpPr>
          <p:cNvPr id="4" name="Slide Number Placeholder 3">
            <a:extLst>
              <a:ext uri="{FF2B5EF4-FFF2-40B4-BE49-F238E27FC236}">
                <a16:creationId xmlns:a16="http://schemas.microsoft.com/office/drawing/2014/main" id="{9D11B659-3716-9D02-F839-E20E5E6D4605}"/>
              </a:ext>
            </a:extLst>
          </p:cNvPr>
          <p:cNvSpPr>
            <a:spLocks noGrp="1"/>
          </p:cNvSpPr>
          <p:nvPr>
            <p:ph type="sldNum" sz="quarter" idx="5"/>
          </p:nvPr>
        </p:nvSpPr>
        <p:spPr/>
        <p:txBody>
          <a:bodyPr/>
          <a:lstStyle/>
          <a:p>
            <a:fld id="{E04AD113-A2AE-4DF9-9DE8-7E2B57C48ADE}" type="slidenum">
              <a:rPr lang="en-US" smtClean="0"/>
              <a:t>30</a:t>
            </a:fld>
            <a:endParaRPr lang="en-US"/>
          </a:p>
        </p:txBody>
      </p:sp>
    </p:spTree>
    <p:extLst>
      <p:ext uri="{BB962C8B-B14F-4D97-AF65-F5344CB8AC3E}">
        <p14:creationId xmlns:p14="http://schemas.microsoft.com/office/powerpoint/2010/main" val="695700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ED221-7E69-6292-3B01-57A98EDB9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50A69-2920-7561-1F66-B2206E779D54}"/>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3ED5B7C-8AF4-15DD-5676-AD3CFB1747D6}"/>
              </a:ext>
            </a:extLst>
          </p:cNvPr>
          <p:cNvSpPr>
            <a:spLocks noGrp="1"/>
          </p:cNvSpPr>
          <p:nvPr>
            <p:ph type="body" idx="1"/>
          </p:nvPr>
        </p:nvSpPr>
        <p:spPr/>
        <p:txBody>
          <a:bodyPr/>
          <a:lstStyle/>
          <a:p>
            <a:r>
              <a:rPr lang="en-US" dirty="0"/>
              <a:t>The answer to this one is false.</a:t>
            </a:r>
          </a:p>
          <a:p>
            <a:pPr lvl="1"/>
            <a:r>
              <a:rPr lang="en-US" dirty="0"/>
              <a:t>The state expects 100% of students to be tested. </a:t>
            </a:r>
          </a:p>
          <a:p>
            <a:pPr lvl="1"/>
            <a:r>
              <a:rPr lang="en-US" dirty="0"/>
              <a:t>We understand that opt-outs happen, but we want to aim for testing all students who are not opted out, not just for hitting the 95%.</a:t>
            </a:r>
          </a:p>
          <a:p>
            <a:endParaRPr lang="en-US" dirty="0"/>
          </a:p>
          <a:p>
            <a:r>
              <a:rPr lang="en-US" b="1" i="1" dirty="0"/>
              <a:t>[review more if needed]</a:t>
            </a:r>
          </a:p>
          <a:p>
            <a:endParaRPr lang="en-US" dirty="0"/>
          </a:p>
        </p:txBody>
      </p:sp>
      <p:sp>
        <p:nvSpPr>
          <p:cNvPr id="4" name="Slide Number Placeholder 3">
            <a:extLst>
              <a:ext uri="{FF2B5EF4-FFF2-40B4-BE49-F238E27FC236}">
                <a16:creationId xmlns:a16="http://schemas.microsoft.com/office/drawing/2014/main" id="{98D78AA4-A605-B439-30AF-CCCEFF9A4F80}"/>
              </a:ext>
            </a:extLst>
          </p:cNvPr>
          <p:cNvSpPr>
            <a:spLocks noGrp="1"/>
          </p:cNvSpPr>
          <p:nvPr>
            <p:ph type="sldNum" sz="quarter" idx="5"/>
          </p:nvPr>
        </p:nvSpPr>
        <p:spPr/>
        <p:txBody>
          <a:bodyPr/>
          <a:lstStyle/>
          <a:p>
            <a:fld id="{E04AD113-A2AE-4DF9-9DE8-7E2B57C48ADE}" type="slidenum">
              <a:rPr lang="en-US" smtClean="0"/>
              <a:t>31</a:t>
            </a:fld>
            <a:endParaRPr lang="en-US"/>
          </a:p>
        </p:txBody>
      </p:sp>
    </p:spTree>
    <p:extLst>
      <p:ext uri="{BB962C8B-B14F-4D97-AF65-F5344CB8AC3E}">
        <p14:creationId xmlns:p14="http://schemas.microsoft.com/office/powerpoint/2010/main" val="1574458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C9BA6-7EE0-2EA2-1C6C-B905B2FAE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2336D-F49F-346A-22BE-CC21CF45E305}"/>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C844968B-8FCC-2EDD-171F-C9D8A2E56EDD}"/>
              </a:ext>
            </a:extLst>
          </p:cNvPr>
          <p:cNvSpPr>
            <a:spLocks noGrp="1"/>
          </p:cNvSpPr>
          <p:nvPr>
            <p:ph type="body" idx="1"/>
          </p:nvPr>
        </p:nvSpPr>
        <p:spPr/>
        <p:txBody>
          <a:bodyPr/>
          <a:lstStyle/>
          <a:p>
            <a:r>
              <a:rPr lang="en-US" dirty="0"/>
              <a:t>On to question #2: True or False? </a:t>
            </a:r>
          </a:p>
          <a:p>
            <a:r>
              <a:rPr lang="en-US" dirty="0"/>
              <a:t>Scratch paper can be secured between testing times and returned to the student to use over multiple days.</a:t>
            </a:r>
          </a:p>
          <a:p>
            <a:endParaRPr lang="en-US" b="1" i="1" dirty="0"/>
          </a:p>
          <a:p>
            <a:r>
              <a:rPr lang="en-US" b="1" i="1" dirty="0"/>
              <a:t>[ask attendees to jot down their answers]</a:t>
            </a:r>
          </a:p>
          <a:p>
            <a:r>
              <a:rPr lang="en-US" b="1" i="1" dirty="0"/>
              <a:t>[once all attendees have answered on a piece of paper go to next slide]</a:t>
            </a:r>
          </a:p>
          <a:p>
            <a:endParaRPr lang="en-US" dirty="0"/>
          </a:p>
        </p:txBody>
      </p:sp>
      <p:sp>
        <p:nvSpPr>
          <p:cNvPr id="4" name="Slide Number Placeholder 3">
            <a:extLst>
              <a:ext uri="{FF2B5EF4-FFF2-40B4-BE49-F238E27FC236}">
                <a16:creationId xmlns:a16="http://schemas.microsoft.com/office/drawing/2014/main" id="{4DA72A36-4E18-17A7-7175-7A70816C3D8B}"/>
              </a:ext>
            </a:extLst>
          </p:cNvPr>
          <p:cNvSpPr>
            <a:spLocks noGrp="1"/>
          </p:cNvSpPr>
          <p:nvPr>
            <p:ph type="sldNum" sz="quarter" idx="5"/>
          </p:nvPr>
        </p:nvSpPr>
        <p:spPr/>
        <p:txBody>
          <a:bodyPr/>
          <a:lstStyle/>
          <a:p>
            <a:fld id="{E04AD113-A2AE-4DF9-9DE8-7E2B57C48ADE}" type="slidenum">
              <a:rPr lang="en-US" smtClean="0"/>
              <a:t>32</a:t>
            </a:fld>
            <a:endParaRPr lang="en-US"/>
          </a:p>
        </p:txBody>
      </p:sp>
    </p:spTree>
    <p:extLst>
      <p:ext uri="{BB962C8B-B14F-4D97-AF65-F5344CB8AC3E}">
        <p14:creationId xmlns:p14="http://schemas.microsoft.com/office/powerpoint/2010/main" val="2446481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D309A-F985-B0F0-BF3F-215508881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E9515-F5C6-0905-04FE-0AD7FD5682A5}"/>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3F45D7DA-FB34-2DC7-37D6-AB6800D33B96}"/>
              </a:ext>
            </a:extLst>
          </p:cNvPr>
          <p:cNvSpPr>
            <a:spLocks noGrp="1"/>
          </p:cNvSpPr>
          <p:nvPr>
            <p:ph type="body" idx="1"/>
          </p:nvPr>
        </p:nvSpPr>
        <p:spPr/>
        <p:txBody>
          <a:bodyPr/>
          <a:lstStyle/>
          <a:p>
            <a:r>
              <a:rPr lang="en-US" dirty="0"/>
              <a:t>The answer to this one is  Both True and False!</a:t>
            </a:r>
          </a:p>
          <a:p>
            <a:pPr lvl="1"/>
            <a:r>
              <a:rPr lang="en-US" dirty="0">
                <a:highlight>
                  <a:srgbClr val="00FFFF"/>
                </a:highlight>
              </a:rPr>
              <a:t>The only exception to the requirement governing the immediate destruction of printed materials and scratch paper is when students take notes or draft responses to ELA, mathematics, CSA or science </a:t>
            </a:r>
            <a:r>
              <a:rPr lang="en-US" dirty="0" err="1">
                <a:highlight>
                  <a:srgbClr val="00FFFF"/>
                </a:highlight>
              </a:rPr>
              <a:t>PTs.</a:t>
            </a:r>
            <a:r>
              <a:rPr lang="en-US" dirty="0">
                <a:highlight>
                  <a:srgbClr val="00FFFF"/>
                </a:highlight>
              </a:rPr>
              <a:t> So, when students take notes or draft responses to Performance Tasks, they can be saved and then returned to a student to be used over multiple days.</a:t>
            </a:r>
          </a:p>
          <a:p>
            <a:pPr lvl="1"/>
            <a:r>
              <a:rPr lang="en-US" dirty="0"/>
              <a:t>To maintain the security of scratch paper, TAs or TEs must direct students to write their names (or some appropriate identifying information) on their scratch paper and then collect and inventory the scratch paper at the end of each test session, as well as upon completion of the test to maintain test security. </a:t>
            </a:r>
          </a:p>
          <a:p>
            <a:pPr lvl="1"/>
            <a:r>
              <a:rPr lang="en-US" sz="1200" kern="1200" dirty="0">
                <a:solidFill>
                  <a:schemeClr val="tx1"/>
                </a:solidFill>
                <a:effectLst/>
                <a:latin typeface="+mn-lt"/>
                <a:ea typeface="+mn-ea"/>
                <a:cs typeface="+mn-cs"/>
              </a:rPr>
              <a:t>Scratch paper for the ELA, Math, and Science CATs must be destroyed after each testing session and cannot be saved. </a:t>
            </a:r>
            <a:endParaRPr lang="en-US" dirty="0"/>
          </a:p>
          <a:p>
            <a:endParaRPr lang="en-US" dirty="0"/>
          </a:p>
          <a:p>
            <a:r>
              <a:rPr lang="en-US" b="1" i="1" dirty="0"/>
              <a:t>[review more if needed]</a:t>
            </a:r>
          </a:p>
          <a:p>
            <a:endParaRPr lang="en-US" dirty="0"/>
          </a:p>
        </p:txBody>
      </p:sp>
      <p:sp>
        <p:nvSpPr>
          <p:cNvPr id="4" name="Slide Number Placeholder 3">
            <a:extLst>
              <a:ext uri="{FF2B5EF4-FFF2-40B4-BE49-F238E27FC236}">
                <a16:creationId xmlns:a16="http://schemas.microsoft.com/office/drawing/2014/main" id="{F09D0235-B19B-297E-E808-3D4FC7C45802}"/>
              </a:ext>
            </a:extLst>
          </p:cNvPr>
          <p:cNvSpPr>
            <a:spLocks noGrp="1"/>
          </p:cNvSpPr>
          <p:nvPr>
            <p:ph type="sldNum" sz="quarter" idx="5"/>
          </p:nvPr>
        </p:nvSpPr>
        <p:spPr/>
        <p:txBody>
          <a:bodyPr/>
          <a:lstStyle/>
          <a:p>
            <a:fld id="{E04AD113-A2AE-4DF9-9DE8-7E2B57C48ADE}" type="slidenum">
              <a:rPr lang="en-US" smtClean="0"/>
              <a:t>33</a:t>
            </a:fld>
            <a:endParaRPr lang="en-US"/>
          </a:p>
        </p:txBody>
      </p:sp>
    </p:spTree>
    <p:extLst>
      <p:ext uri="{BB962C8B-B14F-4D97-AF65-F5344CB8AC3E}">
        <p14:creationId xmlns:p14="http://schemas.microsoft.com/office/powerpoint/2010/main" val="2830770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And finally, Question #3: True or False? </a:t>
            </a:r>
          </a:p>
          <a:p>
            <a:r>
              <a:rPr lang="en-US" dirty="0"/>
              <a:t>A pause of 20 minutes means the student cannot return to previously answered segments or questions, even if they are marked for review.</a:t>
            </a:r>
          </a:p>
          <a:p>
            <a:endParaRPr lang="en-US" dirty="0"/>
          </a:p>
          <a:p>
            <a:r>
              <a:rPr lang="en-US" b="1" i="1" dirty="0"/>
              <a:t>[ask attendees to jot down their answers]</a:t>
            </a:r>
          </a:p>
          <a:p>
            <a:r>
              <a:rPr lang="en-US" b="1" i="1" dirty="0"/>
              <a:t>[once all attendees have answered on a piece of paper go to next slide]</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34</a:t>
            </a:fld>
            <a:endParaRPr lang="en-US"/>
          </a:p>
        </p:txBody>
      </p:sp>
    </p:spTree>
    <p:extLst>
      <p:ext uri="{BB962C8B-B14F-4D97-AF65-F5344CB8AC3E}">
        <p14:creationId xmlns:p14="http://schemas.microsoft.com/office/powerpoint/2010/main" val="2616509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1DC78-82B6-5A26-3BD9-F8B173BB4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3D2B0-D0C6-D1F2-1AFE-AF38AE87577F}"/>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A8CA6A12-4372-4CA5-2B63-A8FAAA4CFB56}"/>
              </a:ext>
            </a:extLst>
          </p:cNvPr>
          <p:cNvSpPr>
            <a:spLocks noGrp="1"/>
          </p:cNvSpPr>
          <p:nvPr>
            <p:ph type="body" idx="1"/>
          </p:nvPr>
        </p:nvSpPr>
        <p:spPr/>
        <p:txBody>
          <a:bodyPr/>
          <a:lstStyle/>
          <a:p>
            <a:r>
              <a:rPr lang="en-US" dirty="0"/>
              <a:t>This one was a bit tricky, but the answer is true.</a:t>
            </a:r>
          </a:p>
          <a:p>
            <a:r>
              <a:rPr lang="en-US" dirty="0"/>
              <a:t>A pause of </a:t>
            </a:r>
            <a:r>
              <a:rPr lang="en-US" i="1" dirty="0"/>
              <a:t>less</a:t>
            </a:r>
            <a:r>
              <a:rPr lang="en-US" dirty="0"/>
              <a:t> than 20 minutes qualifies for the lighter pause rules. </a:t>
            </a:r>
          </a:p>
          <a:p>
            <a:r>
              <a:rPr lang="en-US" dirty="0"/>
              <a:t>20 minutes or more means the student cannot return to previously answered segments or questions, even if they are marked for review.</a:t>
            </a:r>
          </a:p>
          <a:p>
            <a:endParaRPr lang="en-US" dirty="0"/>
          </a:p>
          <a:p>
            <a:r>
              <a:rPr lang="en-US" b="1" i="1" dirty="0"/>
              <a:t>[review more if needed]</a:t>
            </a:r>
          </a:p>
          <a:p>
            <a:endParaRPr lang="en-US" dirty="0"/>
          </a:p>
        </p:txBody>
      </p:sp>
      <p:sp>
        <p:nvSpPr>
          <p:cNvPr id="4" name="Slide Number Placeholder 3">
            <a:extLst>
              <a:ext uri="{FF2B5EF4-FFF2-40B4-BE49-F238E27FC236}">
                <a16:creationId xmlns:a16="http://schemas.microsoft.com/office/drawing/2014/main" id="{B143B28F-9BAC-49B1-F0D4-E1B4EBC3066E}"/>
              </a:ext>
            </a:extLst>
          </p:cNvPr>
          <p:cNvSpPr>
            <a:spLocks noGrp="1"/>
          </p:cNvSpPr>
          <p:nvPr>
            <p:ph type="sldNum" sz="quarter" idx="5"/>
          </p:nvPr>
        </p:nvSpPr>
        <p:spPr/>
        <p:txBody>
          <a:bodyPr/>
          <a:lstStyle/>
          <a:p>
            <a:fld id="{E04AD113-A2AE-4DF9-9DE8-7E2B57C48ADE}" type="slidenum">
              <a:rPr lang="en-US" smtClean="0"/>
              <a:t>35</a:t>
            </a:fld>
            <a:endParaRPr lang="en-US"/>
          </a:p>
        </p:txBody>
      </p:sp>
    </p:spTree>
    <p:extLst>
      <p:ext uri="{BB962C8B-B14F-4D97-AF65-F5344CB8AC3E}">
        <p14:creationId xmlns:p14="http://schemas.microsoft.com/office/powerpoint/2010/main" val="1543687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Our next section is all about accessibility resources.</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36</a:t>
            </a:fld>
            <a:endParaRPr lang="en-US"/>
          </a:p>
        </p:txBody>
      </p:sp>
    </p:spTree>
    <p:extLst>
      <p:ext uri="{BB962C8B-B14F-4D97-AF65-F5344CB8AC3E}">
        <p14:creationId xmlns:p14="http://schemas.microsoft.com/office/powerpoint/2010/main" val="3260298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In the past, we often talked about equality in education—providing each student with the same educational opportunities. </a:t>
            </a:r>
          </a:p>
          <a:p>
            <a:r>
              <a:rPr lang="en-US" dirty="0"/>
              <a:t>Now, we are focused on equitable education—providing each student with the tools and resources they need to be successful in school and to graduate ready for college and career. Those needs can vary greatly by individual student. </a:t>
            </a:r>
          </a:p>
          <a:p>
            <a:r>
              <a:rPr lang="en-US" dirty="0"/>
              <a:t>Here is another way to think about it.</a:t>
            </a:r>
          </a:p>
          <a:p>
            <a:r>
              <a:rPr lang="en-US" dirty="0"/>
              <a:t>With equality, we have four bicyclists that all have the same bike. </a:t>
            </a:r>
          </a:p>
          <a:p>
            <a:pPr lvl="1"/>
            <a:r>
              <a:rPr lang="en-US" dirty="0"/>
              <a:t>They have ‘equal’ equipment. </a:t>
            </a:r>
          </a:p>
          <a:p>
            <a:pPr lvl="1"/>
            <a:r>
              <a:rPr lang="en-US" dirty="0"/>
              <a:t>The problem is that one cyclist uses a wheelchair, one is very tall and hunched over on a bike that seems too small, one is using the bike and it looks like a perfect size and one small cyclist is trying to ride a bike that is much too big. ​</a:t>
            </a:r>
          </a:p>
          <a:p>
            <a:r>
              <a:rPr lang="en-US" dirty="0"/>
              <a:t>So instead, we want equity. </a:t>
            </a:r>
          </a:p>
          <a:p>
            <a:pPr lvl="1"/>
            <a:r>
              <a:rPr lang="en-US" dirty="0"/>
              <a:t>With equity, each cyclist is provided a bike that meets their needs; </a:t>
            </a:r>
          </a:p>
          <a:p>
            <a:pPr lvl="2"/>
            <a:r>
              <a:rPr lang="en-US" dirty="0"/>
              <a:t>the cyclist in a wheelchair is provided a modified bike, </a:t>
            </a:r>
          </a:p>
          <a:p>
            <a:pPr lvl="2"/>
            <a:r>
              <a:rPr lang="en-US" dirty="0"/>
              <a:t>the tall cyclist is now riding a larger bike; </a:t>
            </a:r>
          </a:p>
          <a:p>
            <a:pPr lvl="2"/>
            <a:r>
              <a:rPr lang="en-US" dirty="0"/>
              <a:t>the cyclist who had the bike that was perfectly sized is still riding this bike, </a:t>
            </a:r>
          </a:p>
          <a:p>
            <a:pPr lvl="2"/>
            <a:r>
              <a:rPr lang="en-US" dirty="0"/>
              <a:t>and the small cyclist now has a bike that is appropriately sized. </a:t>
            </a:r>
          </a:p>
          <a:p>
            <a:pPr lvl="1"/>
            <a:r>
              <a:rPr lang="en-US" dirty="0"/>
              <a:t>Equity means that each cyclist has the correct equipment they need to perform successfully.​</a:t>
            </a:r>
          </a:p>
          <a:p>
            <a:r>
              <a:rPr lang="en-US" dirty="0"/>
              <a:t>Some students need something entirely different to help them achieve their goals. </a:t>
            </a:r>
          </a:p>
          <a:p>
            <a:r>
              <a:rPr lang="en-US" dirty="0"/>
              <a:t>In this example, when we provide all kids with the exact bike they need, either in size or structure, they are all able to enjoy the full benefits of the activity. </a:t>
            </a:r>
          </a:p>
          <a:p>
            <a:pPr marL="0" indent="0">
              <a:buNone/>
            </a:pPr>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37</a:t>
            </a:fld>
            <a:endParaRPr lang="en-US"/>
          </a:p>
        </p:txBody>
      </p:sp>
    </p:spTree>
    <p:extLst>
      <p:ext uri="{BB962C8B-B14F-4D97-AF65-F5344CB8AC3E}">
        <p14:creationId xmlns:p14="http://schemas.microsoft.com/office/powerpoint/2010/main" val="3666547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Let’s cover the 1-2-3-4s of accessibility.</a:t>
            </a:r>
          </a:p>
          <a:p>
            <a:endParaRPr lang="en-US" dirty="0"/>
          </a:p>
          <a:p>
            <a:r>
              <a:rPr lang="en-US" dirty="0"/>
              <a:t>The 1 in our 1-2-3-4 is the purpose.</a:t>
            </a:r>
          </a:p>
          <a:p>
            <a:pPr lvl="1"/>
            <a:r>
              <a:rPr lang="en-US" dirty="0"/>
              <a:t>We have one purpose when it comes to accessibility—access.</a:t>
            </a:r>
          </a:p>
          <a:p>
            <a:pPr lvl="1"/>
            <a:r>
              <a:rPr lang="en-US" dirty="0"/>
              <a:t>Students with specific learning needs may require accessibility resources to fully engage and demonstrate mastery of content during instruction and on assessments. </a:t>
            </a:r>
          </a:p>
          <a:p>
            <a:pPr lvl="1"/>
            <a:r>
              <a:rPr lang="en-US" dirty="0"/>
              <a:t>To better serve them, there are a wide range of resources available for CAASPP Summative and Interim Assessments.  These resources ensure that the administration of the test meets the needs of all students, including those with disabilities. </a:t>
            </a:r>
          </a:p>
        </p:txBody>
      </p:sp>
      <p:sp>
        <p:nvSpPr>
          <p:cNvPr id="4" name="Slide Number Placeholder 3"/>
          <p:cNvSpPr>
            <a:spLocks noGrp="1"/>
          </p:cNvSpPr>
          <p:nvPr>
            <p:ph type="sldNum" sz="quarter" idx="5"/>
          </p:nvPr>
        </p:nvSpPr>
        <p:spPr/>
        <p:txBody>
          <a:bodyPr/>
          <a:lstStyle/>
          <a:p>
            <a:fld id="{E04AD113-A2AE-4DF9-9DE8-7E2B57C48ADE}" type="slidenum">
              <a:rPr lang="en-US" smtClean="0"/>
              <a:t>38</a:t>
            </a:fld>
            <a:endParaRPr lang="en-US"/>
          </a:p>
        </p:txBody>
      </p:sp>
    </p:spTree>
    <p:extLst>
      <p:ext uri="{BB962C8B-B14F-4D97-AF65-F5344CB8AC3E}">
        <p14:creationId xmlns:p14="http://schemas.microsoft.com/office/powerpoint/2010/main" val="2552390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66899-7AB0-375B-0E72-7E8C2DE4F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38025-DFEE-E268-D83B-E08D6B1DC9BE}"/>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EB1C237A-AF87-4249-E1CA-F98B3D8D5E57}"/>
              </a:ext>
            </a:extLst>
          </p:cNvPr>
          <p:cNvSpPr>
            <a:spLocks noGrp="1"/>
          </p:cNvSpPr>
          <p:nvPr>
            <p:ph type="body" idx="1"/>
          </p:nvPr>
        </p:nvSpPr>
        <p:spPr/>
        <p:txBody>
          <a:bodyPr/>
          <a:lstStyle/>
          <a:p>
            <a:r>
              <a:rPr lang="en-US" dirty="0"/>
              <a:t>When it comes to the delivery of accessibility resources there are two options: </a:t>
            </a:r>
          </a:p>
          <a:p>
            <a:pPr lvl="1"/>
            <a:r>
              <a:rPr lang="en-US" dirty="0"/>
              <a:t>embedded and </a:t>
            </a:r>
          </a:p>
          <a:p>
            <a:pPr lvl="1"/>
            <a:r>
              <a:rPr lang="en-US" dirty="0"/>
              <a:t>non-embedded.</a:t>
            </a:r>
          </a:p>
          <a:p>
            <a:endParaRPr lang="en-US" dirty="0"/>
          </a:p>
          <a:p>
            <a:r>
              <a:rPr lang="en-US" dirty="0"/>
              <a:t>Embedded resources are digitally delivered as part of the technology platform for the computer-based tests such as text to speech. </a:t>
            </a:r>
          </a:p>
          <a:p>
            <a:endParaRPr lang="en-US" dirty="0"/>
          </a:p>
          <a:p>
            <a:r>
              <a:rPr lang="en-US" dirty="0"/>
              <a:t>Non-embedded resources are provided by the local educational agency, or LEA, outside of the test delivery system such as scratch paper. </a:t>
            </a:r>
          </a:p>
          <a:p>
            <a:endParaRPr lang="en-US" dirty="0"/>
          </a:p>
        </p:txBody>
      </p:sp>
      <p:sp>
        <p:nvSpPr>
          <p:cNvPr id="4" name="Slide Number Placeholder 3">
            <a:extLst>
              <a:ext uri="{FF2B5EF4-FFF2-40B4-BE49-F238E27FC236}">
                <a16:creationId xmlns:a16="http://schemas.microsoft.com/office/drawing/2014/main" id="{167E21A0-25C2-0DA0-C407-B95DD31CD664}"/>
              </a:ext>
            </a:extLst>
          </p:cNvPr>
          <p:cNvSpPr>
            <a:spLocks noGrp="1"/>
          </p:cNvSpPr>
          <p:nvPr>
            <p:ph type="sldNum" sz="quarter" idx="5"/>
          </p:nvPr>
        </p:nvSpPr>
        <p:spPr/>
        <p:txBody>
          <a:bodyPr/>
          <a:lstStyle/>
          <a:p>
            <a:fld id="{E04AD113-A2AE-4DF9-9DE8-7E2B57C48ADE}" type="slidenum">
              <a:rPr lang="en-US" smtClean="0"/>
              <a:t>39</a:t>
            </a:fld>
            <a:endParaRPr lang="en-US"/>
          </a:p>
        </p:txBody>
      </p:sp>
    </p:spTree>
    <p:extLst>
      <p:ext uri="{BB962C8B-B14F-4D97-AF65-F5344CB8AC3E}">
        <p14:creationId xmlns:p14="http://schemas.microsoft.com/office/powerpoint/2010/main" val="3059219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64D3B-61E3-2E6B-8594-6A1473593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00DA1-381C-BCF2-CF13-932157B5DF66}"/>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29D5613F-7996-3B0C-D5F1-DCB3CA5361CF}"/>
              </a:ext>
            </a:extLst>
          </p:cNvPr>
          <p:cNvSpPr>
            <a:spLocks noGrp="1"/>
          </p:cNvSpPr>
          <p:nvPr>
            <p:ph type="body" idx="1"/>
          </p:nvPr>
        </p:nvSpPr>
        <p:spPr/>
        <p:txBody>
          <a:bodyPr/>
          <a:lstStyle/>
          <a:p>
            <a:r>
              <a:rPr lang="en-US" dirty="0">
                <a:highlight>
                  <a:srgbClr val="00FFFF"/>
                </a:highlight>
                <a:latin typeface="+mn-lt"/>
                <a:cs typeface="Arial" panose="020B0604020202020204" pitchFamily="34" charset="0"/>
              </a:rPr>
              <a:t>Welcome everyone to the training!</a:t>
            </a:r>
          </a:p>
          <a:p>
            <a:endParaRPr lang="en-US" dirty="0"/>
          </a:p>
        </p:txBody>
      </p:sp>
      <p:sp>
        <p:nvSpPr>
          <p:cNvPr id="4" name="Slide Number Placeholder 3">
            <a:extLst>
              <a:ext uri="{FF2B5EF4-FFF2-40B4-BE49-F238E27FC236}">
                <a16:creationId xmlns:a16="http://schemas.microsoft.com/office/drawing/2014/main" id="{519B02BE-7BF2-F47F-1ECB-A8C470B6FB4E}"/>
              </a:ext>
            </a:extLst>
          </p:cNvPr>
          <p:cNvSpPr>
            <a:spLocks noGrp="1"/>
          </p:cNvSpPr>
          <p:nvPr>
            <p:ph type="sldNum" sz="quarter" idx="5"/>
          </p:nvPr>
        </p:nvSpPr>
        <p:spPr/>
        <p:txBody>
          <a:bodyPr/>
          <a:lstStyle/>
          <a:p>
            <a:fld id="{E04AD113-A2AE-4DF9-9DE8-7E2B57C48ADE}" type="slidenum">
              <a:rPr lang="en-US" smtClean="0"/>
              <a:t>4</a:t>
            </a:fld>
            <a:endParaRPr lang="en-US"/>
          </a:p>
        </p:txBody>
      </p:sp>
    </p:spTree>
    <p:extLst>
      <p:ext uri="{BB962C8B-B14F-4D97-AF65-F5344CB8AC3E}">
        <p14:creationId xmlns:p14="http://schemas.microsoft.com/office/powerpoint/2010/main" val="3969284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CA271-027A-3A86-1F77-1BFCFE622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50525-A360-A551-56A6-DA44BCE56082}"/>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45E804CB-391A-E4D8-00C8-1F89EE0A7792}"/>
              </a:ext>
            </a:extLst>
          </p:cNvPr>
          <p:cNvSpPr>
            <a:spLocks noGrp="1"/>
          </p:cNvSpPr>
          <p:nvPr>
            <p:ph type="body" idx="1"/>
          </p:nvPr>
        </p:nvSpPr>
        <p:spPr/>
        <p:txBody>
          <a:bodyPr/>
          <a:lstStyle/>
          <a:p>
            <a:r>
              <a:rPr lang="en-US" dirty="0"/>
              <a:t>Resources included in the CAASPP tests fall into these 3 basic categories based on the universal design for learning.</a:t>
            </a:r>
          </a:p>
          <a:p>
            <a:pPr lvl="1"/>
            <a:r>
              <a:rPr lang="en-US" dirty="0"/>
              <a:t>There are resources that support students to remain engaged with the assessment:</a:t>
            </a:r>
          </a:p>
          <a:p>
            <a:pPr lvl="2"/>
            <a:r>
              <a:rPr lang="en-US" dirty="0"/>
              <a:t>For example, providing breaks, a separate setting, or even noise buffers. </a:t>
            </a:r>
          </a:p>
          <a:p>
            <a:pPr lvl="1"/>
            <a:r>
              <a:rPr lang="en-US" dirty="0"/>
              <a:t>There are also resources that support students by varying the way the assessment is presented. </a:t>
            </a:r>
          </a:p>
          <a:p>
            <a:pPr lvl="2"/>
            <a:r>
              <a:rPr lang="en-US" dirty="0"/>
              <a:t>For example, all or parts of the assessment might be translated for an English learner, or parts of an assessment might be read aloud to struggling readers through text-to-speech. </a:t>
            </a:r>
          </a:p>
          <a:p>
            <a:pPr lvl="1"/>
            <a:r>
              <a:rPr lang="en-US" dirty="0"/>
              <a:t>And finally, there are resources that support students by allowing them to respond through various actions and expressions:</a:t>
            </a:r>
          </a:p>
          <a:p>
            <a:pPr lvl="2"/>
            <a:r>
              <a:rPr lang="en-US" dirty="0"/>
              <a:t>such as through an adaptive keyboard or by using a scribe. </a:t>
            </a:r>
          </a:p>
          <a:p>
            <a:endParaRPr lang="en-US" dirty="0"/>
          </a:p>
        </p:txBody>
      </p:sp>
      <p:sp>
        <p:nvSpPr>
          <p:cNvPr id="4" name="Slide Number Placeholder 3">
            <a:extLst>
              <a:ext uri="{FF2B5EF4-FFF2-40B4-BE49-F238E27FC236}">
                <a16:creationId xmlns:a16="http://schemas.microsoft.com/office/drawing/2014/main" id="{90D9DED9-8E71-AC2A-13A4-8D792CF81728}"/>
              </a:ext>
            </a:extLst>
          </p:cNvPr>
          <p:cNvSpPr>
            <a:spLocks noGrp="1"/>
          </p:cNvSpPr>
          <p:nvPr>
            <p:ph type="sldNum" sz="quarter" idx="5"/>
          </p:nvPr>
        </p:nvSpPr>
        <p:spPr/>
        <p:txBody>
          <a:bodyPr/>
          <a:lstStyle/>
          <a:p>
            <a:fld id="{E04AD113-A2AE-4DF9-9DE8-7E2B57C48ADE}" type="slidenum">
              <a:rPr lang="en-US" smtClean="0"/>
              <a:t>40</a:t>
            </a:fld>
            <a:endParaRPr lang="en-US"/>
          </a:p>
        </p:txBody>
      </p:sp>
    </p:spTree>
    <p:extLst>
      <p:ext uri="{BB962C8B-B14F-4D97-AF65-F5344CB8AC3E}">
        <p14:creationId xmlns:p14="http://schemas.microsoft.com/office/powerpoint/2010/main" val="432749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9777-1CED-CD66-21BC-34352199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78FB3-A02A-B9F6-B112-07E873E8EF36}"/>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CA203EE8-8F3F-46DD-5973-597120723E77}"/>
              </a:ext>
            </a:extLst>
          </p:cNvPr>
          <p:cNvSpPr>
            <a:spLocks noGrp="1"/>
          </p:cNvSpPr>
          <p:nvPr>
            <p:ph type="body" idx="1"/>
          </p:nvPr>
        </p:nvSpPr>
        <p:spPr/>
        <p:txBody>
          <a:bodyPr/>
          <a:lstStyle/>
          <a:p>
            <a:r>
              <a:rPr lang="en-US" dirty="0"/>
              <a:t>And the 4 is the four types of resources</a:t>
            </a:r>
          </a:p>
          <a:p>
            <a:endParaRPr lang="en-US" dirty="0"/>
          </a:p>
          <a:p>
            <a:r>
              <a:rPr lang="en-US" b="1" dirty="0"/>
              <a:t>Universal Tools </a:t>
            </a:r>
            <a:r>
              <a:rPr lang="en-US" dirty="0"/>
              <a:t>are available to all students, based on individual choice and preference.</a:t>
            </a:r>
          </a:p>
          <a:p>
            <a:pPr lvl="1"/>
            <a:r>
              <a:rPr lang="en-US" dirty="0"/>
              <a:t>You do not have to do anything to turn on a Universal Tool, they come built into the test.  Examples include zoom, notepad, highlighter, and strikethrough.</a:t>
            </a:r>
          </a:p>
          <a:p>
            <a:pPr lvl="1"/>
            <a:r>
              <a:rPr lang="en-US" b="1" u="sng" dirty="0"/>
              <a:t>There are some non-embedded universal tools that you may have to provide, such as scratch paper. </a:t>
            </a:r>
          </a:p>
          <a:p>
            <a:r>
              <a:rPr lang="en-US" dirty="0"/>
              <a:t>Next are the </a:t>
            </a:r>
            <a:r>
              <a:rPr lang="en-US" b="1" dirty="0"/>
              <a:t>Designated Supports</a:t>
            </a:r>
            <a:r>
              <a:rPr lang="en-US" dirty="0"/>
              <a:t>.  </a:t>
            </a:r>
          </a:p>
          <a:p>
            <a:pPr lvl="1"/>
            <a:r>
              <a:rPr lang="en-US" dirty="0"/>
              <a:t>They are available to any students for whom a need has been identified by an adult who is familiar with the student’s instructional needs. </a:t>
            </a:r>
          </a:p>
          <a:p>
            <a:pPr lvl="1"/>
            <a:r>
              <a:rPr lang="en-US" dirty="0"/>
              <a:t>That’s right, you do not need an individualized education programs (IEP) or Section 504 Plan to get designated supports. </a:t>
            </a:r>
          </a:p>
          <a:p>
            <a:pPr lvl="1"/>
            <a:r>
              <a:rPr lang="en-US" dirty="0"/>
              <a:t>Just an identified need, such as English learner, or struggling reader.</a:t>
            </a:r>
          </a:p>
          <a:p>
            <a:pPr lvl="1"/>
            <a:r>
              <a:rPr lang="en-US" dirty="0"/>
              <a:t>Designated supports include things like translated test directions or text-to-speech.</a:t>
            </a:r>
          </a:p>
          <a:p>
            <a:r>
              <a:rPr lang="en-US" dirty="0"/>
              <a:t>The next level are </a:t>
            </a:r>
            <a:r>
              <a:rPr lang="en-US" b="1" dirty="0"/>
              <a:t>Accommodations</a:t>
            </a:r>
            <a:r>
              <a:rPr lang="en-US" dirty="0"/>
              <a:t>.</a:t>
            </a:r>
          </a:p>
          <a:p>
            <a:pPr lvl="1"/>
            <a:r>
              <a:rPr lang="en-US" dirty="0"/>
              <a:t>For accommodations, the student does need an active IEP or Section 504 Plan, and the accommodation must be written into the IEP or Section 504 Plan and designated on the Statewide Testing page of the IEP or Section 504 Plan.</a:t>
            </a:r>
          </a:p>
          <a:p>
            <a:pPr lvl="1"/>
            <a:r>
              <a:rPr lang="en-US" dirty="0"/>
              <a:t>Accommodations are things like American Sign Language (ASL), Braille, or word prediction.</a:t>
            </a:r>
          </a:p>
          <a:p>
            <a:endParaRPr lang="en-US" b="1" i="0" dirty="0"/>
          </a:p>
          <a:p>
            <a:r>
              <a:rPr lang="en-US" b="1" i="0" dirty="0"/>
              <a:t>I am going to pause here before we move onto the fourth type.</a:t>
            </a:r>
          </a:p>
          <a:p>
            <a:r>
              <a:rPr lang="en-US" b="1" i="0" dirty="0"/>
              <a:t>For the three types listed so far—universal tools, designated supports, and accommodations—students who use these during the test will still get a valid test score.</a:t>
            </a:r>
          </a:p>
          <a:p>
            <a:pPr lvl="1"/>
            <a:r>
              <a:rPr lang="en-US" dirty="0"/>
              <a:t>These resources do not change the construct of what is being measured.</a:t>
            </a:r>
          </a:p>
          <a:p>
            <a:endParaRPr lang="en-US" dirty="0"/>
          </a:p>
          <a:p>
            <a:r>
              <a:rPr lang="en-US" dirty="0"/>
              <a:t>The fourth type is </a:t>
            </a:r>
            <a:r>
              <a:rPr lang="en-US" b="1" dirty="0"/>
              <a:t>Unlisted Resources</a:t>
            </a:r>
            <a:r>
              <a:rPr lang="en-US" dirty="0"/>
              <a:t>.</a:t>
            </a:r>
          </a:p>
          <a:p>
            <a:pPr lvl="1"/>
            <a:r>
              <a:rPr lang="en-US" dirty="0"/>
              <a:t>Again, the student needs an active 504 plan or IEP to be able to request these unlisted resources, and there is a process involved in requesting them. </a:t>
            </a:r>
          </a:p>
          <a:p>
            <a:pPr lvl="1"/>
            <a:r>
              <a:rPr lang="en-US" dirty="0"/>
              <a:t>Unlisted resources are resources that are not already </a:t>
            </a:r>
            <a:r>
              <a:rPr lang="en-US" b="0" dirty="0"/>
              <a:t>identified </a:t>
            </a:r>
            <a:r>
              <a:rPr lang="en-US" b="0" u="none" strike="noStrike" dirty="0"/>
              <a:t>in </a:t>
            </a:r>
            <a:r>
              <a:rPr lang="en-US" b="0" u="none" dirty="0"/>
              <a:t>the California Assessments Accessibility Resources Matrix, which is the document that lists all the universal tools, designated supports, and accommodations available for CAASPP.</a:t>
            </a:r>
          </a:p>
          <a:p>
            <a:pPr lvl="1"/>
            <a:r>
              <a:rPr lang="en-US" dirty="0"/>
              <a:t>For a student to access an unlisted resource, the test site coordinator may submit a request to the California Department of Education (CDE) through the Test Operations Management System (TOMS) a minimum of ten business days before the student’s first day of testing.</a:t>
            </a:r>
          </a:p>
          <a:p>
            <a:pPr lvl="1"/>
            <a:r>
              <a:rPr lang="en-US" dirty="0"/>
              <a:t>The CDE will review the item and determine if the construct being measured is changed with the use of this resource. </a:t>
            </a:r>
          </a:p>
          <a:p>
            <a:pPr lvl="1"/>
            <a:r>
              <a:rPr lang="en-US" dirty="0"/>
              <a:t>If the construct has not changed, the student will get a valid score.</a:t>
            </a:r>
          </a:p>
          <a:p>
            <a:pPr lvl="1"/>
            <a:r>
              <a:rPr lang="en-US" b="0" dirty="0"/>
              <a:t>If the resource will change the construct the student’s score </a:t>
            </a:r>
            <a:r>
              <a:rPr lang="en-US" b="0" u="none" strike="noStrike" dirty="0"/>
              <a:t>will</a:t>
            </a:r>
            <a:r>
              <a:rPr lang="en-US" b="0" u="none" dirty="0"/>
              <a:t> be </a:t>
            </a:r>
            <a:r>
              <a:rPr lang="en-US" b="0" dirty="0"/>
              <a:t>removed from aggregations, not be counted as participating for accountability, and be invalidated for CAASPP.</a:t>
            </a:r>
            <a:endParaRPr lang="en-US" b="0" strike="sngStrike" dirty="0"/>
          </a:p>
          <a:p>
            <a:pPr lvl="1"/>
            <a:r>
              <a:rPr lang="en-US" dirty="0"/>
              <a:t>An example of an unlisted resource that would change the construct of the test would be requesting a calculator in grades 3-5 for the math assessment. </a:t>
            </a:r>
          </a:p>
          <a:p>
            <a:endParaRPr lang="en-US" dirty="0"/>
          </a:p>
        </p:txBody>
      </p:sp>
      <p:sp>
        <p:nvSpPr>
          <p:cNvPr id="4" name="Slide Number Placeholder 3">
            <a:extLst>
              <a:ext uri="{FF2B5EF4-FFF2-40B4-BE49-F238E27FC236}">
                <a16:creationId xmlns:a16="http://schemas.microsoft.com/office/drawing/2014/main" id="{19FD8436-4650-9172-3801-31C4220B4A47}"/>
              </a:ext>
            </a:extLst>
          </p:cNvPr>
          <p:cNvSpPr>
            <a:spLocks noGrp="1"/>
          </p:cNvSpPr>
          <p:nvPr>
            <p:ph type="sldNum" sz="quarter" idx="5"/>
          </p:nvPr>
        </p:nvSpPr>
        <p:spPr/>
        <p:txBody>
          <a:bodyPr/>
          <a:lstStyle/>
          <a:p>
            <a:fld id="{E04AD113-A2AE-4DF9-9DE8-7E2B57C48ADE}" type="slidenum">
              <a:rPr lang="en-US" smtClean="0"/>
              <a:t>41</a:t>
            </a:fld>
            <a:endParaRPr lang="en-US"/>
          </a:p>
        </p:txBody>
      </p:sp>
    </p:spTree>
    <p:extLst>
      <p:ext uri="{BB962C8B-B14F-4D97-AF65-F5344CB8AC3E}">
        <p14:creationId xmlns:p14="http://schemas.microsoft.com/office/powerpoint/2010/main" val="3229674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The California Assessment Accessibility Resources Matrix contains all Universal Tools, Designated Supports, and Accommodations for CAASPP.</a:t>
            </a:r>
          </a:p>
          <a:p>
            <a:r>
              <a:rPr lang="en-US"/>
              <a:t>The Matrix is your one-stop-shop for information about accessibility resources for these assessments.</a:t>
            </a:r>
          </a:p>
          <a:p>
            <a:pPr lvl="1"/>
            <a:r>
              <a:rPr lang="en-US"/>
              <a:t>The link has been placed in your resource guide.</a:t>
            </a:r>
          </a:p>
          <a:p>
            <a:pPr lvl="1"/>
            <a:r>
              <a:rPr lang="en-US"/>
              <a:t>This document is a great resource, and we recommend that you always keep a copy handy.</a:t>
            </a:r>
          </a:p>
          <a:p>
            <a:endParaRPr lang="en-US"/>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42</a:t>
            </a:fld>
            <a:endParaRPr lang="en-US"/>
          </a:p>
        </p:txBody>
      </p:sp>
    </p:spTree>
    <p:extLst>
      <p:ext uri="{BB962C8B-B14F-4D97-AF65-F5344CB8AC3E}">
        <p14:creationId xmlns:p14="http://schemas.microsoft.com/office/powerpoint/2010/main" val="3932794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There are also one-page documents that list the available resources for each assessment. </a:t>
            </a:r>
          </a:p>
          <a:p>
            <a:pPr lvl="1"/>
            <a:r>
              <a:rPr lang="en-US" dirty="0"/>
              <a:t>They are called the Accessibility Resource Graphics. </a:t>
            </a:r>
          </a:p>
          <a:p>
            <a:pPr lvl="1"/>
            <a:r>
              <a:rPr lang="en-US" dirty="0"/>
              <a:t>A link to these resources is also included in your resource guide.</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43</a:t>
            </a:fld>
            <a:endParaRPr lang="en-US"/>
          </a:p>
        </p:txBody>
      </p:sp>
    </p:spTree>
    <p:extLst>
      <p:ext uri="{BB962C8B-B14F-4D97-AF65-F5344CB8AC3E}">
        <p14:creationId xmlns:p14="http://schemas.microsoft.com/office/powerpoint/2010/main" val="4280301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b="1" i="1" dirty="0"/>
              <a:t>[Discuss your local process for assigning and uploading accessibility resources.]</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44</a:t>
            </a:fld>
            <a:endParaRPr lang="en-US"/>
          </a:p>
        </p:txBody>
      </p:sp>
    </p:spTree>
    <p:extLst>
      <p:ext uri="{BB962C8B-B14F-4D97-AF65-F5344CB8AC3E}">
        <p14:creationId xmlns:p14="http://schemas.microsoft.com/office/powerpoint/2010/main" val="2333828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We are going to do another activity – this time a classification of resources – to practice with accessibility resources.</a:t>
            </a:r>
          </a:p>
          <a:p>
            <a:endParaRPr lang="en-US"/>
          </a:p>
          <a:p>
            <a:r>
              <a:rPr lang="en-US" b="1" i="1" u="none"/>
              <a:t>Notes for Facilitators:</a:t>
            </a:r>
          </a:p>
          <a:p>
            <a:pPr lvl="1"/>
            <a:r>
              <a:rPr lang="en-US" b="1" i="1" u="none"/>
              <a:t>If you are doing this virtually, the links to the graphics are in the resource guide, and the grid will be in the resource guide as well.</a:t>
            </a:r>
          </a:p>
          <a:p>
            <a:pPr lvl="1"/>
            <a:r>
              <a:rPr lang="en-US" b="1" i="1" u="none"/>
              <a:t>If you want to do this on paper, you will need to print the grid from the resource guide and print the Accessibility Resources Graphics for attendees.</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45</a:t>
            </a:fld>
            <a:endParaRPr lang="en-US"/>
          </a:p>
        </p:txBody>
      </p:sp>
    </p:spTree>
    <p:extLst>
      <p:ext uri="{BB962C8B-B14F-4D97-AF65-F5344CB8AC3E}">
        <p14:creationId xmlns:p14="http://schemas.microsoft.com/office/powerpoint/2010/main" val="2263791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Together as a table, you will fill out the grid shown on the screen.</a:t>
            </a:r>
          </a:p>
          <a:p>
            <a:pPr lvl="1"/>
            <a:r>
              <a:rPr lang="en-US"/>
              <a:t>This grid is also in your resource guide (or printed if you chose to print it)</a:t>
            </a:r>
          </a:p>
          <a:p>
            <a:r>
              <a:rPr lang="en-US"/>
              <a:t>Select supports from the Accessibility Resource Graphics and put them in the correct category. </a:t>
            </a:r>
          </a:p>
          <a:p>
            <a:pPr lvl="1"/>
            <a:r>
              <a:rPr lang="en-US"/>
              <a:t>After each resource list if it in a Universal Tool(UT), Designated Support (DS), or Accommodation (A)</a:t>
            </a:r>
          </a:p>
          <a:p>
            <a:endParaRPr lang="en-US" b="1" i="1"/>
          </a:p>
          <a:p>
            <a:r>
              <a:rPr lang="en-US" b="1" i="1"/>
              <a:t>[give them five minutes to work on the sheet]</a:t>
            </a:r>
          </a:p>
          <a:p>
            <a:r>
              <a:rPr lang="en-US" b="1" i="1"/>
              <a:t>[popcorn around the room to get answers, correct understanding if needed]</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46</a:t>
            </a:fld>
            <a:endParaRPr lang="en-US"/>
          </a:p>
        </p:txBody>
      </p:sp>
    </p:spTree>
    <p:extLst>
      <p:ext uri="{BB962C8B-B14F-4D97-AF65-F5344CB8AC3E}">
        <p14:creationId xmlns:p14="http://schemas.microsoft.com/office/powerpoint/2010/main" val="2191033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We want to briefly cover the different roles available for CAASPP before we jump into your responsibilities before, during, and after testing.</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47</a:t>
            </a:fld>
            <a:endParaRPr lang="en-US"/>
          </a:p>
        </p:txBody>
      </p:sp>
    </p:spTree>
    <p:extLst>
      <p:ext uri="{BB962C8B-B14F-4D97-AF65-F5344CB8AC3E}">
        <p14:creationId xmlns:p14="http://schemas.microsoft.com/office/powerpoint/2010/main" val="2672857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So, Test Administrator, or TA vs Test Examiner, or TE.</a:t>
            </a:r>
          </a:p>
          <a:p>
            <a:pPr lvl="1"/>
            <a:r>
              <a:rPr lang="en-US" dirty="0"/>
              <a:t>What are the main differences?</a:t>
            </a:r>
          </a:p>
          <a:p>
            <a:r>
              <a:rPr lang="en-US" dirty="0"/>
              <a:t>TAs administer the general Summative and Interim Assessment. </a:t>
            </a:r>
            <a:r>
              <a:rPr lang="en-US" b="0" dirty="0"/>
              <a:t>TAs do not need to be  credentialed or licensed but must be employed by the LEA. </a:t>
            </a:r>
          </a:p>
          <a:p>
            <a:pPr lvl="1"/>
            <a:r>
              <a:rPr lang="en-US" b="0" dirty="0"/>
              <a:t>TEs administer the Alternate Assessments 1-1 and they must be a credentialed or licensed employee, who knows the student. </a:t>
            </a:r>
            <a:endParaRPr lang="en-US" b="0" dirty="0">
              <a:solidFill>
                <a:srgbClr val="333333"/>
              </a:solidFill>
            </a:endParaRPr>
          </a:p>
          <a:p>
            <a:pPr lvl="1"/>
            <a:r>
              <a:rPr lang="en-US" b="0" dirty="0"/>
              <a:t>TEs can also administer the general assessments </a:t>
            </a:r>
          </a:p>
          <a:p>
            <a:endParaRPr lang="en-US" dirty="0"/>
          </a:p>
          <a:p>
            <a:r>
              <a:rPr lang="en-US" dirty="0"/>
              <a:t>TAs and TEs both confirm test settings and ensure session security.</a:t>
            </a:r>
          </a:p>
          <a:p>
            <a:pPr lvl="1"/>
            <a:r>
              <a:rPr lang="en-US" dirty="0"/>
              <a:t>They both have access to completion status information and assessment results in CERS, or the California Educator Reporting System.</a:t>
            </a:r>
          </a:p>
          <a:p>
            <a:pPr lvl="1"/>
            <a:r>
              <a:rPr lang="en-US" dirty="0"/>
              <a:t>And for both a security affidavit is required.</a:t>
            </a:r>
          </a:p>
          <a:p>
            <a:endParaRPr lang="en-US" dirty="0"/>
          </a:p>
          <a:p>
            <a:r>
              <a:rPr lang="en-US" dirty="0"/>
              <a:t>So, as demonstrated, the difference is the type of assessment they can deliver for CAASPP.</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48</a:t>
            </a:fld>
            <a:endParaRPr lang="en-US"/>
          </a:p>
        </p:txBody>
      </p:sp>
    </p:spTree>
    <p:extLst>
      <p:ext uri="{BB962C8B-B14F-4D97-AF65-F5344CB8AC3E}">
        <p14:creationId xmlns:p14="http://schemas.microsoft.com/office/powerpoint/2010/main" val="3588746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Ok, now that we have that background info, let’s dig into your TA role.</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49</a:t>
            </a:fld>
            <a:endParaRPr lang="en-US"/>
          </a:p>
        </p:txBody>
      </p:sp>
    </p:spTree>
    <p:extLst>
      <p:ext uri="{BB962C8B-B14F-4D97-AF65-F5344CB8AC3E}">
        <p14:creationId xmlns:p14="http://schemas.microsoft.com/office/powerpoint/2010/main" val="67540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latin typeface="+mn-lt"/>
              </a:rPr>
              <a:t>Today we will cover </a:t>
            </a:r>
          </a:p>
          <a:p>
            <a:pPr lvl="1"/>
            <a:r>
              <a:rPr lang="en-US" dirty="0">
                <a:latin typeface="+mn-lt"/>
              </a:rPr>
              <a:t>An overview of CAASPP</a:t>
            </a:r>
          </a:p>
          <a:p>
            <a:pPr lvl="1"/>
            <a:r>
              <a:rPr lang="en-US" dirty="0">
                <a:latin typeface="+mn-lt"/>
              </a:rPr>
              <a:t>Test security</a:t>
            </a:r>
          </a:p>
          <a:p>
            <a:pPr lvl="1"/>
            <a:r>
              <a:rPr lang="en-US" dirty="0">
                <a:latin typeface="+mn-lt"/>
              </a:rPr>
              <a:t>Accessibility resources</a:t>
            </a:r>
          </a:p>
          <a:p>
            <a:pPr lvl="1"/>
            <a:r>
              <a:rPr lang="en-US" dirty="0">
                <a:latin typeface="+mn-lt"/>
              </a:rPr>
              <a:t>Your role</a:t>
            </a:r>
          </a:p>
          <a:p>
            <a:pPr lvl="1"/>
            <a:r>
              <a:rPr lang="en-US" dirty="0">
                <a:latin typeface="+mn-lt"/>
              </a:rPr>
              <a:t>Starting a test session</a:t>
            </a:r>
          </a:p>
          <a:p>
            <a:pPr lvl="1"/>
            <a:r>
              <a:rPr lang="en-US" dirty="0">
                <a:latin typeface="+mn-lt"/>
              </a:rPr>
              <a:t>Options for preparing students</a:t>
            </a:r>
          </a:p>
          <a:p>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5</a:t>
            </a:fld>
            <a:endParaRPr lang="en-US"/>
          </a:p>
        </p:txBody>
      </p:sp>
    </p:spTree>
    <p:extLst>
      <p:ext uri="{BB962C8B-B14F-4D97-AF65-F5344CB8AC3E}">
        <p14:creationId xmlns:p14="http://schemas.microsoft.com/office/powerpoint/2010/main" val="370857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We will start with the before testing steps.</a:t>
            </a:r>
          </a:p>
          <a:p>
            <a:r>
              <a:rPr lang="en-US" dirty="0"/>
              <a:t>The first thing on the list is to log into TOMS and complete the CAASPP security Affidavit.</a:t>
            </a:r>
          </a:p>
          <a:p>
            <a:r>
              <a:rPr lang="en-US" dirty="0"/>
              <a:t>This </a:t>
            </a:r>
            <a:r>
              <a:rPr lang="en-US" b="1" dirty="0"/>
              <a:t>MUST</a:t>
            </a:r>
            <a:r>
              <a:rPr lang="en-US" dirty="0"/>
              <a:t> be done </a:t>
            </a:r>
            <a:r>
              <a:rPr lang="en-US" b="1" dirty="0"/>
              <a:t>BEFORE</a:t>
            </a:r>
            <a:r>
              <a:rPr lang="en-US" dirty="0"/>
              <a:t> you start a test session.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will have to verify your account via email and check your junk folders if you do not see the verification code in your inbox. </a:t>
            </a:r>
          </a:p>
          <a:p>
            <a:endParaRPr lang="en-US" dirty="0"/>
          </a:p>
          <a:p>
            <a:endParaRPr lang="en-US" dirty="0"/>
          </a:p>
          <a:p>
            <a:r>
              <a:rPr lang="en-US" b="1" i="1" dirty="0"/>
              <a:t>[review the steps needed, as listed on the screen]</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50</a:t>
            </a:fld>
            <a:endParaRPr lang="en-US"/>
          </a:p>
        </p:txBody>
      </p:sp>
    </p:spTree>
    <p:extLst>
      <p:ext uri="{BB962C8B-B14F-4D97-AF65-F5344CB8AC3E}">
        <p14:creationId xmlns:p14="http://schemas.microsoft.com/office/powerpoint/2010/main" val="2234916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Item number two in the before testing section is to complete necessary training.</a:t>
            </a:r>
          </a:p>
          <a:p>
            <a:r>
              <a:rPr lang="en-US" b="1" i="1"/>
              <a:t>[cover what is required for your LEA]</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51</a:t>
            </a:fld>
            <a:endParaRPr lang="en-US"/>
          </a:p>
        </p:txBody>
      </p:sp>
    </p:spTree>
    <p:extLst>
      <p:ext uri="{BB962C8B-B14F-4D97-AF65-F5344CB8AC3E}">
        <p14:creationId xmlns:p14="http://schemas.microsoft.com/office/powerpoint/2010/main" val="39869698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Item number three is to review the testing schedule.</a:t>
            </a:r>
          </a:p>
          <a:p>
            <a:r>
              <a:rPr lang="en-US" b="1" i="1"/>
              <a:t>[review the test schedule you have inserted into the slide]</a:t>
            </a:r>
          </a:p>
          <a:p>
            <a:endParaRPr lang="en-US" b="1" i="1"/>
          </a:p>
        </p:txBody>
      </p:sp>
      <p:sp>
        <p:nvSpPr>
          <p:cNvPr id="4" name="Slide Number Placeholder 3"/>
          <p:cNvSpPr>
            <a:spLocks noGrp="1"/>
          </p:cNvSpPr>
          <p:nvPr>
            <p:ph type="sldNum" sz="quarter" idx="5"/>
          </p:nvPr>
        </p:nvSpPr>
        <p:spPr/>
        <p:txBody>
          <a:bodyPr/>
          <a:lstStyle/>
          <a:p>
            <a:fld id="{E04AD113-A2AE-4DF9-9DE8-7E2B57C48ADE}" type="slidenum">
              <a:rPr lang="en-US" smtClean="0"/>
              <a:t>52</a:t>
            </a:fld>
            <a:endParaRPr lang="en-US"/>
          </a:p>
        </p:txBody>
      </p:sp>
    </p:spTree>
    <p:extLst>
      <p:ext uri="{BB962C8B-B14F-4D97-AF65-F5344CB8AC3E}">
        <p14:creationId xmlns:p14="http://schemas.microsoft.com/office/powerpoint/2010/main" val="2858218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And item number four in the before testing section, is to make sure that you can log in to the TA interface and can access the summative tests.</a:t>
            </a:r>
          </a:p>
          <a:p>
            <a:r>
              <a:rPr lang="en-US" b="1" i="1" dirty="0"/>
              <a:t>[review the steps listed on the slide]</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53</a:t>
            </a:fld>
            <a:endParaRPr lang="en-US"/>
          </a:p>
        </p:txBody>
      </p:sp>
    </p:spTree>
    <p:extLst>
      <p:ext uri="{BB962C8B-B14F-4D97-AF65-F5344CB8AC3E}">
        <p14:creationId xmlns:p14="http://schemas.microsoft.com/office/powerpoint/2010/main" val="3561312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D7B7-5B5D-DD38-9D76-75BD3363D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73CAE-C96D-A905-1E6B-FE888474AA3C}"/>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90ED4921-25BD-59AC-7322-00AF12BC79B3}"/>
              </a:ext>
            </a:extLst>
          </p:cNvPr>
          <p:cNvSpPr>
            <a:spLocks noGrp="1"/>
          </p:cNvSpPr>
          <p:nvPr>
            <p:ph type="body" idx="1"/>
          </p:nvPr>
        </p:nvSpPr>
        <p:spPr/>
        <p:txBody>
          <a:bodyPr/>
          <a:lstStyle/>
          <a:p>
            <a:r>
              <a:rPr lang="en-US" dirty="0"/>
              <a:t>We are now going to pause and reflect.</a:t>
            </a:r>
          </a:p>
          <a:p>
            <a:pPr lvl="1"/>
            <a:r>
              <a:rPr lang="en-US" dirty="0"/>
              <a:t>Take a moment to write down one thing that sits square, one thing that is still rolling around, and three points you want to remember.</a:t>
            </a:r>
          </a:p>
          <a:p>
            <a:endParaRPr lang="en-US" dirty="0"/>
          </a:p>
          <a:p>
            <a:r>
              <a:rPr lang="en-US" b="1" i="1" dirty="0"/>
              <a:t>[give attendees 3-4 minutes to complete the reflection]</a:t>
            </a:r>
          </a:p>
          <a:p>
            <a:endParaRPr lang="en-US" dirty="0"/>
          </a:p>
          <a:p>
            <a:r>
              <a:rPr lang="en-US" b="1" i="1" dirty="0"/>
              <a:t>Notes for Facilitators:</a:t>
            </a:r>
          </a:p>
          <a:p>
            <a:pPr lvl="1"/>
            <a:r>
              <a:rPr lang="en-US" dirty="0"/>
              <a:t>This can be done on scratch paper, electronically, or you can print a reflection doc if you choose.</a:t>
            </a:r>
          </a:p>
        </p:txBody>
      </p:sp>
      <p:sp>
        <p:nvSpPr>
          <p:cNvPr id="4" name="Slide Number Placeholder 3">
            <a:extLst>
              <a:ext uri="{FF2B5EF4-FFF2-40B4-BE49-F238E27FC236}">
                <a16:creationId xmlns:a16="http://schemas.microsoft.com/office/drawing/2014/main" id="{3BD31EDE-7893-1E55-F664-DF507DA59B86}"/>
              </a:ext>
            </a:extLst>
          </p:cNvPr>
          <p:cNvSpPr>
            <a:spLocks noGrp="1"/>
          </p:cNvSpPr>
          <p:nvPr>
            <p:ph type="sldNum" sz="quarter" idx="5"/>
          </p:nvPr>
        </p:nvSpPr>
        <p:spPr/>
        <p:txBody>
          <a:bodyPr/>
          <a:lstStyle/>
          <a:p>
            <a:fld id="{E04AD113-A2AE-4DF9-9DE8-7E2B57C48ADE}" type="slidenum">
              <a:rPr lang="en-US" smtClean="0"/>
              <a:t>54</a:t>
            </a:fld>
            <a:endParaRPr lang="en-US"/>
          </a:p>
        </p:txBody>
      </p:sp>
    </p:spTree>
    <p:extLst>
      <p:ext uri="{BB962C8B-B14F-4D97-AF65-F5344CB8AC3E}">
        <p14:creationId xmlns:p14="http://schemas.microsoft.com/office/powerpoint/2010/main" val="23319271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A077F-9F25-0694-E762-4B7E2A731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46AB6-9641-A06E-765E-8645D0A0ED18}"/>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D734BB26-7645-01AE-5A70-7445AC5557C4}"/>
              </a:ext>
            </a:extLst>
          </p:cNvPr>
          <p:cNvSpPr>
            <a:spLocks noGrp="1"/>
          </p:cNvSpPr>
          <p:nvPr>
            <p:ph type="body" idx="1"/>
          </p:nvPr>
        </p:nvSpPr>
        <p:spPr/>
        <p:txBody>
          <a:bodyPr/>
          <a:lstStyle/>
          <a:p>
            <a:r>
              <a:rPr lang="en-US" dirty="0"/>
              <a:t>The next section is all about prepping your room for testing.</a:t>
            </a:r>
          </a:p>
          <a:p>
            <a:r>
              <a:rPr lang="en-US" dirty="0"/>
              <a:t>To do this, you will want to:</a:t>
            </a:r>
          </a:p>
          <a:p>
            <a:pPr lvl="1"/>
            <a:r>
              <a:rPr lang="en-US" dirty="0"/>
              <a:t>Remove instructional charts from the walls.</a:t>
            </a:r>
          </a:p>
          <a:p>
            <a:pPr lvl="1"/>
            <a:r>
              <a:rPr lang="en-US" dirty="0"/>
              <a:t>Arrange students so that they cannot view each other's answers.</a:t>
            </a:r>
          </a:p>
          <a:p>
            <a:pPr lvl="1"/>
            <a:r>
              <a:rPr lang="en-US" dirty="0"/>
              <a:t>Post  the “Testing: Do Not Disturb"  signs outside your room</a:t>
            </a:r>
            <a:r>
              <a:rPr lang="en-US" sz="1200" b="1" dirty="0"/>
              <a:t>—</a:t>
            </a:r>
            <a:r>
              <a:rPr lang="en-US" dirty="0"/>
              <a:t>the link to these is in your resource guide.</a:t>
            </a:r>
          </a:p>
          <a:p>
            <a:pPr lvl="1"/>
            <a:r>
              <a:rPr lang="en-US" dirty="0"/>
              <a:t>And discuss local protocol for phones during testing. </a:t>
            </a:r>
          </a:p>
          <a:p>
            <a:endParaRPr lang="en-US" dirty="0"/>
          </a:p>
        </p:txBody>
      </p:sp>
      <p:sp>
        <p:nvSpPr>
          <p:cNvPr id="4" name="Slide Number Placeholder 3">
            <a:extLst>
              <a:ext uri="{FF2B5EF4-FFF2-40B4-BE49-F238E27FC236}">
                <a16:creationId xmlns:a16="http://schemas.microsoft.com/office/drawing/2014/main" id="{AD2286A5-AF1A-BC23-DDE6-1950301EBFAD}"/>
              </a:ext>
            </a:extLst>
          </p:cNvPr>
          <p:cNvSpPr>
            <a:spLocks noGrp="1"/>
          </p:cNvSpPr>
          <p:nvPr>
            <p:ph type="sldNum" sz="quarter" idx="5"/>
          </p:nvPr>
        </p:nvSpPr>
        <p:spPr/>
        <p:txBody>
          <a:bodyPr/>
          <a:lstStyle/>
          <a:p>
            <a:fld id="{E04AD113-A2AE-4DF9-9DE8-7E2B57C48ADE}" type="slidenum">
              <a:rPr lang="en-US" smtClean="0"/>
              <a:t>55</a:t>
            </a:fld>
            <a:endParaRPr lang="en-US"/>
          </a:p>
        </p:txBody>
      </p:sp>
    </p:spTree>
    <p:extLst>
      <p:ext uri="{BB962C8B-B14F-4D97-AF65-F5344CB8AC3E}">
        <p14:creationId xmlns:p14="http://schemas.microsoft.com/office/powerpoint/2010/main" val="2289768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1D5E9-3D07-9F4D-32AE-C3E7A5734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76335-BF73-9CDB-EFB5-DAE47BD333AD}"/>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DD12F060-3E11-16D9-850D-7C9D76FDDD1F}"/>
              </a:ext>
            </a:extLst>
          </p:cNvPr>
          <p:cNvSpPr>
            <a:spLocks noGrp="1"/>
          </p:cNvSpPr>
          <p:nvPr>
            <p:ph type="body" idx="1"/>
          </p:nvPr>
        </p:nvSpPr>
        <p:spPr/>
        <p:txBody>
          <a:bodyPr/>
          <a:lstStyle/>
          <a:p>
            <a:r>
              <a:rPr lang="en-US" dirty="0"/>
              <a:t>Item number two under room prep is to set out computers, headphones, and scratch paper.</a:t>
            </a:r>
          </a:p>
          <a:p>
            <a:pPr lvl="1"/>
            <a:r>
              <a:rPr lang="en-US" dirty="0"/>
              <a:t>On the slide is the list of what is required for each test.</a:t>
            </a:r>
          </a:p>
          <a:p>
            <a:pPr lvl="1"/>
            <a:r>
              <a:rPr lang="en-US" dirty="0"/>
              <a:t>Please note that while scratch paper is optional the LEA is required </a:t>
            </a:r>
            <a:r>
              <a:rPr lang="en-US" b="0" dirty="0"/>
              <a:t>to have it available for student use</a:t>
            </a:r>
          </a:p>
          <a:p>
            <a:pPr lvl="1"/>
            <a:r>
              <a:rPr lang="en-US" b="1" i="1" dirty="0"/>
              <a:t>[read through the table]</a:t>
            </a:r>
          </a:p>
          <a:p>
            <a:pPr lvl="1"/>
            <a:r>
              <a:rPr lang="en-US" b="1" i="1" dirty="0"/>
              <a:t>Note that graph paper for math is only required for grade 6 and up but can be used in lower grades.</a:t>
            </a:r>
          </a:p>
          <a:p>
            <a:endParaRPr lang="en-US" dirty="0"/>
          </a:p>
        </p:txBody>
      </p:sp>
      <p:sp>
        <p:nvSpPr>
          <p:cNvPr id="4" name="Slide Number Placeholder 3">
            <a:extLst>
              <a:ext uri="{FF2B5EF4-FFF2-40B4-BE49-F238E27FC236}">
                <a16:creationId xmlns:a16="http://schemas.microsoft.com/office/drawing/2014/main" id="{AB40F365-8EAA-B4F3-8525-527CEFFA9B0D}"/>
              </a:ext>
            </a:extLst>
          </p:cNvPr>
          <p:cNvSpPr>
            <a:spLocks noGrp="1"/>
          </p:cNvSpPr>
          <p:nvPr>
            <p:ph type="sldNum" sz="quarter" idx="5"/>
          </p:nvPr>
        </p:nvSpPr>
        <p:spPr/>
        <p:txBody>
          <a:bodyPr/>
          <a:lstStyle/>
          <a:p>
            <a:fld id="{E04AD113-A2AE-4DF9-9DE8-7E2B57C48ADE}" type="slidenum">
              <a:rPr lang="en-US" smtClean="0"/>
              <a:t>56</a:t>
            </a:fld>
            <a:endParaRPr lang="en-US"/>
          </a:p>
        </p:txBody>
      </p:sp>
    </p:spTree>
    <p:extLst>
      <p:ext uri="{BB962C8B-B14F-4D97-AF65-F5344CB8AC3E}">
        <p14:creationId xmlns:p14="http://schemas.microsoft.com/office/powerpoint/2010/main" val="4009125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2C66A-4909-82D6-9E7B-206A01EAC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9F29B-67AB-155E-53E3-318B40F0CFCB}"/>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ED719590-202D-BC5B-DE9B-8BBE71954611}"/>
              </a:ext>
            </a:extLst>
          </p:cNvPr>
          <p:cNvSpPr>
            <a:spLocks noGrp="1"/>
          </p:cNvSpPr>
          <p:nvPr>
            <p:ph type="body" idx="1"/>
          </p:nvPr>
        </p:nvSpPr>
        <p:spPr/>
        <p:txBody>
          <a:bodyPr/>
          <a:lstStyle/>
          <a:p>
            <a:r>
              <a:rPr lang="en-US" dirty="0"/>
              <a:t>Up next for room prep is to designate a place for backpacks and phones.</a:t>
            </a:r>
          </a:p>
          <a:p>
            <a:pPr lvl="1"/>
            <a:r>
              <a:rPr lang="en-US" b="1" i="1" dirty="0"/>
              <a:t>[talk through any local procedures on this]</a:t>
            </a:r>
          </a:p>
          <a:p>
            <a:r>
              <a:rPr lang="en-US" dirty="0"/>
              <a:t>And you will need to clear the room of any non-secure people so testing can begin.</a:t>
            </a:r>
          </a:p>
          <a:p>
            <a:pPr lvl="1"/>
            <a:r>
              <a:rPr lang="en-US" dirty="0"/>
              <a:t>What do we mean by non-secure people?</a:t>
            </a:r>
          </a:p>
          <a:p>
            <a:pPr lvl="1"/>
            <a:r>
              <a:rPr lang="en-US" dirty="0"/>
              <a:t>Only testing staff and students who are actively testing should be in the testing room. </a:t>
            </a:r>
          </a:p>
          <a:p>
            <a:pPr lvl="1"/>
            <a:r>
              <a:rPr lang="en-US" sz="1200" kern="1200" dirty="0">
                <a:solidFill>
                  <a:schemeClr val="tx1"/>
                </a:solidFill>
                <a:effectLst/>
                <a:latin typeface="+mn-lt"/>
                <a:ea typeface="+mn-ea"/>
                <a:cs typeface="+mn-cs"/>
              </a:rPr>
              <a:t>Any adult in the room must have signed a security agreement</a:t>
            </a:r>
            <a:r>
              <a:rPr lang="en-US" dirty="0"/>
              <a:t> </a:t>
            </a:r>
            <a:r>
              <a:rPr lang="en-US" b="1" dirty="0"/>
              <a:t>(through TOMS or a non-TOMS agreement)</a:t>
            </a:r>
            <a:endParaRPr lang="en-US" b="1" kern="1200" dirty="0">
              <a:solidFill>
                <a:schemeClr val="tx1"/>
              </a:solidFill>
              <a:effectLst/>
            </a:endParaRPr>
          </a:p>
          <a:p>
            <a:pPr lvl="1"/>
            <a:r>
              <a:rPr lang="en-US" dirty="0"/>
              <a:t>Unauthorized staff or other adults, including students’ parents/guardians, must not be in the room during testing.</a:t>
            </a:r>
          </a:p>
          <a:p>
            <a:endParaRPr lang="en-US" dirty="0"/>
          </a:p>
        </p:txBody>
      </p:sp>
      <p:sp>
        <p:nvSpPr>
          <p:cNvPr id="4" name="Slide Number Placeholder 3">
            <a:extLst>
              <a:ext uri="{FF2B5EF4-FFF2-40B4-BE49-F238E27FC236}">
                <a16:creationId xmlns:a16="http://schemas.microsoft.com/office/drawing/2014/main" id="{42763173-0646-8FB9-4DE4-0E40DDAA6220}"/>
              </a:ext>
            </a:extLst>
          </p:cNvPr>
          <p:cNvSpPr>
            <a:spLocks noGrp="1"/>
          </p:cNvSpPr>
          <p:nvPr>
            <p:ph type="sldNum" sz="quarter" idx="5"/>
          </p:nvPr>
        </p:nvSpPr>
        <p:spPr/>
        <p:txBody>
          <a:bodyPr/>
          <a:lstStyle/>
          <a:p>
            <a:fld id="{E04AD113-A2AE-4DF9-9DE8-7E2B57C48ADE}" type="slidenum">
              <a:rPr lang="en-US" smtClean="0"/>
              <a:t>57</a:t>
            </a:fld>
            <a:endParaRPr lang="en-US"/>
          </a:p>
        </p:txBody>
      </p:sp>
    </p:spTree>
    <p:extLst>
      <p:ext uri="{BB962C8B-B14F-4D97-AF65-F5344CB8AC3E}">
        <p14:creationId xmlns:p14="http://schemas.microsoft.com/office/powerpoint/2010/main" val="1985585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A745-94BA-F4BC-AB49-297D9CD8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E954D-C4DF-3567-E922-436B47787BE8}"/>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9E95DCB9-85A3-B2E3-5579-CC1B7A1ADEE3}"/>
              </a:ext>
            </a:extLst>
          </p:cNvPr>
          <p:cNvSpPr>
            <a:spLocks noGrp="1"/>
          </p:cNvSpPr>
          <p:nvPr>
            <p:ph type="body" idx="1"/>
          </p:nvPr>
        </p:nvSpPr>
        <p:spPr/>
        <p:txBody>
          <a:bodyPr/>
          <a:lstStyle/>
          <a:p>
            <a:r>
              <a:rPr lang="en-US" b="0" dirty="0"/>
              <a:t>Ok, take a deep breath because we are on to the next section – prepping to give the test.</a:t>
            </a:r>
          </a:p>
          <a:p>
            <a:endParaRPr lang="en-US" b="0" dirty="0"/>
          </a:p>
          <a:p>
            <a:r>
              <a:rPr lang="en-US" b="0" dirty="0"/>
              <a:t>Now that our rooms are ready, we want to gather the supplies needed for testing. This includes:</a:t>
            </a:r>
          </a:p>
          <a:p>
            <a:pPr lvl="1"/>
            <a:r>
              <a:rPr lang="en-US" b="0" dirty="0"/>
              <a:t>Headphones for the ELA test </a:t>
            </a:r>
          </a:p>
          <a:p>
            <a:pPr lvl="1"/>
            <a:r>
              <a:rPr lang="en-US" b="0" strike="noStrike" dirty="0"/>
              <a:t>Graph paper if you’re administering the math assessment, and blank scratch paper.</a:t>
            </a:r>
            <a:endParaRPr lang="en-US" b="0" dirty="0"/>
          </a:p>
          <a:p>
            <a:pPr lvl="1"/>
            <a:r>
              <a:rPr lang="en-US" b="0" dirty="0"/>
              <a:t>Student log on information (SSID, name) Remember, this is secure information. </a:t>
            </a:r>
          </a:p>
          <a:p>
            <a:pPr lvl="0"/>
            <a:r>
              <a:rPr lang="en-US" sz="1200" b="0" kern="1200" dirty="0">
                <a:solidFill>
                  <a:schemeClr val="tx1"/>
                </a:solidFill>
                <a:effectLst/>
                <a:latin typeface="+mn-lt"/>
                <a:ea typeface="+mn-ea"/>
                <a:cs typeface="+mn-cs"/>
              </a:rPr>
              <a:t>When print-on-demand is allowed, students will print to a secured printer and then given to the student. It does not pre-print the test. </a:t>
            </a:r>
            <a:endParaRPr lang="en-US" b="0" dirty="0"/>
          </a:p>
          <a:p>
            <a:endParaRPr lang="en-US" b="0" dirty="0"/>
          </a:p>
          <a:p>
            <a:r>
              <a:rPr lang="en-US" b="0" dirty="0"/>
              <a:t>Also, if you have any printed materials or forms, you will want to pick those up from </a:t>
            </a:r>
            <a:r>
              <a:rPr lang="en-US" b="1" i="1" dirty="0"/>
              <a:t>[insert local procedure for this</a:t>
            </a:r>
            <a:r>
              <a:rPr lang="en-US" dirty="0"/>
              <a:t>]</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3C93E0F-495B-3190-1A54-614BFE04113F}"/>
              </a:ext>
            </a:extLst>
          </p:cNvPr>
          <p:cNvSpPr>
            <a:spLocks noGrp="1"/>
          </p:cNvSpPr>
          <p:nvPr>
            <p:ph type="sldNum" sz="quarter" idx="5"/>
          </p:nvPr>
        </p:nvSpPr>
        <p:spPr/>
        <p:txBody>
          <a:bodyPr/>
          <a:lstStyle/>
          <a:p>
            <a:fld id="{E04AD113-A2AE-4DF9-9DE8-7E2B57C48ADE}" type="slidenum">
              <a:rPr lang="en-US" smtClean="0"/>
              <a:t>58</a:t>
            </a:fld>
            <a:endParaRPr lang="en-US"/>
          </a:p>
        </p:txBody>
      </p:sp>
    </p:spTree>
    <p:extLst>
      <p:ext uri="{BB962C8B-B14F-4D97-AF65-F5344CB8AC3E}">
        <p14:creationId xmlns:p14="http://schemas.microsoft.com/office/powerpoint/2010/main" val="2371495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2E7F7-E217-5515-EE7F-46194B2BE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B2C6B-D4B0-D3F3-6320-CBA66CE0878F}"/>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FA7A4787-58AF-7DFE-A4A1-C6A1AE0581C9}"/>
              </a:ext>
            </a:extLst>
          </p:cNvPr>
          <p:cNvSpPr>
            <a:spLocks noGrp="1"/>
          </p:cNvSpPr>
          <p:nvPr>
            <p:ph type="body" idx="1"/>
          </p:nvPr>
        </p:nvSpPr>
        <p:spPr/>
        <p:txBody>
          <a:bodyPr/>
          <a:lstStyle/>
          <a:p>
            <a:r>
              <a:rPr lang="en-US" b="0" dirty="0"/>
              <a:t>Make sure you have the Preparing for Administration (PFA) or Scripts before testing begins.</a:t>
            </a:r>
          </a:p>
          <a:p>
            <a:pPr lvl="1"/>
            <a:r>
              <a:rPr lang="en-US" b="0" dirty="0"/>
              <a:t>PFAs and Scripts for Smarter Balanced and CAST can be found in the CAASPP Test Administration Manual and are not secure.</a:t>
            </a:r>
          </a:p>
          <a:p>
            <a:pPr lvl="2"/>
            <a:r>
              <a:rPr lang="en-US" b="0" dirty="0"/>
              <a:t>Teachers can use the electronic scripts or print them for use during test administration.</a:t>
            </a:r>
          </a:p>
          <a:p>
            <a:pPr lvl="2"/>
            <a:r>
              <a:rPr lang="en-US" b="0" dirty="0"/>
              <a:t>These can be found on caaspp-elpac.org</a:t>
            </a:r>
          </a:p>
          <a:p>
            <a:endParaRPr lang="en-US" dirty="0"/>
          </a:p>
          <a:p>
            <a:r>
              <a:rPr lang="en-US" dirty="0"/>
              <a:t>As a reminder, to ensure that all students are tested under the same conditions, the TA should adhere strictly to the administration script for a particular assessment unless a student is assigned the non-embedded designated support for simplified test directions. </a:t>
            </a:r>
          </a:p>
          <a:p>
            <a:pPr marL="0" indent="0">
              <a:buNone/>
            </a:pPr>
            <a:endParaRPr lang="en-US" dirty="0"/>
          </a:p>
        </p:txBody>
      </p:sp>
      <p:sp>
        <p:nvSpPr>
          <p:cNvPr id="4" name="Slide Number Placeholder 3">
            <a:extLst>
              <a:ext uri="{FF2B5EF4-FFF2-40B4-BE49-F238E27FC236}">
                <a16:creationId xmlns:a16="http://schemas.microsoft.com/office/drawing/2014/main" id="{9DF8FF7A-0D7A-42A8-D595-610A9BBA5481}"/>
              </a:ext>
            </a:extLst>
          </p:cNvPr>
          <p:cNvSpPr>
            <a:spLocks noGrp="1"/>
          </p:cNvSpPr>
          <p:nvPr>
            <p:ph type="sldNum" sz="quarter" idx="5"/>
          </p:nvPr>
        </p:nvSpPr>
        <p:spPr/>
        <p:txBody>
          <a:bodyPr/>
          <a:lstStyle/>
          <a:p>
            <a:fld id="{E04AD113-A2AE-4DF9-9DE8-7E2B57C48ADE}" type="slidenum">
              <a:rPr lang="en-US" smtClean="0"/>
              <a:t>59</a:t>
            </a:fld>
            <a:endParaRPr lang="en-US"/>
          </a:p>
        </p:txBody>
      </p:sp>
    </p:spTree>
    <p:extLst>
      <p:ext uri="{BB962C8B-B14F-4D97-AF65-F5344CB8AC3E}">
        <p14:creationId xmlns:p14="http://schemas.microsoft.com/office/powerpoint/2010/main" val="4460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pPr marL="285750" lvl="0" indent="-285750" algn="l" rtl="0">
              <a:spcBef>
                <a:spcPts val="0"/>
              </a:spcBef>
              <a:spcAft>
                <a:spcPts val="0"/>
              </a:spcAft>
              <a:buClr>
                <a:schemeClr val="dk1"/>
              </a:buClr>
              <a:buSzPts val="1200"/>
              <a:buFont typeface="Arial"/>
              <a:buChar char="•"/>
            </a:pPr>
            <a:r>
              <a:rPr lang="en-US" dirty="0"/>
              <a:t>Let's start with an overview of the CAASPP system.</a:t>
            </a:r>
          </a:p>
          <a:p>
            <a:pPr marL="285750" lvl="0" indent="-285750" algn="l" rtl="0">
              <a:spcBef>
                <a:spcPts val="600"/>
              </a:spcBef>
              <a:spcAft>
                <a:spcPts val="0"/>
              </a:spcAft>
              <a:buClr>
                <a:schemeClr val="dk1"/>
              </a:buClr>
              <a:buSzPts val="1200"/>
              <a:buFont typeface="Arial"/>
              <a:buChar char="•"/>
            </a:pPr>
            <a:r>
              <a:rPr lang="en-US" dirty="0"/>
              <a:t>As a reminder CAASPP stands for the California Assessment for Student Performance and Progress.</a:t>
            </a:r>
          </a:p>
          <a:p>
            <a:r>
              <a:rPr lang="en-US" dirty="0"/>
              <a:t>Within the CAASPP system, or under the CAASPP umbrella as we like to say, are the following assessments:</a:t>
            </a:r>
          </a:p>
          <a:p>
            <a:pPr lvl="1"/>
            <a:r>
              <a:rPr lang="en-US" dirty="0"/>
              <a:t>For ELA and math, we have the Smarter Balanced Summative Assessments and the California Alternate Assessments or C-A-As.</a:t>
            </a:r>
          </a:p>
          <a:p>
            <a:pPr lvl="1"/>
            <a:r>
              <a:rPr lang="en-US" dirty="0"/>
              <a:t>For Science we have the CAST, or the California Science Test, and the C-A-A for Science.</a:t>
            </a:r>
          </a:p>
          <a:p>
            <a:pPr lvl="1"/>
            <a:r>
              <a:rPr lang="en-US" dirty="0"/>
              <a:t>And for Spanish Reading / Language Arts we have the CSA, or the California Spanish Assessment.</a:t>
            </a:r>
          </a:p>
          <a:p>
            <a:r>
              <a:rPr lang="en-US" dirty="0"/>
              <a:t>Let's dig into each one a bit more.</a:t>
            </a:r>
          </a:p>
          <a:p>
            <a:pPr marL="285750" lvl="0" indent="-285750" algn="l" rtl="0">
              <a:spcBef>
                <a:spcPts val="600"/>
              </a:spcBef>
              <a:spcAft>
                <a:spcPts val="0"/>
              </a:spcAft>
              <a:buClr>
                <a:schemeClr val="dk1"/>
              </a:buClr>
              <a:buSzPts val="1200"/>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6</a:t>
            </a:fld>
            <a:endParaRPr lang="en-US"/>
          </a:p>
        </p:txBody>
      </p:sp>
    </p:spTree>
    <p:extLst>
      <p:ext uri="{BB962C8B-B14F-4D97-AF65-F5344CB8AC3E}">
        <p14:creationId xmlns:p14="http://schemas.microsoft.com/office/powerpoint/2010/main" val="4207085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A1CA8-A83F-38AD-FB8F-F9812FA53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9B354-CABF-4338-5449-4CFDAF07F04B}"/>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E35C275F-24AB-1549-88FC-48D08A2A5DE4}"/>
              </a:ext>
            </a:extLst>
          </p:cNvPr>
          <p:cNvSpPr>
            <a:spLocks noGrp="1"/>
          </p:cNvSpPr>
          <p:nvPr>
            <p:ph type="body" idx="1"/>
          </p:nvPr>
        </p:nvSpPr>
        <p:spPr/>
        <p:txBody>
          <a:bodyPr/>
          <a:lstStyle/>
          <a:p>
            <a:r>
              <a:rPr lang="en-US" dirty="0">
                <a:effectLst/>
              </a:rPr>
              <a:t>The next step in prepping to give the test is to review student information in TOMS to verify test settings and identify students with Accessibility Resources</a:t>
            </a:r>
            <a:endParaRPr lang="en-US" dirty="0"/>
          </a:p>
          <a:p>
            <a:pPr lvl="1"/>
            <a:r>
              <a:rPr lang="en-US" dirty="0">
                <a:effectLst/>
              </a:rPr>
              <a:t>Changes should be directed to </a:t>
            </a:r>
            <a:r>
              <a:rPr lang="en-US" b="1" i="1" dirty="0">
                <a:effectLst/>
              </a:rPr>
              <a:t>[insert directions here for your LEA]</a:t>
            </a:r>
            <a:endParaRPr lang="en-US" dirty="0"/>
          </a:p>
          <a:p>
            <a:pPr lvl="1"/>
            <a:r>
              <a:rPr lang="en-US" dirty="0">
                <a:effectLst/>
              </a:rPr>
              <a:t>List steps for what to do if the info is wrong for a student</a:t>
            </a:r>
            <a:endParaRPr lang="en-US" dirty="0"/>
          </a:p>
          <a:p>
            <a:pPr marL="0" indent="0">
              <a:buNone/>
            </a:pPr>
            <a:r>
              <a:rPr lang="en-US" dirty="0"/>
              <a:t> </a:t>
            </a:r>
          </a:p>
          <a:p>
            <a:r>
              <a:rPr lang="en-US" dirty="0">
                <a:effectLst/>
              </a:rPr>
              <a:t>If a student is assigned "separate setting" for testing, work with </a:t>
            </a:r>
            <a:r>
              <a:rPr lang="en-US" b="1" i="1" dirty="0">
                <a:effectLst/>
              </a:rPr>
              <a:t>[insert name here] </a:t>
            </a:r>
            <a:r>
              <a:rPr lang="en-US" dirty="0">
                <a:effectLst/>
              </a:rPr>
              <a:t>to arrange testing for this student.</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E0F91AC-9044-F075-CCC4-37C63D6DCD2D}"/>
              </a:ext>
            </a:extLst>
          </p:cNvPr>
          <p:cNvSpPr>
            <a:spLocks noGrp="1"/>
          </p:cNvSpPr>
          <p:nvPr>
            <p:ph type="sldNum" sz="quarter" idx="5"/>
          </p:nvPr>
        </p:nvSpPr>
        <p:spPr/>
        <p:txBody>
          <a:bodyPr/>
          <a:lstStyle/>
          <a:p>
            <a:fld id="{E04AD113-A2AE-4DF9-9DE8-7E2B57C48ADE}" type="slidenum">
              <a:rPr lang="en-US" smtClean="0"/>
              <a:t>60</a:t>
            </a:fld>
            <a:endParaRPr lang="en-US"/>
          </a:p>
        </p:txBody>
      </p:sp>
    </p:spTree>
    <p:extLst>
      <p:ext uri="{BB962C8B-B14F-4D97-AF65-F5344CB8AC3E}">
        <p14:creationId xmlns:p14="http://schemas.microsoft.com/office/powerpoint/2010/main" val="3865348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9036-4776-9E23-0B69-F23DFCAAA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93884-A963-AC5E-FD6E-634CD7A151C9}"/>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1EB95D29-92C2-B98C-4FE5-BD99C5731F4B}"/>
              </a:ext>
            </a:extLst>
          </p:cNvPr>
          <p:cNvSpPr>
            <a:spLocks noGrp="1"/>
          </p:cNvSpPr>
          <p:nvPr>
            <p:ph type="body" idx="1"/>
          </p:nvPr>
        </p:nvSpPr>
        <p:spPr/>
        <p:txBody>
          <a:bodyPr/>
          <a:lstStyle/>
          <a:p>
            <a:r>
              <a:rPr lang="en-US" dirty="0"/>
              <a:t>One more test prep item, and that is an EAP.</a:t>
            </a:r>
          </a:p>
          <a:p>
            <a:pPr lvl="1"/>
            <a:r>
              <a:rPr lang="en-US" dirty="0"/>
              <a:t>EAP stands for the Early Assessment Program. </a:t>
            </a:r>
          </a:p>
          <a:p>
            <a:r>
              <a:rPr lang="en-US" dirty="0"/>
              <a:t>All grade eleven students participate in EAP by virtue of completing the Smarter Balanced Summative Assessments for ELA and math. </a:t>
            </a:r>
          </a:p>
          <a:p>
            <a:pPr lvl="1"/>
            <a:r>
              <a:rPr lang="en-US" dirty="0"/>
              <a:t>Students must authorize the release of their Smarter Balanced results for each assessment to the CSU system.</a:t>
            </a:r>
          </a:p>
          <a:p>
            <a:endParaRPr lang="en-US" dirty="0"/>
          </a:p>
          <a:p>
            <a:r>
              <a:rPr lang="en-US" dirty="0"/>
              <a:t>The release of results for both ELA and mathematics must be completed separately.</a:t>
            </a:r>
          </a:p>
          <a:p>
            <a:pPr lvl="1"/>
            <a:r>
              <a:rPr lang="en-US" dirty="0"/>
              <a:t>Students who do not release their results at the end of the assessments may later submit a copy of their score report to the CSU or California Community Colleges (CCC) in which they have enrolled.</a:t>
            </a:r>
          </a:p>
          <a:p>
            <a:pPr lvl="1"/>
            <a:r>
              <a:rPr lang="en-US" dirty="0"/>
              <a:t>The release of the CAASPP results will not affect a student’s application for admission. </a:t>
            </a:r>
          </a:p>
          <a:p>
            <a:pPr lvl="1"/>
            <a:r>
              <a:rPr lang="en-US" dirty="0"/>
              <a:t>Results are only used to determine a student’s placement after he or she has been admitted to the CSU. Some, but not all, CCC accept EAP scores. </a:t>
            </a:r>
          </a:p>
          <a:p>
            <a:pPr lvl="1"/>
            <a:r>
              <a:rPr lang="en-US" dirty="0"/>
              <a:t>Students may submit a copy of their score report to a CCC if requested.</a:t>
            </a:r>
          </a:p>
          <a:p>
            <a:pPr lvl="1"/>
            <a:r>
              <a:rPr lang="en-US" sz="1200" kern="1200" dirty="0">
                <a:solidFill>
                  <a:schemeClr val="tx1"/>
                </a:solidFill>
                <a:effectLst/>
                <a:latin typeface="+mn-lt"/>
                <a:ea typeface="+mn-ea"/>
                <a:cs typeface="+mn-cs"/>
              </a:rPr>
              <a:t>Once a student releases their score, if they change their mind, they must reach out to the college. The CDE cannot reverse this decision. </a:t>
            </a:r>
            <a:endParaRPr lang="en-US" dirty="0"/>
          </a:p>
          <a:p>
            <a:endParaRPr lang="en-US" dirty="0"/>
          </a:p>
          <a:p>
            <a:r>
              <a:rPr lang="en-US" b="1" i="1" dirty="0"/>
              <a:t>[insert here local procedure for talking to grade 11 students about EAP]</a:t>
            </a:r>
          </a:p>
        </p:txBody>
      </p:sp>
      <p:sp>
        <p:nvSpPr>
          <p:cNvPr id="4" name="Slide Number Placeholder 3">
            <a:extLst>
              <a:ext uri="{FF2B5EF4-FFF2-40B4-BE49-F238E27FC236}">
                <a16:creationId xmlns:a16="http://schemas.microsoft.com/office/drawing/2014/main" id="{F0108BBB-4EB2-3D8C-4220-22D80402F88D}"/>
              </a:ext>
            </a:extLst>
          </p:cNvPr>
          <p:cNvSpPr>
            <a:spLocks noGrp="1"/>
          </p:cNvSpPr>
          <p:nvPr>
            <p:ph type="sldNum" sz="quarter" idx="5"/>
          </p:nvPr>
        </p:nvSpPr>
        <p:spPr/>
        <p:txBody>
          <a:bodyPr/>
          <a:lstStyle/>
          <a:p>
            <a:fld id="{E04AD113-A2AE-4DF9-9DE8-7E2B57C48ADE}" type="slidenum">
              <a:rPr lang="en-US" smtClean="0"/>
              <a:t>61</a:t>
            </a:fld>
            <a:endParaRPr lang="en-US"/>
          </a:p>
        </p:txBody>
      </p:sp>
    </p:spTree>
    <p:extLst>
      <p:ext uri="{BB962C8B-B14F-4D97-AF65-F5344CB8AC3E}">
        <p14:creationId xmlns:p14="http://schemas.microsoft.com/office/powerpoint/2010/main" val="3985515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Ok that was another big chunk of information, so we want to give you some processing time.</a:t>
            </a:r>
          </a:p>
          <a:p>
            <a:r>
              <a:rPr lang="en-US"/>
              <a:t>This time we are going to play Thumbs Up, Thumbs Down.</a:t>
            </a:r>
          </a:p>
          <a:p>
            <a:r>
              <a:rPr lang="en-US"/>
              <a:t>I am going to offer out a statement. If you agree with it, give me a thumbs up, if you disagree, give me a thumbs down.</a:t>
            </a:r>
          </a:p>
          <a:p>
            <a:endParaRPr lang="en-US"/>
          </a:p>
          <a:p>
            <a:r>
              <a:rPr lang="en-US" b="1" i="1"/>
              <a:t>Notes for Facilitators:</a:t>
            </a:r>
          </a:p>
          <a:p>
            <a:pPr lvl="1"/>
            <a:r>
              <a:rPr lang="en-US" b="1" i="1"/>
              <a:t>You will say the statement on the slide. </a:t>
            </a:r>
          </a:p>
          <a:p>
            <a:pPr lvl="1"/>
            <a:r>
              <a:rPr lang="en-US" b="1" i="1"/>
              <a:t>If attendees agree they will give a thumbs up, if they disagree, a thumbs down.</a:t>
            </a:r>
          </a:p>
          <a:p>
            <a:pPr lvl="1"/>
            <a:r>
              <a:rPr lang="en-US" b="1" i="1"/>
              <a:t>Reteach as needed based on attendee responses.</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62</a:t>
            </a:fld>
            <a:endParaRPr lang="en-US"/>
          </a:p>
        </p:txBody>
      </p:sp>
    </p:spTree>
    <p:extLst>
      <p:ext uri="{BB962C8B-B14F-4D97-AF65-F5344CB8AC3E}">
        <p14:creationId xmlns:p14="http://schemas.microsoft.com/office/powerpoint/2010/main" val="4183615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Ok statement number 1:</a:t>
            </a:r>
          </a:p>
          <a:p>
            <a:r>
              <a:rPr lang="en-US"/>
              <a:t>You need to log into TOMS before you can start a test session.</a:t>
            </a:r>
          </a:p>
          <a:p>
            <a:r>
              <a:rPr lang="en-US" b="1" i="1"/>
              <a:t>[wait to see how attendees respond]</a:t>
            </a:r>
          </a:p>
          <a:p>
            <a:endParaRPr lang="en-US"/>
          </a:p>
          <a:p>
            <a:r>
              <a:rPr lang="en-US"/>
              <a:t>This was a thumbs up.</a:t>
            </a:r>
          </a:p>
          <a:p>
            <a:pPr lvl="1"/>
            <a:r>
              <a:rPr lang="en-US"/>
              <a:t>You need to log into TOMS before testing to sign the security affidavit.</a:t>
            </a:r>
          </a:p>
          <a:p>
            <a:pPr lvl="1"/>
            <a:r>
              <a:rPr lang="en-US"/>
              <a:t>If you do not do this, you will not be able to start a summative test session.</a:t>
            </a:r>
          </a:p>
          <a:p>
            <a:endParaRPr lang="en-US"/>
          </a:p>
          <a:p>
            <a:r>
              <a:rPr lang="en-US"/>
              <a:t>This is not something you want to run into while you have a classroom full of students waiting for you to start the test session.</a:t>
            </a:r>
          </a:p>
          <a:p>
            <a:pPr lvl="1"/>
            <a:r>
              <a:rPr lang="en-US"/>
              <a:t>So please be sure to get this completed before you get near testing time.</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63</a:t>
            </a:fld>
            <a:endParaRPr lang="en-US"/>
          </a:p>
        </p:txBody>
      </p:sp>
    </p:spTree>
    <p:extLst>
      <p:ext uri="{BB962C8B-B14F-4D97-AF65-F5344CB8AC3E}">
        <p14:creationId xmlns:p14="http://schemas.microsoft.com/office/powerpoint/2010/main" val="594722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3E7DB-CF20-CAFB-3473-32CDC0CAA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7D97C-5782-96EF-D05A-D5ACD5AD5293}"/>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B678DBD8-E452-39B8-AECE-D640B15D4CAC}"/>
              </a:ext>
            </a:extLst>
          </p:cNvPr>
          <p:cNvSpPr>
            <a:spLocks noGrp="1"/>
          </p:cNvSpPr>
          <p:nvPr>
            <p:ph type="body" idx="1"/>
          </p:nvPr>
        </p:nvSpPr>
        <p:spPr/>
        <p:txBody>
          <a:bodyPr/>
          <a:lstStyle/>
          <a:p>
            <a:r>
              <a:rPr lang="en-US"/>
              <a:t>Ok statement number 2:</a:t>
            </a:r>
          </a:p>
          <a:p>
            <a:r>
              <a:rPr lang="en-US"/>
              <a:t>You can leave instructional materials on your walls uncovered during testing.</a:t>
            </a:r>
          </a:p>
          <a:p>
            <a:r>
              <a:rPr lang="en-US" b="1" i="1"/>
              <a:t>[wait to see how attendees respond]</a:t>
            </a:r>
          </a:p>
          <a:p>
            <a:endParaRPr lang="en-US"/>
          </a:p>
          <a:p>
            <a:r>
              <a:rPr lang="en-US"/>
              <a:t>This is a thumbs down.</a:t>
            </a:r>
          </a:p>
          <a:p>
            <a:pPr lvl="1"/>
            <a:r>
              <a:rPr lang="en-US"/>
              <a:t>You need to remove or cover all instructional materials during testing.</a:t>
            </a:r>
          </a:p>
          <a:p>
            <a:endParaRPr lang="en-US"/>
          </a:p>
        </p:txBody>
      </p:sp>
      <p:sp>
        <p:nvSpPr>
          <p:cNvPr id="4" name="Slide Number Placeholder 3">
            <a:extLst>
              <a:ext uri="{FF2B5EF4-FFF2-40B4-BE49-F238E27FC236}">
                <a16:creationId xmlns:a16="http://schemas.microsoft.com/office/drawing/2014/main" id="{6E8F7BAE-75D4-E3A5-6A97-8EAF1D5FD738}"/>
              </a:ext>
            </a:extLst>
          </p:cNvPr>
          <p:cNvSpPr>
            <a:spLocks noGrp="1"/>
          </p:cNvSpPr>
          <p:nvPr>
            <p:ph type="sldNum" sz="quarter" idx="5"/>
          </p:nvPr>
        </p:nvSpPr>
        <p:spPr/>
        <p:txBody>
          <a:bodyPr/>
          <a:lstStyle/>
          <a:p>
            <a:fld id="{E04AD113-A2AE-4DF9-9DE8-7E2B57C48ADE}" type="slidenum">
              <a:rPr lang="en-US" smtClean="0"/>
              <a:t>64</a:t>
            </a:fld>
            <a:endParaRPr lang="en-US"/>
          </a:p>
        </p:txBody>
      </p:sp>
    </p:spTree>
    <p:extLst>
      <p:ext uri="{BB962C8B-B14F-4D97-AF65-F5344CB8AC3E}">
        <p14:creationId xmlns:p14="http://schemas.microsoft.com/office/powerpoint/2010/main" val="147544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A0503-B7C4-0F3E-0592-0FB34CCA8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5BB3C-CC94-D9CD-4E41-3B2DFF8D8785}"/>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4FDEFF1A-CF04-7FDC-AFF1-1723155B4349}"/>
              </a:ext>
            </a:extLst>
          </p:cNvPr>
          <p:cNvSpPr>
            <a:spLocks noGrp="1"/>
          </p:cNvSpPr>
          <p:nvPr>
            <p:ph type="body" idx="1"/>
          </p:nvPr>
        </p:nvSpPr>
        <p:spPr/>
        <p:txBody>
          <a:bodyPr/>
          <a:lstStyle/>
          <a:p>
            <a:r>
              <a:rPr lang="en-US" dirty="0"/>
              <a:t>Let’s do one more.</a:t>
            </a:r>
          </a:p>
          <a:p>
            <a:r>
              <a:rPr lang="en-US" dirty="0"/>
              <a:t>Statement number 3.</a:t>
            </a:r>
          </a:p>
          <a:p>
            <a:r>
              <a:rPr lang="en-US" dirty="0"/>
              <a:t>You need to read the testing scripts verbatim to all students.</a:t>
            </a:r>
          </a:p>
          <a:p>
            <a:r>
              <a:rPr lang="en-US" b="1" i="1" dirty="0"/>
              <a:t>[wait to see how attendees respond]</a:t>
            </a:r>
          </a:p>
          <a:p>
            <a:endParaRPr lang="en-US" dirty="0"/>
          </a:p>
          <a:p>
            <a:r>
              <a:rPr lang="en-US" dirty="0"/>
              <a:t>This is a thumbs up.</a:t>
            </a:r>
          </a:p>
          <a:p>
            <a:pPr lvl="1"/>
            <a:r>
              <a:rPr lang="en-US" dirty="0"/>
              <a:t>To ensure that all students are tested under the same conditions, you should adhere strictly to the administration script unless a student is assigned the non-embedded designated support for simplified test directions. </a:t>
            </a:r>
          </a:p>
          <a:p>
            <a:endParaRPr lang="en-US" dirty="0"/>
          </a:p>
          <a:p>
            <a:r>
              <a:rPr lang="en-US" dirty="0"/>
              <a:t>Scripts for Smarter Balanced and CAST can be found in the CAASPP Test Administration Manual and are not secure.</a:t>
            </a:r>
          </a:p>
          <a:p>
            <a:pPr lvl="1"/>
            <a:r>
              <a:rPr lang="en-US" dirty="0"/>
              <a:t>You can use the electronic scripts or print them for use during test administration.</a:t>
            </a:r>
          </a:p>
          <a:p>
            <a:endParaRPr lang="en-US" dirty="0"/>
          </a:p>
        </p:txBody>
      </p:sp>
      <p:sp>
        <p:nvSpPr>
          <p:cNvPr id="4" name="Slide Number Placeholder 3">
            <a:extLst>
              <a:ext uri="{FF2B5EF4-FFF2-40B4-BE49-F238E27FC236}">
                <a16:creationId xmlns:a16="http://schemas.microsoft.com/office/drawing/2014/main" id="{C8DD58AA-F3D7-00AD-3430-7D885DE13689}"/>
              </a:ext>
            </a:extLst>
          </p:cNvPr>
          <p:cNvSpPr>
            <a:spLocks noGrp="1"/>
          </p:cNvSpPr>
          <p:nvPr>
            <p:ph type="sldNum" sz="quarter" idx="5"/>
          </p:nvPr>
        </p:nvSpPr>
        <p:spPr/>
        <p:txBody>
          <a:bodyPr/>
          <a:lstStyle/>
          <a:p>
            <a:fld id="{E04AD113-A2AE-4DF9-9DE8-7E2B57C48ADE}" type="slidenum">
              <a:rPr lang="en-US" smtClean="0"/>
              <a:t>65</a:t>
            </a:fld>
            <a:endParaRPr lang="en-US"/>
          </a:p>
        </p:txBody>
      </p:sp>
    </p:spTree>
    <p:extLst>
      <p:ext uri="{BB962C8B-B14F-4D97-AF65-F5344CB8AC3E}">
        <p14:creationId xmlns:p14="http://schemas.microsoft.com/office/powerpoint/2010/main" val="25887043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66</a:t>
            </a:fld>
            <a:endParaRPr lang="en-US"/>
          </a:p>
        </p:txBody>
      </p:sp>
    </p:spTree>
    <p:extLst>
      <p:ext uri="{BB962C8B-B14F-4D97-AF65-F5344CB8AC3E}">
        <p14:creationId xmlns:p14="http://schemas.microsoft.com/office/powerpoint/2010/main" val="3129929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Ok, this next section is all about starting a test session. </a:t>
            </a:r>
          </a:p>
          <a:p>
            <a:pPr lvl="1"/>
            <a:r>
              <a:rPr lang="en-US" dirty="0"/>
              <a:t>Before we jump in, I want to let you know that we will cover, in detail, later in this training the steps you will follow to start a test session.</a:t>
            </a:r>
          </a:p>
          <a:p>
            <a:r>
              <a:rPr lang="en-US" dirty="0"/>
              <a:t>For this section, we are going to cover your role while starting a test session.</a:t>
            </a:r>
          </a:p>
          <a:p>
            <a:pPr lvl="1"/>
            <a:r>
              <a:rPr lang="en-US" dirty="0"/>
              <a:t>So, hold on to any questions you have about the “how” and I promise we will cover them.</a:t>
            </a:r>
          </a:p>
          <a:p>
            <a:endParaRPr lang="en-US" dirty="0"/>
          </a:p>
          <a:p>
            <a:r>
              <a:rPr lang="en-US" dirty="0"/>
              <a:t>First up, for your role is to start a testing session and write the Session ID on the board.</a:t>
            </a:r>
          </a:p>
          <a:p>
            <a:pPr lvl="1"/>
            <a:r>
              <a:rPr lang="en-US" dirty="0"/>
              <a:t>Students will need this ID to log into the test.</a:t>
            </a:r>
          </a:p>
          <a:p>
            <a:pPr lvl="0"/>
            <a:r>
              <a:rPr lang="en-US" dirty="0"/>
              <a:t>You will also want to ensure you provide a quiet environment void of talking or other distractions that might interfere with a student’s ability to concentrate or might compromise the testing situation or environment.</a:t>
            </a:r>
          </a:p>
        </p:txBody>
      </p:sp>
      <p:sp>
        <p:nvSpPr>
          <p:cNvPr id="4" name="Slide Number Placeholder 3"/>
          <p:cNvSpPr>
            <a:spLocks noGrp="1"/>
          </p:cNvSpPr>
          <p:nvPr>
            <p:ph type="sldNum" sz="quarter" idx="5"/>
          </p:nvPr>
        </p:nvSpPr>
        <p:spPr/>
        <p:txBody>
          <a:bodyPr/>
          <a:lstStyle/>
          <a:p>
            <a:fld id="{E04AD113-A2AE-4DF9-9DE8-7E2B57C48ADE}" type="slidenum">
              <a:rPr lang="en-US" smtClean="0"/>
              <a:t>67</a:t>
            </a:fld>
            <a:endParaRPr lang="en-US"/>
          </a:p>
        </p:txBody>
      </p:sp>
    </p:spTree>
    <p:extLst>
      <p:ext uri="{BB962C8B-B14F-4D97-AF65-F5344CB8AC3E}">
        <p14:creationId xmlns:p14="http://schemas.microsoft.com/office/powerpoint/2010/main" val="750960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4B062-DC07-4FF4-ABE9-360591C32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38279-3DA0-31BD-AEA6-C08B8994E99C}"/>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D79A509C-99E7-DD51-F048-E337FE507E52}"/>
              </a:ext>
            </a:extLst>
          </p:cNvPr>
          <p:cNvSpPr>
            <a:spLocks noGrp="1"/>
          </p:cNvSpPr>
          <p:nvPr>
            <p:ph type="body" idx="1"/>
          </p:nvPr>
        </p:nvSpPr>
        <p:spPr/>
        <p:txBody>
          <a:bodyPr/>
          <a:lstStyle/>
          <a:p>
            <a:r>
              <a:rPr lang="en-US" dirty="0"/>
              <a:t>As you begin testing:</a:t>
            </a:r>
          </a:p>
          <a:p>
            <a:pPr lvl="1"/>
            <a:r>
              <a:rPr lang="en-US" dirty="0"/>
              <a:t>Review student information in the TA interface to verify test settings. </a:t>
            </a:r>
          </a:p>
          <a:p>
            <a:pPr lvl="2"/>
            <a:r>
              <a:rPr lang="en-US" dirty="0"/>
              <a:t>Note: If the information is incorrect, </a:t>
            </a:r>
            <a:r>
              <a:rPr lang="en-US" b="1" i="1" dirty="0"/>
              <a:t>[list what your local process is for incorrect information].</a:t>
            </a:r>
          </a:p>
          <a:p>
            <a:pPr lvl="1"/>
            <a:r>
              <a:rPr lang="en-US" dirty="0"/>
              <a:t>Next, I know we have covered this in detail, but one more time for good measure, you will need to read the directions/script verbatim to maintain accuracy and consistency across the district.</a:t>
            </a:r>
          </a:p>
        </p:txBody>
      </p:sp>
      <p:sp>
        <p:nvSpPr>
          <p:cNvPr id="4" name="Slide Number Placeholder 3">
            <a:extLst>
              <a:ext uri="{FF2B5EF4-FFF2-40B4-BE49-F238E27FC236}">
                <a16:creationId xmlns:a16="http://schemas.microsoft.com/office/drawing/2014/main" id="{C7AA5306-F801-D8B5-F76B-3BFAD5879F7A}"/>
              </a:ext>
            </a:extLst>
          </p:cNvPr>
          <p:cNvSpPr>
            <a:spLocks noGrp="1"/>
          </p:cNvSpPr>
          <p:nvPr>
            <p:ph type="sldNum" sz="quarter" idx="5"/>
          </p:nvPr>
        </p:nvSpPr>
        <p:spPr/>
        <p:txBody>
          <a:bodyPr/>
          <a:lstStyle/>
          <a:p>
            <a:fld id="{E04AD113-A2AE-4DF9-9DE8-7E2B57C48ADE}" type="slidenum">
              <a:rPr lang="en-US" smtClean="0"/>
              <a:t>68</a:t>
            </a:fld>
            <a:endParaRPr lang="en-US"/>
          </a:p>
        </p:txBody>
      </p:sp>
    </p:spTree>
    <p:extLst>
      <p:ext uri="{BB962C8B-B14F-4D97-AF65-F5344CB8AC3E}">
        <p14:creationId xmlns:p14="http://schemas.microsoft.com/office/powerpoint/2010/main" val="23794873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FFC9F-1818-4678-36BA-2FA09B70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EA570-667E-B491-1769-ACE176C9B0FA}"/>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D995C05-55CC-C447-D3D4-8104284DE186}"/>
              </a:ext>
            </a:extLst>
          </p:cNvPr>
          <p:cNvSpPr>
            <a:spLocks noGrp="1"/>
          </p:cNvSpPr>
          <p:nvPr>
            <p:ph type="body" idx="1"/>
          </p:nvPr>
        </p:nvSpPr>
        <p:spPr/>
        <p:txBody>
          <a:bodyPr/>
          <a:lstStyle/>
          <a:p>
            <a:r>
              <a:rPr lang="en-US"/>
              <a:t>Also when starting a test session, you will want to ensure that students do not have access to digital, electronic or manual devices.</a:t>
            </a:r>
          </a:p>
          <a:p>
            <a:pPr lvl="1"/>
            <a:r>
              <a:rPr lang="en-US"/>
              <a:t>This includes cell phones, smart watches, etc., unless it is for an approved medical support.</a:t>
            </a:r>
          </a:p>
          <a:p>
            <a:pPr lvl="1"/>
            <a:r>
              <a:rPr lang="en-US"/>
              <a:t>Check for phones and Bluetooth earbuds. </a:t>
            </a:r>
          </a:p>
          <a:p>
            <a:pPr lvl="2"/>
            <a:r>
              <a:rPr lang="en-US" b="1" i="1"/>
              <a:t>[Insert local protocol for storage of devices during testing]</a:t>
            </a:r>
          </a:p>
          <a:p>
            <a:pPr lvl="1"/>
            <a:r>
              <a:rPr lang="en-US"/>
              <a:t>Ensure signs regarding "unauthorized electronic device use is prohibited" are clearly visible to students as a test security reminder. </a:t>
            </a:r>
          </a:p>
          <a:p>
            <a:endParaRPr lang="en-US"/>
          </a:p>
          <a:p>
            <a:pPr lvl="0"/>
            <a:r>
              <a:rPr lang="en-US"/>
              <a:t>What should you be doing during this time? Great question, lets cover that on the next slide.</a:t>
            </a:r>
          </a:p>
          <a:p>
            <a:pPr lvl="1"/>
            <a:endParaRPr lang="en-US"/>
          </a:p>
          <a:p>
            <a:pPr marL="628650" marR="0" lvl="1" indent="-171450" algn="l" defTabSz="914400" rtl="0" eaLnBrk="1" fontAlgn="auto" latinLnBrk="0" hangingPunct="1">
              <a:lnSpc>
                <a:spcPct val="100000"/>
              </a:lnSpc>
              <a:spcBef>
                <a:spcPts val="0"/>
              </a:spcBef>
              <a:spcAft>
                <a:spcPts val="0"/>
              </a:spcAft>
              <a:buClrTx/>
              <a:buSzTx/>
              <a:buFont typeface="Aptos Narrow" panose="020B0004020202020204" pitchFamily="34" charset="0"/>
              <a:buChar char="–"/>
              <a:tabLst/>
              <a:defRPr/>
            </a:pPr>
            <a:r>
              <a:rPr lang="en-US"/>
              <a:t>Facilitator note: these are on the resource guide. </a:t>
            </a:r>
          </a:p>
          <a:p>
            <a:pPr marL="1085850" marR="0" lvl="2" indent="-171450" algn="l" defTabSz="914400" rtl="0" eaLnBrk="1" fontAlgn="auto" latinLnBrk="0" hangingPunct="1">
              <a:lnSpc>
                <a:spcPct val="100000"/>
              </a:lnSpc>
              <a:spcBef>
                <a:spcPts val="0"/>
              </a:spcBef>
              <a:spcAft>
                <a:spcPts val="0"/>
              </a:spcAft>
              <a:buClrTx/>
              <a:buSzTx/>
              <a:buFont typeface="Aptos Narrow" panose="020B0004020202020204" pitchFamily="34" charset="0"/>
              <a:buChar char="–"/>
              <a:tabLst/>
              <a:defRPr/>
            </a:pPr>
            <a:r>
              <a:rPr lang="en-US" sz="1200" kern="1200">
                <a:solidFill>
                  <a:schemeClr val="tx1"/>
                </a:solidFill>
                <a:effectLst/>
                <a:latin typeface="+mn-lt"/>
                <a:ea typeface="+mn-ea"/>
                <a:cs typeface="+mn-cs"/>
              </a:rPr>
              <a:t>https://ca-toms-help.ets.org/s/pdf/CAST-Administer-an-Online-Test-Session.pdf </a:t>
            </a:r>
          </a:p>
          <a:p>
            <a:pPr marL="1085850" marR="0" lvl="2" indent="-171450" algn="l" defTabSz="914400" rtl="0" eaLnBrk="1" fontAlgn="auto" latinLnBrk="0" hangingPunct="1">
              <a:lnSpc>
                <a:spcPct val="100000"/>
              </a:lnSpc>
              <a:spcBef>
                <a:spcPts val="0"/>
              </a:spcBef>
              <a:spcAft>
                <a:spcPts val="0"/>
              </a:spcAft>
              <a:buClrTx/>
              <a:buSzTx/>
              <a:buFont typeface="Aptos Narrow" panose="020B0004020202020204" pitchFamily="34" charset="0"/>
              <a:buChar char="–"/>
              <a:tabLst/>
              <a:defRPr/>
            </a:pPr>
            <a:r>
              <a:rPr lang="en-US" sz="1200" kern="1200">
                <a:solidFill>
                  <a:schemeClr val="tx1"/>
                </a:solidFill>
                <a:effectLst/>
                <a:latin typeface="+mn-lt"/>
                <a:ea typeface="+mn-ea"/>
                <a:cs typeface="+mn-cs"/>
              </a:rPr>
              <a:t>https://www.caaspp-elpac.org/s/docs/CAASPP.test-administrator-checklist.2024-25.docx </a:t>
            </a:r>
          </a:p>
          <a:p>
            <a:pPr lvl="1"/>
            <a:endParaRPr lang="en-US"/>
          </a:p>
        </p:txBody>
      </p:sp>
      <p:sp>
        <p:nvSpPr>
          <p:cNvPr id="4" name="Slide Number Placeholder 3">
            <a:extLst>
              <a:ext uri="{FF2B5EF4-FFF2-40B4-BE49-F238E27FC236}">
                <a16:creationId xmlns:a16="http://schemas.microsoft.com/office/drawing/2014/main" id="{DEB8D1EA-5FD8-2222-129A-3D739F1EB328}"/>
              </a:ext>
            </a:extLst>
          </p:cNvPr>
          <p:cNvSpPr>
            <a:spLocks noGrp="1"/>
          </p:cNvSpPr>
          <p:nvPr>
            <p:ph type="sldNum" sz="quarter" idx="5"/>
          </p:nvPr>
        </p:nvSpPr>
        <p:spPr/>
        <p:txBody>
          <a:bodyPr/>
          <a:lstStyle/>
          <a:p>
            <a:fld id="{E04AD113-A2AE-4DF9-9DE8-7E2B57C48ADE}" type="slidenum">
              <a:rPr lang="en-US" smtClean="0"/>
              <a:t>69</a:t>
            </a:fld>
            <a:endParaRPr lang="en-US"/>
          </a:p>
        </p:txBody>
      </p:sp>
    </p:spTree>
    <p:extLst>
      <p:ext uri="{BB962C8B-B14F-4D97-AF65-F5344CB8AC3E}">
        <p14:creationId xmlns:p14="http://schemas.microsoft.com/office/powerpoint/2010/main" val="276294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pPr marL="285750" lvl="0" indent="-285750" algn="l" rtl="0">
              <a:spcBef>
                <a:spcPts val="0"/>
              </a:spcBef>
              <a:spcAft>
                <a:spcPts val="0"/>
              </a:spcAft>
              <a:buClr>
                <a:schemeClr val="dk1"/>
              </a:buClr>
              <a:buSzPts val="1200"/>
              <a:buFont typeface="Arial"/>
              <a:buChar char="•"/>
            </a:pPr>
            <a:r>
              <a:rPr lang="en-US" dirty="0"/>
              <a:t>So, who takes the Smarter Balanced Summative Assessments for ELA and Math.</a:t>
            </a:r>
          </a:p>
          <a:p>
            <a:pPr marL="742950" lvl="1" indent="-285750" algn="l" rtl="0">
              <a:spcBef>
                <a:spcPts val="600"/>
              </a:spcBef>
              <a:spcAft>
                <a:spcPts val="0"/>
              </a:spcAft>
              <a:buClr>
                <a:schemeClr val="dk1"/>
              </a:buClr>
              <a:buSzPts val="1200"/>
              <a:buFont typeface="Arial"/>
              <a:buChar char="•"/>
            </a:pPr>
            <a:r>
              <a:rPr lang="en-US" dirty="0"/>
              <a:t>The answer is all students in grades 3 through 8 and grade 11.</a:t>
            </a:r>
          </a:p>
          <a:p>
            <a:pPr marL="285750" lvl="0" indent="-209550" algn="l" rtl="0">
              <a:spcBef>
                <a:spcPts val="600"/>
              </a:spcBef>
              <a:spcAft>
                <a:spcPts val="0"/>
              </a:spcAft>
              <a:buClr>
                <a:schemeClr val="dk1"/>
              </a:buClr>
              <a:buSzPts val="1200"/>
              <a:buFont typeface="Arial"/>
              <a:buNone/>
            </a:pPr>
            <a:endParaRPr lang="en-US" dirty="0"/>
          </a:p>
          <a:p>
            <a:pPr marL="285750" lvl="0" indent="-285750" algn="l" rtl="0">
              <a:spcBef>
                <a:spcPts val="600"/>
              </a:spcBef>
              <a:spcAft>
                <a:spcPts val="0"/>
              </a:spcAft>
              <a:buClr>
                <a:schemeClr val="dk1"/>
              </a:buClr>
              <a:buSzPts val="1200"/>
              <a:buFont typeface="Arial"/>
              <a:buChar char="•"/>
            </a:pPr>
            <a:r>
              <a:rPr lang="en-US" dirty="0"/>
              <a:t>The Smarter Balanced Summative Assessments contain both a Computer Adaptive Test, also called CAT, and a Performance Task, or PT, which contains a full write</a:t>
            </a:r>
          </a:p>
          <a:p>
            <a:pPr marL="628650" lvl="1" indent="-171450" algn="l" rtl="0">
              <a:spcBef>
                <a:spcPts val="600"/>
              </a:spcBef>
              <a:spcAft>
                <a:spcPts val="0"/>
              </a:spcAft>
              <a:buClr>
                <a:schemeClr val="dk1"/>
              </a:buClr>
              <a:buSzPts val="1200"/>
              <a:buFont typeface="Arial"/>
              <a:buChar char="–"/>
            </a:pPr>
            <a:r>
              <a:rPr lang="en-US" dirty="0"/>
              <a:t>For the CAT, the student is not scored only on the number of correct answers. </a:t>
            </a:r>
          </a:p>
          <a:p>
            <a:pPr marL="1085850" lvl="2" indent="-171450" algn="l" rtl="0">
              <a:spcBef>
                <a:spcPts val="600"/>
              </a:spcBef>
              <a:spcAft>
                <a:spcPts val="0"/>
              </a:spcAft>
              <a:buClr>
                <a:schemeClr val="dk1"/>
              </a:buClr>
              <a:buSzPts val="1200"/>
              <a:buFont typeface="Noto Sans Symbols"/>
              <a:buChar char="▪"/>
            </a:pPr>
            <a:r>
              <a:rPr lang="en-US" dirty="0"/>
              <a:t>Instead, the student is scored on the number of correct answers and the difficulty of the questions completed. </a:t>
            </a:r>
          </a:p>
          <a:p>
            <a:pPr marL="628650" lvl="1" indent="-171450" algn="l" rtl="0">
              <a:spcBef>
                <a:spcPts val="600"/>
              </a:spcBef>
              <a:spcAft>
                <a:spcPts val="0"/>
              </a:spcAft>
              <a:buClr>
                <a:schemeClr val="dk1"/>
              </a:buClr>
              <a:buSzPts val="1200"/>
              <a:buFont typeface="Arial"/>
              <a:buChar char="–"/>
            </a:pPr>
            <a:r>
              <a:rPr lang="en-US" dirty="0"/>
              <a:t>That is the adaptive part of the test which feeds the student questions harder or easier depending on how they did on the previous set of questions. </a:t>
            </a:r>
          </a:p>
          <a:p>
            <a:pPr marL="628650" lvl="1" indent="-171450" algn="l" rtl="0">
              <a:spcBef>
                <a:spcPts val="600"/>
              </a:spcBef>
              <a:spcAft>
                <a:spcPts val="0"/>
              </a:spcAft>
              <a:buClr>
                <a:schemeClr val="dk1"/>
              </a:buClr>
              <a:buSzPts val="1200"/>
              <a:buFont typeface="Arial"/>
              <a:buChar char="–"/>
            </a:pPr>
            <a:r>
              <a:rPr lang="en-US" dirty="0"/>
              <a:t>This allows the test to hone in on their exact skill level.</a:t>
            </a:r>
          </a:p>
          <a:p>
            <a:pPr marL="285750" indent="-209550">
              <a:spcBef>
                <a:spcPts val="600"/>
              </a:spcBef>
              <a:buClr>
                <a:prstClr val="black"/>
              </a:buClr>
              <a:buSzPts val="1200"/>
              <a:buFont typeface="Arial" panose="020B0604020202020204" pitchFamily="34" charset="0"/>
              <a:buNone/>
            </a:pPr>
            <a:endParaRPr lang="en-US" dirty="0"/>
          </a:p>
          <a:p>
            <a:pPr marL="285750" lvl="0" indent="-285750" algn="l" rtl="0">
              <a:spcBef>
                <a:spcPts val="600"/>
              </a:spcBef>
              <a:spcAft>
                <a:spcPts val="0"/>
              </a:spcAft>
              <a:buClr>
                <a:schemeClr val="dk1"/>
              </a:buClr>
              <a:buSzPts val="1200"/>
              <a:buFont typeface="Arial"/>
              <a:buChar char="•"/>
            </a:pPr>
            <a:r>
              <a:rPr lang="en-US" dirty="0"/>
              <a:t>As for the when, our local test windows are </a:t>
            </a:r>
            <a:r>
              <a:rPr lang="en-US" b="1" i="1" dirty="0"/>
              <a:t>[insert here information about local testing schedules]</a:t>
            </a:r>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7</a:t>
            </a:fld>
            <a:endParaRPr lang="en-US"/>
          </a:p>
        </p:txBody>
      </p:sp>
    </p:spTree>
    <p:extLst>
      <p:ext uri="{BB962C8B-B14F-4D97-AF65-F5344CB8AC3E}">
        <p14:creationId xmlns:p14="http://schemas.microsoft.com/office/powerpoint/2010/main" val="18605422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During testing you want to be up, walking around the room so that students are actively supervised by a trained TA or TE. </a:t>
            </a:r>
            <a:r>
              <a:rPr lang="en-US" sz="1200" dirty="0"/>
              <a:t>Actively monitor to make sure the student has a clear desk free of nonsecure items like notes, or notebooks.</a:t>
            </a:r>
            <a:endParaRPr lang="en-US" dirty="0"/>
          </a:p>
          <a:p>
            <a:endParaRPr lang="en-US" dirty="0"/>
          </a:p>
          <a:p>
            <a:r>
              <a:rPr lang="en-US" dirty="0"/>
              <a:t>Remember that students are prohibited from:</a:t>
            </a:r>
          </a:p>
          <a:p>
            <a:pPr lvl="1"/>
            <a:r>
              <a:rPr lang="en-US" dirty="0"/>
              <a:t>viewing other students’ answers</a:t>
            </a:r>
          </a:p>
          <a:p>
            <a:pPr lvl="1"/>
            <a:r>
              <a:rPr lang="en-US" dirty="0"/>
              <a:t>distracting or interrupting other students</a:t>
            </a:r>
          </a:p>
          <a:p>
            <a:pPr lvl="1"/>
            <a:r>
              <a:rPr lang="en-US" dirty="0"/>
              <a:t>accessing or using unauthorized electronic devices that allow access to outside information, communication among students or with other individuals outside the testing environment, or the ability to photograph or copy test content</a:t>
            </a:r>
          </a:p>
          <a:p>
            <a:pPr lvl="1"/>
            <a:r>
              <a:rPr lang="en-US" dirty="0"/>
              <a:t>This includes, but is not limited to, cell phones, smart watches, tablets, cameras, and electronic translation devices</a:t>
            </a:r>
          </a:p>
          <a:p>
            <a:endParaRPr lang="en-US" dirty="0"/>
          </a:p>
          <a:p>
            <a:r>
              <a:rPr lang="en-US" dirty="0"/>
              <a:t>You should be keeping an eye out for these things while you are walking around the 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a student runs into a test delivery issue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test skipping questions, unable to click on items)... ... pause the test immediately and let their site coordinator know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Facilitator note: This might be a good point to stop and discuss possible issues that might be common for your site.</a:t>
            </a:r>
          </a:p>
          <a:p>
            <a:endParaRPr lang="en-US" dirty="0"/>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70</a:t>
            </a:fld>
            <a:endParaRPr lang="en-US"/>
          </a:p>
        </p:txBody>
      </p:sp>
    </p:spTree>
    <p:extLst>
      <p:ext uri="{BB962C8B-B14F-4D97-AF65-F5344CB8AC3E}">
        <p14:creationId xmlns:p14="http://schemas.microsoft.com/office/powerpoint/2010/main" val="4252568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We also want to throw in a reminder here that, TAs and TEs are not permitted to review student responses to the Smarter Balanced assessments, CAST, or CSA in the testing interface or students’ notes on scratch paper.</a:t>
            </a:r>
          </a:p>
          <a:p>
            <a:r>
              <a:rPr lang="en-US"/>
              <a:t>So, do your best not to look at student responses or test questions while you are walking around, as it is prohibited.</a:t>
            </a:r>
          </a:p>
          <a:p>
            <a:endParaRPr lang="en-US"/>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71</a:t>
            </a:fld>
            <a:endParaRPr lang="en-US"/>
          </a:p>
        </p:txBody>
      </p:sp>
    </p:spTree>
    <p:extLst>
      <p:ext uri="{BB962C8B-B14F-4D97-AF65-F5344CB8AC3E}">
        <p14:creationId xmlns:p14="http://schemas.microsoft.com/office/powerpoint/2010/main" val="24911907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1A56-0DE8-3816-E38C-24946DBF8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B31F3-00D0-ABE6-2503-6308ADBD7E81}"/>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1EDF8937-15D0-7D1B-A02E-00E0D8D0E9AB}"/>
              </a:ext>
            </a:extLst>
          </p:cNvPr>
          <p:cNvSpPr>
            <a:spLocks noGrp="1"/>
          </p:cNvSpPr>
          <p:nvPr>
            <p:ph type="body" idx="1"/>
          </p:nvPr>
        </p:nvSpPr>
        <p:spPr/>
        <p:txBody>
          <a:bodyPr/>
          <a:lstStyle/>
          <a:p>
            <a:r>
              <a:rPr lang="en-US" dirty="0"/>
              <a:t>The next one can be a bit tricky, but if a student asks for assistance manipulating a test item or answering a test question, you cannot help them.</a:t>
            </a:r>
          </a:p>
          <a:p>
            <a:r>
              <a:rPr lang="en-US" dirty="0"/>
              <a:t>Instead, you can encourage them to reread the directions, and say,  “I can’t help you with the test. Try to do the best you can.”</a:t>
            </a:r>
          </a:p>
          <a:p>
            <a:r>
              <a:rPr lang="en-US" dirty="0"/>
              <a:t>This includes help navigating the testing platform.</a:t>
            </a:r>
          </a:p>
          <a:p>
            <a:endParaRPr lang="en-US" dirty="0"/>
          </a:p>
        </p:txBody>
      </p:sp>
      <p:sp>
        <p:nvSpPr>
          <p:cNvPr id="4" name="Slide Number Placeholder 3">
            <a:extLst>
              <a:ext uri="{FF2B5EF4-FFF2-40B4-BE49-F238E27FC236}">
                <a16:creationId xmlns:a16="http://schemas.microsoft.com/office/drawing/2014/main" id="{B2456D97-4626-6721-0508-1AE9ACD97AB0}"/>
              </a:ext>
            </a:extLst>
          </p:cNvPr>
          <p:cNvSpPr>
            <a:spLocks noGrp="1"/>
          </p:cNvSpPr>
          <p:nvPr>
            <p:ph type="sldNum" sz="quarter" idx="5"/>
          </p:nvPr>
        </p:nvSpPr>
        <p:spPr/>
        <p:txBody>
          <a:bodyPr/>
          <a:lstStyle/>
          <a:p>
            <a:fld id="{E04AD113-A2AE-4DF9-9DE8-7E2B57C48ADE}" type="slidenum">
              <a:rPr lang="en-US" smtClean="0"/>
              <a:t>72</a:t>
            </a:fld>
            <a:endParaRPr lang="en-US"/>
          </a:p>
        </p:txBody>
      </p:sp>
    </p:spTree>
    <p:extLst>
      <p:ext uri="{BB962C8B-B14F-4D97-AF65-F5344CB8AC3E}">
        <p14:creationId xmlns:p14="http://schemas.microsoft.com/office/powerpoint/2010/main" val="23953417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1BE88-FB8A-6B3B-E21B-CE626D7C1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CF037-3E8A-C4D4-0768-99BBCDCFCB12}"/>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39EF52D5-A3BC-0B4E-E516-79978D6BB78A}"/>
              </a:ext>
            </a:extLst>
          </p:cNvPr>
          <p:cNvSpPr>
            <a:spLocks noGrp="1"/>
          </p:cNvSpPr>
          <p:nvPr>
            <p:ph type="body" idx="1"/>
          </p:nvPr>
        </p:nvSpPr>
        <p:spPr/>
        <p:txBody>
          <a:bodyPr/>
          <a:lstStyle/>
          <a:p>
            <a:r>
              <a:rPr lang="en-US" dirty="0"/>
              <a:t>As testing is wrapping up for the day, collect all login cards and store them securely. </a:t>
            </a:r>
            <a:r>
              <a:rPr lang="en-US" b="1" dirty="0"/>
              <a:t>Reminder to collect all scratch paper. Only scratch paper for the PTs, CSA, and CAST can be securely stored. All scratch paper for the Smarter Balanced ELA/Math assessments must be securely destroyed. </a:t>
            </a:r>
            <a:r>
              <a:rPr lang="en-US" dirty="0"/>
              <a:t> </a:t>
            </a:r>
          </a:p>
          <a:p>
            <a:endParaRPr lang="en-US" dirty="0"/>
          </a:p>
          <a:p>
            <a:r>
              <a:rPr lang="en-US" dirty="0"/>
              <a:t>That’s right, all student ID information must be collected at the end of each test session, stored securely, and then destroyed securely.</a:t>
            </a:r>
          </a:p>
          <a:p>
            <a:pPr lvl="1"/>
            <a:r>
              <a:rPr lang="en-US" dirty="0"/>
              <a:t>The loss of logon information is considered a security incident at the local level.</a:t>
            </a:r>
          </a:p>
          <a:p>
            <a:pPr lvl="1"/>
            <a:r>
              <a:rPr lang="en-US" dirty="0"/>
              <a:t>This does not need to be reported in STAIRS (</a:t>
            </a:r>
            <a:r>
              <a:rPr lang="en-US" sz="1200" i="1" dirty="0"/>
              <a:t>Security Test and Incident Reporting System)</a:t>
            </a:r>
            <a:r>
              <a:rPr lang="en-US" dirty="0"/>
              <a:t> however it is not something we want happening.</a:t>
            </a:r>
          </a:p>
          <a:p>
            <a:pPr lvl="1"/>
            <a:r>
              <a:rPr lang="en-US" dirty="0"/>
              <a:t>If students will be logging in to multiple tests in one day, collect the login cards after the last login of the day has been completed.</a:t>
            </a:r>
          </a:p>
          <a:p>
            <a:endParaRPr lang="en-US" dirty="0"/>
          </a:p>
        </p:txBody>
      </p:sp>
      <p:sp>
        <p:nvSpPr>
          <p:cNvPr id="4" name="Slide Number Placeholder 3">
            <a:extLst>
              <a:ext uri="{FF2B5EF4-FFF2-40B4-BE49-F238E27FC236}">
                <a16:creationId xmlns:a16="http://schemas.microsoft.com/office/drawing/2014/main" id="{619143C7-6D73-6F5B-17F4-813C57D72D92}"/>
              </a:ext>
            </a:extLst>
          </p:cNvPr>
          <p:cNvSpPr>
            <a:spLocks noGrp="1"/>
          </p:cNvSpPr>
          <p:nvPr>
            <p:ph type="sldNum" sz="quarter" idx="5"/>
          </p:nvPr>
        </p:nvSpPr>
        <p:spPr/>
        <p:txBody>
          <a:bodyPr/>
          <a:lstStyle/>
          <a:p>
            <a:fld id="{E04AD113-A2AE-4DF9-9DE8-7E2B57C48ADE}" type="slidenum">
              <a:rPr lang="en-US" smtClean="0"/>
              <a:t>73</a:t>
            </a:fld>
            <a:endParaRPr lang="en-US"/>
          </a:p>
        </p:txBody>
      </p:sp>
    </p:spTree>
    <p:extLst>
      <p:ext uri="{BB962C8B-B14F-4D97-AF65-F5344CB8AC3E}">
        <p14:creationId xmlns:p14="http://schemas.microsoft.com/office/powerpoint/2010/main" val="36677687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Earlier in this presentation we covered the pause rules in terms of what students can and can’t do when they return to the test.</a:t>
            </a:r>
          </a:p>
          <a:p>
            <a:pPr lvl="1"/>
            <a:r>
              <a:rPr lang="en-US"/>
              <a:t>For this section, lets cover what a student break actually looks like.</a:t>
            </a:r>
          </a:p>
          <a:p>
            <a:endParaRPr lang="en-US"/>
          </a:p>
          <a:p>
            <a:r>
              <a:rPr lang="en-US"/>
              <a:t>If a student needs a break, pause the test.</a:t>
            </a:r>
          </a:p>
          <a:p>
            <a:r>
              <a:rPr lang="en-US"/>
              <a:t>The student can then:</a:t>
            </a:r>
          </a:p>
          <a:p>
            <a:pPr lvl="1"/>
            <a:r>
              <a:rPr lang="en-US" b="1" i="1"/>
              <a:t>[update these options as needed for local procedures]</a:t>
            </a:r>
          </a:p>
          <a:p>
            <a:pPr lvl="1"/>
            <a:r>
              <a:rPr lang="en-US" b="0" i="0"/>
              <a:t>Go to the restroom</a:t>
            </a:r>
          </a:p>
          <a:p>
            <a:pPr lvl="1"/>
            <a:r>
              <a:rPr lang="en-US" b="0" i="0"/>
              <a:t>Get a drink of water </a:t>
            </a:r>
          </a:p>
          <a:p>
            <a:pPr lvl="1"/>
            <a:r>
              <a:rPr lang="en-US" b="0" i="0"/>
              <a:t>Go outside to get the wiggles out</a:t>
            </a:r>
          </a:p>
          <a:p>
            <a:endParaRPr lang="en-US"/>
          </a:p>
          <a:p>
            <a:r>
              <a:rPr lang="en-US"/>
              <a:t>Students </a:t>
            </a:r>
            <a:r>
              <a:rPr lang="en-US" b="1"/>
              <a:t>CANNOT</a:t>
            </a:r>
            <a:r>
              <a:rPr lang="en-US"/>
              <a:t> access technology during breaks.</a:t>
            </a:r>
          </a:p>
          <a:p>
            <a:pPr lvl="1"/>
            <a:r>
              <a:rPr lang="en-US"/>
              <a:t>Also, remind students to keep the break under 20 minutes.</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74</a:t>
            </a:fld>
            <a:endParaRPr lang="en-US"/>
          </a:p>
        </p:txBody>
      </p:sp>
    </p:spTree>
    <p:extLst>
      <p:ext uri="{BB962C8B-B14F-4D97-AF65-F5344CB8AC3E}">
        <p14:creationId xmlns:p14="http://schemas.microsoft.com/office/powerpoint/2010/main" val="5228470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B10AD-089A-77F6-6BD6-DC5398EEC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C444F-279D-15CD-6181-3CA8E3A37A78}"/>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7C34F26-05BF-B3DB-B6B7-90807E691CB1}"/>
              </a:ext>
            </a:extLst>
          </p:cNvPr>
          <p:cNvSpPr>
            <a:spLocks noGrp="1"/>
          </p:cNvSpPr>
          <p:nvPr>
            <p:ph type="body" idx="1"/>
          </p:nvPr>
        </p:nvSpPr>
        <p:spPr/>
        <p:txBody>
          <a:bodyPr/>
          <a:lstStyle/>
          <a:p>
            <a:r>
              <a:rPr lang="en-US" dirty="0"/>
              <a:t>But what happens if a student needs a break of more than 20 minutes or needs a break and you know you will wrap up testing for the day before they return.</a:t>
            </a:r>
          </a:p>
          <a:p>
            <a:endParaRPr lang="en-US" dirty="0"/>
          </a:p>
          <a:p>
            <a:r>
              <a:rPr lang="en-US" dirty="0"/>
              <a:t>If a student needs a break of more than 20 minutes, or will not finish by the end of the testing session, students should:</a:t>
            </a:r>
          </a:p>
          <a:p>
            <a:pPr lvl="1"/>
            <a:r>
              <a:rPr lang="en-US" dirty="0"/>
              <a:t>review all questions they have started; and </a:t>
            </a:r>
          </a:p>
          <a:p>
            <a:pPr lvl="1"/>
            <a:r>
              <a:rPr lang="en-US" dirty="0"/>
              <a:t>complete  all questions marked for review. </a:t>
            </a:r>
          </a:p>
          <a:p>
            <a:pPr lvl="2"/>
            <a:r>
              <a:rPr lang="en-US" dirty="0"/>
              <a:t>they cannot access these later—remember the pause rules.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the event of a fire alarm, internet outage or health concern that lasts more than 20 minutes the TA should alert the Site Coordinator so they can appropriately address the issue</a:t>
            </a:r>
          </a:p>
          <a:p>
            <a:endParaRPr lang="en-US" dirty="0"/>
          </a:p>
        </p:txBody>
      </p:sp>
      <p:sp>
        <p:nvSpPr>
          <p:cNvPr id="4" name="Slide Number Placeholder 3">
            <a:extLst>
              <a:ext uri="{FF2B5EF4-FFF2-40B4-BE49-F238E27FC236}">
                <a16:creationId xmlns:a16="http://schemas.microsoft.com/office/drawing/2014/main" id="{3A9EB5CE-DBE4-F73B-09C3-CF38055E9C7E}"/>
              </a:ext>
            </a:extLst>
          </p:cNvPr>
          <p:cNvSpPr>
            <a:spLocks noGrp="1"/>
          </p:cNvSpPr>
          <p:nvPr>
            <p:ph type="sldNum" sz="quarter" idx="5"/>
          </p:nvPr>
        </p:nvSpPr>
        <p:spPr/>
        <p:txBody>
          <a:bodyPr/>
          <a:lstStyle/>
          <a:p>
            <a:fld id="{E04AD113-A2AE-4DF9-9DE8-7E2B57C48ADE}" type="slidenum">
              <a:rPr lang="en-US" smtClean="0"/>
              <a:t>75</a:t>
            </a:fld>
            <a:endParaRPr lang="en-US"/>
          </a:p>
        </p:txBody>
      </p:sp>
    </p:spTree>
    <p:extLst>
      <p:ext uri="{BB962C8B-B14F-4D97-AF65-F5344CB8AC3E}">
        <p14:creationId xmlns:p14="http://schemas.microsoft.com/office/powerpoint/2010/main" val="1226615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7A1ED-8C92-555E-F826-B313700E9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6E3B6-2515-B3AE-41A9-F541294CF232}"/>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583457A5-C47D-3A28-1C89-35861D97B826}"/>
              </a:ext>
            </a:extLst>
          </p:cNvPr>
          <p:cNvSpPr>
            <a:spLocks noGrp="1"/>
          </p:cNvSpPr>
          <p:nvPr>
            <p:ph type="body" idx="1"/>
          </p:nvPr>
        </p:nvSpPr>
        <p:spPr/>
        <p:txBody>
          <a:bodyPr/>
          <a:lstStyle/>
          <a:p>
            <a:r>
              <a:rPr lang="en-US" dirty="0"/>
              <a:t>The second part of breaks longer than 20 minutes is to collect all materials, write the student's name on scratch paper, and collect login card.</a:t>
            </a:r>
          </a:p>
          <a:p>
            <a:pPr lvl="1"/>
            <a:r>
              <a:rPr lang="en-US" dirty="0"/>
              <a:t>Remember these cannot remain on student desks.</a:t>
            </a:r>
          </a:p>
          <a:p>
            <a:pPr lvl="1"/>
            <a:r>
              <a:rPr lang="en-US" dirty="0"/>
              <a:t>Printed materials, scratch paper, the DFA(s), and documents with student information must be securely stored in a locked location that can be opened only with a key or keycard by staff responsible for test administration.</a:t>
            </a:r>
          </a:p>
          <a:p>
            <a:endParaRPr lang="en-US" dirty="0"/>
          </a:p>
        </p:txBody>
      </p:sp>
      <p:sp>
        <p:nvSpPr>
          <p:cNvPr id="4" name="Slide Number Placeholder 3">
            <a:extLst>
              <a:ext uri="{FF2B5EF4-FFF2-40B4-BE49-F238E27FC236}">
                <a16:creationId xmlns:a16="http://schemas.microsoft.com/office/drawing/2014/main" id="{4ACBC41E-1CFD-F1EC-AF03-19127E91F01D}"/>
              </a:ext>
            </a:extLst>
          </p:cNvPr>
          <p:cNvSpPr>
            <a:spLocks noGrp="1"/>
          </p:cNvSpPr>
          <p:nvPr>
            <p:ph type="sldNum" sz="quarter" idx="5"/>
          </p:nvPr>
        </p:nvSpPr>
        <p:spPr/>
        <p:txBody>
          <a:bodyPr/>
          <a:lstStyle/>
          <a:p>
            <a:fld id="{E04AD113-A2AE-4DF9-9DE8-7E2B57C48ADE}" type="slidenum">
              <a:rPr lang="en-US" smtClean="0"/>
              <a:t>76</a:t>
            </a:fld>
            <a:endParaRPr lang="en-US"/>
          </a:p>
        </p:txBody>
      </p:sp>
    </p:spTree>
    <p:extLst>
      <p:ext uri="{BB962C8B-B14F-4D97-AF65-F5344CB8AC3E}">
        <p14:creationId xmlns:p14="http://schemas.microsoft.com/office/powerpoint/2010/main" val="38958576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6FAEA-D216-4002-442B-D047423EB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792C3-CA25-4E03-ADBF-2BC25096CD6D}"/>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E3362E0F-72F3-4842-3353-1B796618A491}"/>
              </a:ext>
            </a:extLst>
          </p:cNvPr>
          <p:cNvSpPr>
            <a:spLocks noGrp="1"/>
          </p:cNvSpPr>
          <p:nvPr>
            <p:ph type="body" idx="1"/>
          </p:nvPr>
        </p:nvSpPr>
        <p:spPr/>
        <p:txBody>
          <a:bodyPr/>
          <a:lstStyle/>
          <a:p>
            <a:r>
              <a:rPr lang="en-US"/>
              <a:t>And if the student won’t complete testing the same day, mark the student as incomplete on your roster </a:t>
            </a:r>
            <a:r>
              <a:rPr lang="en-US" b="1" i="1"/>
              <a:t>[insert other local process if different from what is listed on the slide].</a:t>
            </a:r>
          </a:p>
          <a:p>
            <a:endParaRPr lang="en-US"/>
          </a:p>
        </p:txBody>
      </p:sp>
      <p:sp>
        <p:nvSpPr>
          <p:cNvPr id="4" name="Slide Number Placeholder 3">
            <a:extLst>
              <a:ext uri="{FF2B5EF4-FFF2-40B4-BE49-F238E27FC236}">
                <a16:creationId xmlns:a16="http://schemas.microsoft.com/office/drawing/2014/main" id="{D90506A1-1F9E-C8CB-A246-13338A1655A5}"/>
              </a:ext>
            </a:extLst>
          </p:cNvPr>
          <p:cNvSpPr>
            <a:spLocks noGrp="1"/>
          </p:cNvSpPr>
          <p:nvPr>
            <p:ph type="sldNum" sz="quarter" idx="5"/>
          </p:nvPr>
        </p:nvSpPr>
        <p:spPr/>
        <p:txBody>
          <a:bodyPr/>
          <a:lstStyle/>
          <a:p>
            <a:fld id="{E04AD113-A2AE-4DF9-9DE8-7E2B57C48ADE}" type="slidenum">
              <a:rPr lang="en-US" smtClean="0"/>
              <a:t>77</a:t>
            </a:fld>
            <a:endParaRPr lang="en-US"/>
          </a:p>
        </p:txBody>
      </p:sp>
    </p:spTree>
    <p:extLst>
      <p:ext uri="{BB962C8B-B14F-4D97-AF65-F5344CB8AC3E}">
        <p14:creationId xmlns:p14="http://schemas.microsoft.com/office/powerpoint/2010/main" val="14269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Now, if the student finishes testing and other students are still testing, they can hang out and read, draw, etc.</a:t>
            </a:r>
          </a:p>
          <a:p>
            <a:r>
              <a:rPr lang="en-US"/>
              <a:t>Just remember, they shouldn’t be disturbing or helping other students who are still testing, and no discussion of test materials may occur.</a:t>
            </a:r>
          </a:p>
          <a:p>
            <a:r>
              <a:rPr lang="en-US"/>
              <a:t>This includes a debrief of the questions they saw on the test.</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78</a:t>
            </a:fld>
            <a:endParaRPr lang="en-US"/>
          </a:p>
        </p:txBody>
      </p:sp>
    </p:spTree>
    <p:extLst>
      <p:ext uri="{BB962C8B-B14F-4D97-AF65-F5344CB8AC3E}">
        <p14:creationId xmlns:p14="http://schemas.microsoft.com/office/powerpoint/2010/main" val="11632179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62BC-1102-2344-85A1-73B5AE228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0DFB1-D845-61DD-97B8-9464DC4AFE70}"/>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56FA91B6-F2C2-36E0-7793-898F5EF9C926}"/>
              </a:ext>
            </a:extLst>
          </p:cNvPr>
          <p:cNvSpPr>
            <a:spLocks noGrp="1"/>
          </p:cNvSpPr>
          <p:nvPr>
            <p:ph type="body" idx="1"/>
          </p:nvPr>
        </p:nvSpPr>
        <p:spPr/>
        <p:txBody>
          <a:bodyPr/>
          <a:lstStyle/>
          <a:p>
            <a:r>
              <a:rPr lang="en-US" dirty="0"/>
              <a:t>When its time to wrap up testing for the day, make sure you collect secure materials:</a:t>
            </a:r>
          </a:p>
          <a:p>
            <a:pPr lvl="1"/>
            <a:r>
              <a:rPr lang="en-US" dirty="0"/>
              <a:t>All student ID information must be collected at the end of each testing session, stored securely, and then destroyed securely.</a:t>
            </a:r>
          </a:p>
          <a:p>
            <a:pPr lvl="1"/>
            <a:r>
              <a:rPr lang="en-US" dirty="0"/>
              <a:t>Scratch paper can be retained for the Performance Task by the TA in a secure location and returned to student in a subsequent session; shredded after last session. Scratch paper used on the CAT must be destroyed after each testing session and may not be retained.</a:t>
            </a:r>
          </a:p>
          <a:p>
            <a:pPr lvl="1"/>
            <a:r>
              <a:rPr lang="en-US" dirty="0"/>
              <a:t>Do not place secure materials in the recycle bin when destroying secure documents!</a:t>
            </a:r>
          </a:p>
          <a:p>
            <a:endParaRPr lang="en-US" dirty="0"/>
          </a:p>
          <a:p>
            <a:r>
              <a:rPr lang="en-US" b="1" i="1" dirty="0"/>
              <a:t>[talk about your local process for materials when two test sessions will happen in one day]</a:t>
            </a:r>
          </a:p>
        </p:txBody>
      </p:sp>
      <p:sp>
        <p:nvSpPr>
          <p:cNvPr id="4" name="Slide Number Placeholder 3">
            <a:extLst>
              <a:ext uri="{FF2B5EF4-FFF2-40B4-BE49-F238E27FC236}">
                <a16:creationId xmlns:a16="http://schemas.microsoft.com/office/drawing/2014/main" id="{675D5CD3-AAC7-02CE-20C3-970B6221A7FB}"/>
              </a:ext>
            </a:extLst>
          </p:cNvPr>
          <p:cNvSpPr>
            <a:spLocks noGrp="1"/>
          </p:cNvSpPr>
          <p:nvPr>
            <p:ph type="sldNum" sz="quarter" idx="5"/>
          </p:nvPr>
        </p:nvSpPr>
        <p:spPr/>
        <p:txBody>
          <a:bodyPr/>
          <a:lstStyle/>
          <a:p>
            <a:fld id="{E04AD113-A2AE-4DF9-9DE8-7E2B57C48ADE}" type="slidenum">
              <a:rPr lang="en-US" smtClean="0"/>
              <a:t>79</a:t>
            </a:fld>
            <a:endParaRPr lang="en-US"/>
          </a:p>
        </p:txBody>
      </p:sp>
    </p:spTree>
    <p:extLst>
      <p:ext uri="{BB962C8B-B14F-4D97-AF65-F5344CB8AC3E}">
        <p14:creationId xmlns:p14="http://schemas.microsoft.com/office/powerpoint/2010/main" val="276723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8:notes"/>
          <p:cNvSpPr>
            <a:spLocks noGrp="1" noRot="1" noChangeAspect="1"/>
          </p:cNvSpPr>
          <p:nvPr>
            <p:ph type="sldImg" idx="2"/>
          </p:nvPr>
        </p:nvSpPr>
        <p:spPr>
          <a:xfrm>
            <a:off x="685800" y="1143000"/>
            <a:ext cx="2438400" cy="13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8:notes"/>
          <p:cNvSpPr txBox="1">
            <a:spLocks noGrp="1"/>
          </p:cNvSpPr>
          <p:nvPr>
            <p:ph type="body" idx="1"/>
          </p:nvPr>
        </p:nvSpPr>
        <p:spPr>
          <a:xfrm>
            <a:off x="685800" y="2686556"/>
            <a:ext cx="5486400" cy="5314444"/>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dirty="0"/>
              <a:t>We do want to note an optional exemption for the Smarter Balanced ELA assessment.</a:t>
            </a:r>
            <a:endParaRPr dirty="0"/>
          </a:p>
          <a:p>
            <a:pPr marL="285750" lvl="0" indent="-285750" algn="l" rtl="0">
              <a:spcBef>
                <a:spcPts val="600"/>
              </a:spcBef>
              <a:spcAft>
                <a:spcPts val="0"/>
              </a:spcAft>
              <a:buClr>
                <a:schemeClr val="dk1"/>
              </a:buClr>
              <a:buSzPts val="1200"/>
              <a:buFont typeface="Arial"/>
              <a:buChar char="•"/>
            </a:pPr>
            <a:r>
              <a:rPr lang="en-US" dirty="0"/>
              <a:t>English learners whose first-time enrollment in a U.S. school was fewer than 12 months ago can be exempt from the ELA test only.  </a:t>
            </a:r>
            <a:endParaRPr dirty="0"/>
          </a:p>
          <a:p>
            <a:pPr lvl="1">
              <a:spcBef>
                <a:spcPts val="600"/>
              </a:spcBef>
              <a:buClr>
                <a:schemeClr val="dk1"/>
              </a:buClr>
              <a:buSzPts val="1200"/>
            </a:pPr>
            <a:r>
              <a:rPr lang="en-US" dirty="0"/>
              <a:t>The cutoff date is </a:t>
            </a:r>
            <a:r>
              <a:rPr lang="en-US" b="1" dirty="0"/>
              <a:t>after</a:t>
            </a:r>
            <a:r>
              <a:rPr lang="en-US" dirty="0"/>
              <a:t> April 15 of previous year.</a:t>
            </a:r>
          </a:p>
          <a:p>
            <a:pPr marL="628650" marR="0" lvl="1" indent="-171450" algn="l" defTabSz="914400" rtl="0" eaLnBrk="1" fontAlgn="auto" latinLnBrk="0" hangingPunct="1">
              <a:lnSpc>
                <a:spcPct val="100000"/>
              </a:lnSpc>
              <a:spcBef>
                <a:spcPts val="600"/>
              </a:spcBef>
              <a:spcAft>
                <a:spcPts val="0"/>
              </a:spcAft>
              <a:buClr>
                <a:schemeClr val="dk1"/>
              </a:buClr>
              <a:buSzPts val="1200"/>
              <a:buFont typeface="Aptos Narrow" panose="020B0004020202020204" pitchFamily="34" charset="0"/>
              <a:buChar char="–"/>
              <a:tabLst/>
              <a:defRPr/>
            </a:pPr>
            <a:r>
              <a:rPr lang="en-US" dirty="0"/>
              <a:t>Students may take the test if they would like but it will not affect the school’s dashboard results. </a:t>
            </a:r>
            <a:r>
              <a:rPr lang="en-US" sz="1200" kern="1200" dirty="0">
                <a:solidFill>
                  <a:schemeClr val="tx1"/>
                </a:solidFill>
                <a:effectLst/>
                <a:latin typeface="+mn-lt"/>
                <a:ea typeface="+mn-ea"/>
                <a:cs typeface="+mn-cs"/>
              </a:rPr>
              <a:t>No action is needed on the part of the LEA. These students are automatically removed from aggregations if they chose not to test.</a:t>
            </a:r>
          </a:p>
          <a:p>
            <a:pPr lvl="1">
              <a:spcBef>
                <a:spcPts val="600"/>
              </a:spcBef>
              <a:buClr>
                <a:schemeClr val="dk1"/>
              </a:buClr>
              <a:buSzPts val="1200"/>
            </a:pPr>
            <a:endParaRPr dirty="0"/>
          </a:p>
          <a:p>
            <a:pPr marL="285750" lvl="0" indent="-285750" algn="l" rtl="0">
              <a:spcBef>
                <a:spcPts val="600"/>
              </a:spcBef>
              <a:spcAft>
                <a:spcPts val="0"/>
              </a:spcAft>
              <a:buClr>
                <a:schemeClr val="dk1"/>
              </a:buClr>
              <a:buSzPts val="1200"/>
              <a:buFont typeface="Arial"/>
              <a:buChar char="•"/>
            </a:pPr>
            <a:r>
              <a:rPr lang="en-US" dirty="0"/>
              <a:t>However, they must take Math and Science (if applicable). </a:t>
            </a:r>
            <a:endParaRPr dirty="0"/>
          </a:p>
        </p:txBody>
      </p:sp>
      <p:sp>
        <p:nvSpPr>
          <p:cNvPr id="261" name="Google Shape;2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As testing wraps up altogether, be sure to monitor the completion status of each of your students.</a:t>
            </a:r>
          </a:p>
          <a:p>
            <a:pPr lvl="1"/>
            <a:r>
              <a:rPr lang="en-US" dirty="0"/>
              <a:t>Did you have a student who didn’t finish one of the days when all the other students did?</a:t>
            </a:r>
          </a:p>
          <a:p>
            <a:pPr lvl="1"/>
            <a:r>
              <a:rPr lang="en-US" b="1" i="1" dirty="0"/>
              <a:t>[insert local procedures for this]</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80</a:t>
            </a:fld>
            <a:endParaRPr lang="en-US"/>
          </a:p>
        </p:txBody>
      </p:sp>
    </p:spTree>
    <p:extLst>
      <p:ext uri="{BB962C8B-B14F-4D97-AF65-F5344CB8AC3E}">
        <p14:creationId xmlns:p14="http://schemas.microsoft.com/office/powerpoint/2010/main" val="3256343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B3BAC-AB8B-D824-AC71-1BEFD05A9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16617-ACFA-C7CA-F846-6E70B5EA7F77}"/>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A13800AC-9A5B-B2FF-1151-F7D327D00DA9}"/>
              </a:ext>
            </a:extLst>
          </p:cNvPr>
          <p:cNvSpPr>
            <a:spLocks noGrp="1"/>
          </p:cNvSpPr>
          <p:nvPr>
            <p:ph type="body" idx="1"/>
          </p:nvPr>
        </p:nvSpPr>
        <p:spPr/>
        <p:txBody>
          <a:bodyPr/>
          <a:lstStyle/>
          <a:p>
            <a:r>
              <a:rPr lang="en-US"/>
              <a:t>Here is what the CAASPP Testing Manual says about not retaining secure materials:</a:t>
            </a:r>
          </a:p>
          <a:p>
            <a:endParaRPr lang="en-US"/>
          </a:p>
          <a:p>
            <a:r>
              <a:rPr lang="en-US"/>
              <a:t>Do Not Retain Materials.</a:t>
            </a:r>
          </a:p>
          <a:p>
            <a:pPr lvl="1"/>
            <a:r>
              <a:rPr lang="en-US"/>
              <a:t>No copies of the test items, stimuli, reading passages, PT materials, or writing prompts may be made or otherwise retained.</a:t>
            </a:r>
          </a:p>
          <a:p>
            <a:pPr lvl="1"/>
            <a:r>
              <a:rPr lang="en-US"/>
              <a:t>No digital, electronic, or manual device may be used to record or retain test items, reading passages, or writing prompts.</a:t>
            </a:r>
          </a:p>
          <a:p>
            <a:pPr lvl="1"/>
            <a:r>
              <a:rPr lang="en-US"/>
              <a:t>These materials must not be discussed with or released to anyone via any media, including fax, email, text message, social media websites, etc.</a:t>
            </a:r>
          </a:p>
          <a:p>
            <a:pPr lvl="1"/>
            <a:r>
              <a:rPr lang="en-US"/>
              <a:t>Test items, stimuli, reading passages, or writing prompts must not be used for instruction.</a:t>
            </a:r>
          </a:p>
          <a:p>
            <a:pPr lvl="1"/>
            <a:r>
              <a:rPr lang="en-US"/>
              <a:t>Do not review PTs to have a discussion later, this is a violation and is reported as a security breach.</a:t>
            </a:r>
          </a:p>
          <a:p>
            <a:endParaRPr lang="en-US"/>
          </a:p>
        </p:txBody>
      </p:sp>
      <p:sp>
        <p:nvSpPr>
          <p:cNvPr id="4" name="Slide Number Placeholder 3">
            <a:extLst>
              <a:ext uri="{FF2B5EF4-FFF2-40B4-BE49-F238E27FC236}">
                <a16:creationId xmlns:a16="http://schemas.microsoft.com/office/drawing/2014/main" id="{FCA30106-7478-202A-AB8A-26FED784D038}"/>
              </a:ext>
            </a:extLst>
          </p:cNvPr>
          <p:cNvSpPr>
            <a:spLocks noGrp="1"/>
          </p:cNvSpPr>
          <p:nvPr>
            <p:ph type="sldNum" sz="quarter" idx="5"/>
          </p:nvPr>
        </p:nvSpPr>
        <p:spPr/>
        <p:txBody>
          <a:bodyPr/>
          <a:lstStyle/>
          <a:p>
            <a:fld id="{E04AD113-A2AE-4DF9-9DE8-7E2B57C48ADE}" type="slidenum">
              <a:rPr lang="en-US" smtClean="0"/>
              <a:t>81</a:t>
            </a:fld>
            <a:endParaRPr lang="en-US"/>
          </a:p>
        </p:txBody>
      </p:sp>
    </p:spTree>
    <p:extLst>
      <p:ext uri="{BB962C8B-B14F-4D97-AF65-F5344CB8AC3E}">
        <p14:creationId xmlns:p14="http://schemas.microsoft.com/office/powerpoint/2010/main" val="2714739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24D0D-EB47-6EDF-6E77-9102C467C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D2215-86B3-261F-53B3-F2266BE415A7}"/>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F892926-7CDA-BFC8-038D-EBAD21665787}"/>
              </a:ext>
            </a:extLst>
          </p:cNvPr>
          <p:cNvSpPr>
            <a:spLocks noGrp="1"/>
          </p:cNvSpPr>
          <p:nvPr>
            <p:ph type="body" idx="1"/>
          </p:nvPr>
        </p:nvSpPr>
        <p:spPr/>
        <p:txBody>
          <a:bodyPr/>
          <a:lstStyle/>
          <a:p>
            <a:r>
              <a:rPr lang="en-US"/>
              <a:t>Testing wrap up means the secure paper items must be collected and inventoried. Then you immediately shredded these materials upon a student’s completion of the test.</a:t>
            </a:r>
          </a:p>
          <a:p>
            <a:r>
              <a:rPr lang="en-US"/>
              <a:t>Secure papers </a:t>
            </a:r>
            <a:r>
              <a:rPr lang="en-US" b="0"/>
              <a:t>includes:</a:t>
            </a:r>
          </a:p>
          <a:p>
            <a:pPr lvl="1"/>
            <a:r>
              <a:rPr lang="en-US"/>
              <a:t>Printed test items or passages;</a:t>
            </a:r>
          </a:p>
          <a:p>
            <a:pPr lvl="1"/>
            <a:r>
              <a:rPr lang="en-US"/>
              <a:t>scratch paper;</a:t>
            </a:r>
          </a:p>
          <a:p>
            <a:pPr lvl="1"/>
            <a:r>
              <a:rPr lang="en-US"/>
              <a:t>notecards or paper that include student logon information; and </a:t>
            </a:r>
          </a:p>
          <a:p>
            <a:pPr lvl="1"/>
            <a:r>
              <a:rPr lang="en-US"/>
              <a:t>printed DFA(s) for the CAAs.</a:t>
            </a:r>
          </a:p>
          <a:p>
            <a:r>
              <a:rPr lang="en-US" b="1" i="1"/>
              <a:t>[insert local process for completing this]</a:t>
            </a:r>
          </a:p>
          <a:p>
            <a:endParaRPr lang="en-US"/>
          </a:p>
          <a:p>
            <a:r>
              <a:rPr lang="en-US"/>
              <a:t>Be sure to double delete electronic secure materials from your computer or devices.</a:t>
            </a:r>
          </a:p>
          <a:p>
            <a:pPr lvl="1"/>
            <a:r>
              <a:rPr lang="en-US"/>
              <a:t>That means delete them and then empty recycle bin.</a:t>
            </a:r>
          </a:p>
          <a:p>
            <a:endParaRPr lang="en-US"/>
          </a:p>
          <a:p>
            <a:r>
              <a:rPr lang="en-US"/>
              <a:t>Do no record test items, talk about test items, teach to test items, share test items with the media, etc.</a:t>
            </a:r>
          </a:p>
          <a:p>
            <a:pPr lvl="1"/>
            <a:r>
              <a:rPr lang="en-US"/>
              <a:t>Its common sense, but we have to say it.</a:t>
            </a:r>
          </a:p>
          <a:p>
            <a:endParaRPr lang="en-US"/>
          </a:p>
        </p:txBody>
      </p:sp>
      <p:sp>
        <p:nvSpPr>
          <p:cNvPr id="4" name="Slide Number Placeholder 3">
            <a:extLst>
              <a:ext uri="{FF2B5EF4-FFF2-40B4-BE49-F238E27FC236}">
                <a16:creationId xmlns:a16="http://schemas.microsoft.com/office/drawing/2014/main" id="{7D915DFE-6798-4A63-C862-C059CE4BE7BB}"/>
              </a:ext>
            </a:extLst>
          </p:cNvPr>
          <p:cNvSpPr>
            <a:spLocks noGrp="1"/>
          </p:cNvSpPr>
          <p:nvPr>
            <p:ph type="sldNum" sz="quarter" idx="5"/>
          </p:nvPr>
        </p:nvSpPr>
        <p:spPr/>
        <p:txBody>
          <a:bodyPr/>
          <a:lstStyle/>
          <a:p>
            <a:fld id="{E04AD113-A2AE-4DF9-9DE8-7E2B57C48ADE}" type="slidenum">
              <a:rPr lang="en-US" smtClean="0"/>
              <a:t>82</a:t>
            </a:fld>
            <a:endParaRPr lang="en-US"/>
          </a:p>
        </p:txBody>
      </p:sp>
    </p:spTree>
    <p:extLst>
      <p:ext uri="{BB962C8B-B14F-4D97-AF65-F5344CB8AC3E}">
        <p14:creationId xmlns:p14="http://schemas.microsoft.com/office/powerpoint/2010/main" val="23244741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02348-A8C6-F37E-D9C9-EC4CE5178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F4685-3826-7EF1-B533-A0D69E0CD63C}"/>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E8181D1E-3964-2062-AE4F-D34E60F1D2F4}"/>
              </a:ext>
            </a:extLst>
          </p:cNvPr>
          <p:cNvSpPr>
            <a:spLocks noGrp="1"/>
          </p:cNvSpPr>
          <p:nvPr>
            <p:ph type="body" idx="1"/>
          </p:nvPr>
        </p:nvSpPr>
        <p:spPr/>
        <p:txBody>
          <a:bodyPr/>
          <a:lstStyle/>
          <a:p>
            <a:r>
              <a:rPr lang="en-US" dirty="0"/>
              <a:t>And I know we have said this before, but one last reminder—do not review student answers.</a:t>
            </a:r>
          </a:p>
          <a:p>
            <a:r>
              <a:rPr lang="en-US" dirty="0"/>
              <a:t>Staff are not permitted to review student responses to the Smarter Balanced assessments, CAST, or CSA in the testing interface or students’ notes on scratch paper.</a:t>
            </a:r>
          </a:p>
          <a:p>
            <a:endParaRPr lang="en-US" dirty="0"/>
          </a:p>
        </p:txBody>
      </p:sp>
      <p:sp>
        <p:nvSpPr>
          <p:cNvPr id="4" name="Slide Number Placeholder 3">
            <a:extLst>
              <a:ext uri="{FF2B5EF4-FFF2-40B4-BE49-F238E27FC236}">
                <a16:creationId xmlns:a16="http://schemas.microsoft.com/office/drawing/2014/main" id="{FA07A3FC-648B-9CD5-5652-79BAC4BF6A99}"/>
              </a:ext>
            </a:extLst>
          </p:cNvPr>
          <p:cNvSpPr>
            <a:spLocks noGrp="1"/>
          </p:cNvSpPr>
          <p:nvPr>
            <p:ph type="sldNum" sz="quarter" idx="5"/>
          </p:nvPr>
        </p:nvSpPr>
        <p:spPr/>
        <p:txBody>
          <a:bodyPr/>
          <a:lstStyle/>
          <a:p>
            <a:fld id="{E04AD113-A2AE-4DF9-9DE8-7E2B57C48ADE}" type="slidenum">
              <a:rPr lang="en-US" smtClean="0"/>
              <a:t>83</a:t>
            </a:fld>
            <a:endParaRPr lang="en-US"/>
          </a:p>
        </p:txBody>
      </p:sp>
    </p:spTree>
    <p:extLst>
      <p:ext uri="{BB962C8B-B14F-4D97-AF65-F5344CB8AC3E}">
        <p14:creationId xmlns:p14="http://schemas.microsoft.com/office/powerpoint/2010/main" val="10835402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Earlier we covered your role in starting a test session and promised more details on the “how to”.</a:t>
            </a:r>
          </a:p>
          <a:p>
            <a:r>
              <a:rPr lang="en-US"/>
              <a:t>Well, now is that time. </a:t>
            </a:r>
          </a:p>
          <a:p>
            <a:r>
              <a:rPr lang="en-US"/>
              <a:t>Let’s cover how to start a test session.</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84</a:t>
            </a:fld>
            <a:endParaRPr lang="en-US"/>
          </a:p>
        </p:txBody>
      </p:sp>
    </p:spTree>
    <p:extLst>
      <p:ext uri="{BB962C8B-B14F-4D97-AF65-F5344CB8AC3E}">
        <p14:creationId xmlns:p14="http://schemas.microsoft.com/office/powerpoint/2010/main" val="2047942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a:t>In your resource guide are links to both a video and a quick reference guide that will repeat the steps we are covering here.</a:t>
            </a:r>
          </a:p>
          <a:p>
            <a:r>
              <a:rPr lang="en-US"/>
              <a:t>The QR codes are also on the slide.</a:t>
            </a:r>
          </a:p>
          <a:p>
            <a:endParaRPr lang="en-US"/>
          </a:p>
          <a:p>
            <a:r>
              <a:rPr lang="en-US"/>
              <a:t>Let’s walk through it.</a:t>
            </a:r>
          </a:p>
          <a:p>
            <a:endParaRPr lang="en-US"/>
          </a:p>
        </p:txBody>
      </p:sp>
      <p:sp>
        <p:nvSpPr>
          <p:cNvPr id="4" name="Slide Number Placeholder 3"/>
          <p:cNvSpPr>
            <a:spLocks noGrp="1"/>
          </p:cNvSpPr>
          <p:nvPr>
            <p:ph type="sldNum" sz="quarter" idx="5"/>
          </p:nvPr>
        </p:nvSpPr>
        <p:spPr/>
        <p:txBody>
          <a:bodyPr/>
          <a:lstStyle/>
          <a:p>
            <a:fld id="{E04AD113-A2AE-4DF9-9DE8-7E2B57C48ADE}" type="slidenum">
              <a:rPr lang="en-US" smtClean="0"/>
              <a:t>85</a:t>
            </a:fld>
            <a:endParaRPr lang="en-US"/>
          </a:p>
        </p:txBody>
      </p:sp>
    </p:spTree>
    <p:extLst>
      <p:ext uri="{BB962C8B-B14F-4D97-AF65-F5344CB8AC3E}">
        <p14:creationId xmlns:p14="http://schemas.microsoft.com/office/powerpoint/2010/main" val="33808148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471488"/>
            <a:ext cx="2389187" cy="1343025"/>
          </a:xfrm>
        </p:spPr>
      </p:sp>
      <p:sp>
        <p:nvSpPr>
          <p:cNvPr id="3" name="Notes Placeholder 2"/>
          <p:cNvSpPr>
            <a:spLocks noGrp="1"/>
          </p:cNvSpPr>
          <p:nvPr>
            <p:ph type="body" idx="1"/>
          </p:nvPr>
        </p:nvSpPr>
        <p:spPr/>
        <p:txBody>
          <a:bodyPr/>
          <a:lstStyle/>
          <a:p>
            <a:r>
              <a:rPr lang="en-US" dirty="0"/>
              <a:t>The first step is to navigate to the CAASPP &amp; ELPAC Website.</a:t>
            </a:r>
          </a:p>
          <a:p>
            <a:r>
              <a:rPr lang="en-US" dirty="0"/>
              <a:t>On the homepage you will select the Administer a Test Session tile.</a:t>
            </a:r>
          </a:p>
          <a:p>
            <a:endParaRPr lang="en-US" dirty="0"/>
          </a:p>
        </p:txBody>
      </p:sp>
      <p:sp>
        <p:nvSpPr>
          <p:cNvPr id="4" name="Slide Number Placeholder 3"/>
          <p:cNvSpPr>
            <a:spLocks noGrp="1"/>
          </p:cNvSpPr>
          <p:nvPr>
            <p:ph type="sldNum" sz="quarter" idx="5"/>
          </p:nvPr>
        </p:nvSpPr>
        <p:spPr/>
        <p:txBody>
          <a:bodyPr/>
          <a:lstStyle/>
          <a:p>
            <a:fld id="{E04AD113-A2AE-4DF9-9DE8-7E2B57C48ADE}" type="slidenum">
              <a:rPr lang="en-US" smtClean="0"/>
              <a:t>86</a:t>
            </a:fld>
            <a:endParaRPr lang="en-US"/>
          </a:p>
        </p:txBody>
      </p:sp>
    </p:spTree>
    <p:extLst>
      <p:ext uri="{BB962C8B-B14F-4D97-AF65-F5344CB8AC3E}">
        <p14:creationId xmlns:p14="http://schemas.microsoft.com/office/powerpoint/2010/main" val="12221150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24AED-E426-31BE-6BB9-101E3FC86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821F0-29C5-FBC4-C4E6-E65070192386}"/>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4DEDA05-5035-7B8F-4AFC-F7F217423252}"/>
              </a:ext>
            </a:extLst>
          </p:cNvPr>
          <p:cNvSpPr>
            <a:spLocks noGrp="1"/>
          </p:cNvSpPr>
          <p:nvPr>
            <p:ph type="body" idx="1"/>
          </p:nvPr>
        </p:nvSpPr>
        <p:spPr/>
        <p:txBody>
          <a:bodyPr/>
          <a:lstStyle/>
          <a:p>
            <a:r>
              <a:rPr lang="en-US"/>
              <a:t>This will take you to the Administer a Test Session web page.</a:t>
            </a:r>
          </a:p>
          <a:p>
            <a:r>
              <a:rPr lang="en-US"/>
              <a:t>From here you will select the Test Administrator Interface button.</a:t>
            </a:r>
          </a:p>
          <a:p>
            <a:endParaRPr lang="en-US"/>
          </a:p>
        </p:txBody>
      </p:sp>
      <p:sp>
        <p:nvSpPr>
          <p:cNvPr id="4" name="Slide Number Placeholder 3">
            <a:extLst>
              <a:ext uri="{FF2B5EF4-FFF2-40B4-BE49-F238E27FC236}">
                <a16:creationId xmlns:a16="http://schemas.microsoft.com/office/drawing/2014/main" id="{AAAB55F7-7D8F-83AD-9622-159E44EA0D2A}"/>
              </a:ext>
            </a:extLst>
          </p:cNvPr>
          <p:cNvSpPr>
            <a:spLocks noGrp="1"/>
          </p:cNvSpPr>
          <p:nvPr>
            <p:ph type="sldNum" sz="quarter" idx="5"/>
          </p:nvPr>
        </p:nvSpPr>
        <p:spPr/>
        <p:txBody>
          <a:bodyPr/>
          <a:lstStyle/>
          <a:p>
            <a:fld id="{E04AD113-A2AE-4DF9-9DE8-7E2B57C48ADE}" type="slidenum">
              <a:rPr lang="en-US" smtClean="0"/>
              <a:t>87</a:t>
            </a:fld>
            <a:endParaRPr lang="en-US"/>
          </a:p>
        </p:txBody>
      </p:sp>
    </p:spTree>
    <p:extLst>
      <p:ext uri="{BB962C8B-B14F-4D97-AF65-F5344CB8AC3E}">
        <p14:creationId xmlns:p14="http://schemas.microsoft.com/office/powerpoint/2010/main" val="27816290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FE994-3986-8F44-44A4-A7DDF0E5F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F4132-E3B9-7A8F-FA7B-31C9DEAC9AC6}"/>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70C970B6-5EBB-A547-9926-E72268BFF295}"/>
              </a:ext>
            </a:extLst>
          </p:cNvPr>
          <p:cNvSpPr>
            <a:spLocks noGrp="1"/>
          </p:cNvSpPr>
          <p:nvPr>
            <p:ph type="body" idx="1"/>
          </p:nvPr>
        </p:nvSpPr>
        <p:spPr/>
        <p:txBody>
          <a:bodyPr/>
          <a:lstStyle/>
          <a:p>
            <a:r>
              <a:rPr lang="en-US" dirty="0"/>
              <a:t>Next you will log on to the system using your TOMS credentials.</a:t>
            </a:r>
          </a:p>
        </p:txBody>
      </p:sp>
      <p:sp>
        <p:nvSpPr>
          <p:cNvPr id="4" name="Slide Number Placeholder 3">
            <a:extLst>
              <a:ext uri="{FF2B5EF4-FFF2-40B4-BE49-F238E27FC236}">
                <a16:creationId xmlns:a16="http://schemas.microsoft.com/office/drawing/2014/main" id="{D65E2E9B-259B-23E6-9E79-3652625202BD}"/>
              </a:ext>
            </a:extLst>
          </p:cNvPr>
          <p:cNvSpPr>
            <a:spLocks noGrp="1"/>
          </p:cNvSpPr>
          <p:nvPr>
            <p:ph type="sldNum" sz="quarter" idx="5"/>
          </p:nvPr>
        </p:nvSpPr>
        <p:spPr/>
        <p:txBody>
          <a:bodyPr/>
          <a:lstStyle/>
          <a:p>
            <a:fld id="{E04AD113-A2AE-4DF9-9DE8-7E2B57C48ADE}" type="slidenum">
              <a:rPr lang="en-US" smtClean="0"/>
              <a:t>88</a:t>
            </a:fld>
            <a:endParaRPr lang="en-US"/>
          </a:p>
        </p:txBody>
      </p:sp>
    </p:spTree>
    <p:extLst>
      <p:ext uri="{BB962C8B-B14F-4D97-AF65-F5344CB8AC3E}">
        <p14:creationId xmlns:p14="http://schemas.microsoft.com/office/powerpoint/2010/main" val="30489712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8928E-D91C-97AC-79DE-9CBA37D2A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B1D74-F06D-7B02-8BD2-0DEB3E43A056}"/>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B9FFC372-BAD8-44AF-E89B-E5245B3D883E}"/>
              </a:ext>
            </a:extLst>
          </p:cNvPr>
          <p:cNvSpPr>
            <a:spLocks noGrp="1"/>
          </p:cNvSpPr>
          <p:nvPr>
            <p:ph type="body" idx="1"/>
          </p:nvPr>
        </p:nvSpPr>
        <p:spPr/>
        <p:txBody>
          <a:bodyPr/>
          <a:lstStyle/>
          <a:p>
            <a:r>
              <a:rPr lang="en-US"/>
              <a:t>Select the Start an In-person Session button.</a:t>
            </a:r>
          </a:p>
        </p:txBody>
      </p:sp>
      <p:sp>
        <p:nvSpPr>
          <p:cNvPr id="4" name="Slide Number Placeholder 3">
            <a:extLst>
              <a:ext uri="{FF2B5EF4-FFF2-40B4-BE49-F238E27FC236}">
                <a16:creationId xmlns:a16="http://schemas.microsoft.com/office/drawing/2014/main" id="{F634AEA5-CD55-6813-9FD9-B49E9D01D92A}"/>
              </a:ext>
            </a:extLst>
          </p:cNvPr>
          <p:cNvSpPr>
            <a:spLocks noGrp="1"/>
          </p:cNvSpPr>
          <p:nvPr>
            <p:ph type="sldNum" sz="quarter" idx="5"/>
          </p:nvPr>
        </p:nvSpPr>
        <p:spPr/>
        <p:txBody>
          <a:bodyPr/>
          <a:lstStyle/>
          <a:p>
            <a:fld id="{E04AD113-A2AE-4DF9-9DE8-7E2B57C48ADE}" type="slidenum">
              <a:rPr lang="en-US" smtClean="0"/>
              <a:t>89</a:t>
            </a:fld>
            <a:endParaRPr lang="en-US"/>
          </a:p>
        </p:txBody>
      </p:sp>
    </p:spTree>
    <p:extLst>
      <p:ext uri="{BB962C8B-B14F-4D97-AF65-F5344CB8AC3E}">
        <p14:creationId xmlns:p14="http://schemas.microsoft.com/office/powerpoint/2010/main" val="274593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98037-A611-B640-F2EB-EF22A5CAA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B1BD5-654E-6856-C799-2B9F901B6930}"/>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76673C82-0E53-9D0E-50B0-1CB141C05BA7}"/>
              </a:ext>
            </a:extLst>
          </p:cNvPr>
          <p:cNvSpPr>
            <a:spLocks noGrp="1"/>
          </p:cNvSpPr>
          <p:nvPr>
            <p:ph type="body" idx="1"/>
          </p:nvPr>
        </p:nvSpPr>
        <p:spPr/>
        <p:txBody>
          <a:bodyPr/>
          <a:lstStyle/>
          <a:p>
            <a:pPr marL="171450" lvl="0" indent="-171450" algn="l" rtl="0">
              <a:spcBef>
                <a:spcPts val="0"/>
              </a:spcBef>
              <a:spcAft>
                <a:spcPts val="0"/>
              </a:spcAft>
              <a:buClr>
                <a:schemeClr val="dk1"/>
              </a:buClr>
              <a:buSzPts val="1200"/>
              <a:buChar char="•"/>
            </a:pPr>
            <a:r>
              <a:rPr lang="en-US" dirty="0"/>
              <a:t>All students participate in the Early Assessment Program, or EAP, by virtue of completing the Smarter Balanced Summative Assessments for English language arts/literacy and mathematics. </a:t>
            </a:r>
          </a:p>
          <a:p>
            <a:pPr marL="628650" lvl="1" indent="-171450" algn="l" rtl="0">
              <a:spcBef>
                <a:spcPts val="600"/>
              </a:spcBef>
              <a:spcAft>
                <a:spcPts val="0"/>
              </a:spcAft>
              <a:buClr>
                <a:schemeClr val="dk1"/>
              </a:buClr>
              <a:buSzPts val="1200"/>
              <a:buChar char="–"/>
            </a:pPr>
            <a:r>
              <a:rPr lang="en-US" dirty="0"/>
              <a:t>Students must authorize the release of their CAASPP (i.e., Smarter Balanced Summative Assessment) results for each assessment to the CSU system.</a:t>
            </a:r>
          </a:p>
          <a:p>
            <a:pPr marL="171450" lvl="0" indent="-95250" algn="l" rtl="0">
              <a:spcBef>
                <a:spcPts val="600"/>
              </a:spcBef>
              <a:spcAft>
                <a:spcPts val="0"/>
              </a:spcAft>
              <a:buClr>
                <a:schemeClr val="dk1"/>
              </a:buClr>
              <a:buSzPts val="1200"/>
              <a:buNone/>
            </a:pPr>
            <a:endParaRPr lang="en-US" dirty="0"/>
          </a:p>
          <a:p>
            <a:pPr marL="171450" lvl="0" indent="-171450" algn="l" rtl="0">
              <a:spcBef>
                <a:spcPts val="600"/>
              </a:spcBef>
              <a:spcAft>
                <a:spcPts val="0"/>
              </a:spcAft>
              <a:buClr>
                <a:schemeClr val="dk1"/>
              </a:buClr>
              <a:buSzPts val="1200"/>
              <a:buChar char="•"/>
            </a:pPr>
            <a:r>
              <a:rPr lang="en-US" b="0" dirty="0"/>
              <a:t>The release of results for both ELA and math must be completed separately. </a:t>
            </a:r>
          </a:p>
          <a:p>
            <a:pPr marL="628650" lvl="1" indent="-171450" algn="l" rtl="0">
              <a:spcBef>
                <a:spcPts val="600"/>
              </a:spcBef>
              <a:spcAft>
                <a:spcPts val="0"/>
              </a:spcAft>
              <a:buClr>
                <a:schemeClr val="dk1"/>
              </a:buClr>
              <a:buSzPts val="1200"/>
              <a:buChar char="–"/>
            </a:pPr>
            <a:r>
              <a:rPr lang="en-US" b="0" dirty="0"/>
              <a:t>At the end of each assessment, students may 'opt in' to have their scores shared with the CSU system by selecting the circle that </a:t>
            </a:r>
            <a:r>
              <a:rPr lang="en-US" sz="1200" b="0" i="0" kern="1200" dirty="0">
                <a:solidFill>
                  <a:schemeClr val="tx1"/>
                </a:solidFill>
                <a:effectLst/>
                <a:latin typeface="+mn-lt"/>
                <a:ea typeface="+mn-ea"/>
                <a:cs typeface="+mn-cs"/>
              </a:rPr>
              <a:t>indicates understanding that CAASPP/EAP results will be shared directly with the CSU. </a:t>
            </a:r>
            <a:br>
              <a:rPr lang="en-US" dirty="0"/>
            </a:br>
            <a:endParaRPr lang="en-US" dirty="0"/>
          </a:p>
          <a:p>
            <a:pPr marL="171450" lvl="0" indent="-171450" algn="l" rtl="0">
              <a:spcBef>
                <a:spcPts val="600"/>
              </a:spcBef>
              <a:spcAft>
                <a:spcPts val="0"/>
              </a:spcAft>
              <a:buClr>
                <a:schemeClr val="dk1"/>
              </a:buClr>
              <a:buSzPts val="1200"/>
              <a:buChar char="•"/>
            </a:pPr>
            <a:r>
              <a:rPr lang="en-US" dirty="0"/>
              <a:t>Students who do not release their results at the end of the assessments may later submit a copy of their score report to the CSU or California Community Colleges (CCC) in which they have enrolled.</a:t>
            </a:r>
          </a:p>
          <a:p>
            <a:endParaRPr lang="en-US" dirty="0"/>
          </a:p>
        </p:txBody>
      </p:sp>
      <p:sp>
        <p:nvSpPr>
          <p:cNvPr id="4" name="Slide Number Placeholder 3">
            <a:extLst>
              <a:ext uri="{FF2B5EF4-FFF2-40B4-BE49-F238E27FC236}">
                <a16:creationId xmlns:a16="http://schemas.microsoft.com/office/drawing/2014/main" id="{E5D188D7-C63B-7BC1-F675-90D9AAB908D9}"/>
              </a:ext>
            </a:extLst>
          </p:cNvPr>
          <p:cNvSpPr>
            <a:spLocks noGrp="1"/>
          </p:cNvSpPr>
          <p:nvPr>
            <p:ph type="sldNum" sz="quarter" idx="5"/>
          </p:nvPr>
        </p:nvSpPr>
        <p:spPr/>
        <p:txBody>
          <a:bodyPr/>
          <a:lstStyle/>
          <a:p>
            <a:fld id="{E04AD113-A2AE-4DF9-9DE8-7E2B57C48ADE}" type="slidenum">
              <a:rPr lang="en-US" smtClean="0"/>
              <a:t>9</a:t>
            </a:fld>
            <a:endParaRPr lang="en-US"/>
          </a:p>
        </p:txBody>
      </p:sp>
    </p:spTree>
    <p:extLst>
      <p:ext uri="{BB962C8B-B14F-4D97-AF65-F5344CB8AC3E}">
        <p14:creationId xmlns:p14="http://schemas.microsoft.com/office/powerpoint/2010/main" val="22994868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AF64C-46F0-7CA8-3AD0-CA9ADF7EA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0AC98-8929-0E47-B166-19A7389000A9}"/>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D3AA8784-EAA0-C623-C9BC-272B6AE4D4DA}"/>
              </a:ext>
            </a:extLst>
          </p:cNvPr>
          <p:cNvSpPr>
            <a:spLocks noGrp="1"/>
          </p:cNvSpPr>
          <p:nvPr>
            <p:ph type="body" idx="1"/>
          </p:nvPr>
        </p:nvSpPr>
        <p:spPr/>
        <p:txBody>
          <a:bodyPr/>
          <a:lstStyle/>
          <a:p>
            <a:r>
              <a:rPr lang="en-US" dirty="0"/>
              <a:t>A pop-up blocker may show up.</a:t>
            </a:r>
          </a:p>
          <a:p>
            <a:r>
              <a:rPr lang="en-US" dirty="0"/>
              <a:t>If it does, make sure you allow for popups.</a:t>
            </a:r>
          </a:p>
        </p:txBody>
      </p:sp>
      <p:sp>
        <p:nvSpPr>
          <p:cNvPr id="4" name="Slide Number Placeholder 3">
            <a:extLst>
              <a:ext uri="{FF2B5EF4-FFF2-40B4-BE49-F238E27FC236}">
                <a16:creationId xmlns:a16="http://schemas.microsoft.com/office/drawing/2014/main" id="{95733DFE-9EA2-8B5C-923C-13D6E8017D4D}"/>
              </a:ext>
            </a:extLst>
          </p:cNvPr>
          <p:cNvSpPr>
            <a:spLocks noGrp="1"/>
          </p:cNvSpPr>
          <p:nvPr>
            <p:ph type="sldNum" sz="quarter" idx="5"/>
          </p:nvPr>
        </p:nvSpPr>
        <p:spPr/>
        <p:txBody>
          <a:bodyPr/>
          <a:lstStyle/>
          <a:p>
            <a:fld id="{E04AD113-A2AE-4DF9-9DE8-7E2B57C48ADE}" type="slidenum">
              <a:rPr lang="en-US" smtClean="0"/>
              <a:t>90</a:t>
            </a:fld>
            <a:endParaRPr lang="en-US"/>
          </a:p>
        </p:txBody>
      </p:sp>
    </p:spTree>
    <p:extLst>
      <p:ext uri="{BB962C8B-B14F-4D97-AF65-F5344CB8AC3E}">
        <p14:creationId xmlns:p14="http://schemas.microsoft.com/office/powerpoint/2010/main" val="22813302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A9BCC-733E-BE8D-8F51-14FDE54DC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CA802-EF82-81B4-37AD-E91F3782D522}"/>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FC275F71-FF5C-DB03-BCDA-39B921C175A5}"/>
              </a:ext>
            </a:extLst>
          </p:cNvPr>
          <p:cNvSpPr>
            <a:spLocks noGrp="1"/>
          </p:cNvSpPr>
          <p:nvPr>
            <p:ph type="body" idx="1"/>
          </p:nvPr>
        </p:nvSpPr>
        <p:spPr/>
        <p:txBody>
          <a:bodyPr/>
          <a:lstStyle/>
          <a:p>
            <a:r>
              <a:rPr lang="en-US" dirty="0"/>
              <a:t>If you have more than one role, you will receive a message and will need to select the appropriate role.</a:t>
            </a:r>
          </a:p>
          <a:p>
            <a:r>
              <a:rPr lang="en-US" dirty="0"/>
              <a:t>If it is not already populated, the test administrator must select the appropriate institution from the drop-down list.</a:t>
            </a:r>
          </a:p>
          <a:p>
            <a:endParaRPr lang="en-US" dirty="0"/>
          </a:p>
          <a:p>
            <a:r>
              <a:rPr lang="en-US" dirty="0"/>
              <a:t>Select the Go button after making your selection.</a:t>
            </a:r>
          </a:p>
        </p:txBody>
      </p:sp>
      <p:sp>
        <p:nvSpPr>
          <p:cNvPr id="4" name="Slide Number Placeholder 3">
            <a:extLst>
              <a:ext uri="{FF2B5EF4-FFF2-40B4-BE49-F238E27FC236}">
                <a16:creationId xmlns:a16="http://schemas.microsoft.com/office/drawing/2014/main" id="{163FE5E3-02B4-8129-F256-86F3B5E7272D}"/>
              </a:ext>
            </a:extLst>
          </p:cNvPr>
          <p:cNvSpPr>
            <a:spLocks noGrp="1"/>
          </p:cNvSpPr>
          <p:nvPr>
            <p:ph type="sldNum" sz="quarter" idx="5"/>
          </p:nvPr>
        </p:nvSpPr>
        <p:spPr/>
        <p:txBody>
          <a:bodyPr/>
          <a:lstStyle/>
          <a:p>
            <a:fld id="{E04AD113-A2AE-4DF9-9DE8-7E2B57C48ADE}" type="slidenum">
              <a:rPr lang="en-US" smtClean="0"/>
              <a:t>91</a:t>
            </a:fld>
            <a:endParaRPr lang="en-US"/>
          </a:p>
        </p:txBody>
      </p:sp>
    </p:spTree>
    <p:extLst>
      <p:ext uri="{BB962C8B-B14F-4D97-AF65-F5344CB8AC3E}">
        <p14:creationId xmlns:p14="http://schemas.microsoft.com/office/powerpoint/2010/main" val="12607562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94DA-4D97-773B-2B36-64BDB7600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B50CB-9523-7925-0D64-29E8B7FA8499}"/>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6657154D-9CBA-206B-BFAD-914337C50732}"/>
              </a:ext>
            </a:extLst>
          </p:cNvPr>
          <p:cNvSpPr>
            <a:spLocks noGrp="1"/>
          </p:cNvSpPr>
          <p:nvPr>
            <p:ph type="body" idx="1"/>
          </p:nvPr>
        </p:nvSpPr>
        <p:spPr/>
        <p:txBody>
          <a:bodyPr/>
          <a:lstStyle/>
          <a:p>
            <a:r>
              <a:rPr lang="en-US" dirty="0"/>
              <a:t>You will see the full list of tests available.</a:t>
            </a:r>
          </a:p>
          <a:p>
            <a:r>
              <a:rPr lang="en-US" dirty="0"/>
              <a:t>Depending on the time of year and the user’s role, all tests may not be available in the Test Administrator Interface. </a:t>
            </a:r>
          </a:p>
          <a:p>
            <a:r>
              <a:rPr lang="en-US" dirty="0"/>
              <a:t>So, users won’t always find all these options available for test selection. </a:t>
            </a:r>
          </a:p>
        </p:txBody>
      </p:sp>
      <p:sp>
        <p:nvSpPr>
          <p:cNvPr id="4" name="Slide Number Placeholder 3">
            <a:extLst>
              <a:ext uri="{FF2B5EF4-FFF2-40B4-BE49-F238E27FC236}">
                <a16:creationId xmlns:a16="http://schemas.microsoft.com/office/drawing/2014/main" id="{702CF971-5E3A-E6FA-6378-F09A7F5D00C9}"/>
              </a:ext>
            </a:extLst>
          </p:cNvPr>
          <p:cNvSpPr>
            <a:spLocks noGrp="1"/>
          </p:cNvSpPr>
          <p:nvPr>
            <p:ph type="sldNum" sz="quarter" idx="5"/>
          </p:nvPr>
        </p:nvSpPr>
        <p:spPr/>
        <p:txBody>
          <a:bodyPr/>
          <a:lstStyle/>
          <a:p>
            <a:fld id="{E04AD113-A2AE-4DF9-9DE8-7E2B57C48ADE}" type="slidenum">
              <a:rPr lang="en-US" smtClean="0"/>
              <a:t>92</a:t>
            </a:fld>
            <a:endParaRPr lang="en-US"/>
          </a:p>
        </p:txBody>
      </p:sp>
    </p:spTree>
    <p:extLst>
      <p:ext uri="{BB962C8B-B14F-4D97-AF65-F5344CB8AC3E}">
        <p14:creationId xmlns:p14="http://schemas.microsoft.com/office/powerpoint/2010/main" val="3332450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0334A-B9A9-6CD8-3214-574E3C9AB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61124-EE0F-1F1F-B6B7-DC76608600CE}"/>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2D1E7ED9-FD2B-2636-C65E-41B067036413}"/>
              </a:ext>
            </a:extLst>
          </p:cNvPr>
          <p:cNvSpPr>
            <a:spLocks noGrp="1"/>
          </p:cNvSpPr>
          <p:nvPr>
            <p:ph type="body" idx="1"/>
          </p:nvPr>
        </p:nvSpPr>
        <p:spPr/>
        <p:txBody>
          <a:bodyPr/>
          <a:lstStyle/>
          <a:p>
            <a:r>
              <a:rPr lang="en-US" dirty="0"/>
              <a:t>To expand a collapsed test group, select the Plus plus-sign icon.</a:t>
            </a:r>
          </a:p>
          <a:p>
            <a:pPr lvl="1"/>
            <a:r>
              <a:rPr lang="en-US" dirty="0"/>
              <a:t>To collapse a test group, select the Minus minus-sign icon.</a:t>
            </a:r>
          </a:p>
          <a:p>
            <a:pPr lvl="1"/>
            <a:r>
              <a:rPr lang="en-US" dirty="0"/>
              <a:t>To expand the list of all tests, select the Expand All outward arrows icon.</a:t>
            </a:r>
          </a:p>
          <a:p>
            <a:r>
              <a:rPr lang="en-US" dirty="0"/>
              <a:t>To select individual tests, mark the checkbox for each test to be included.</a:t>
            </a:r>
          </a:p>
          <a:p>
            <a:endParaRPr lang="en-US" dirty="0"/>
          </a:p>
          <a:p>
            <a:r>
              <a:rPr lang="en-US" dirty="0"/>
              <a:t>Remember you can drill down to start just a CAT or a PT for ELA and Math.</a:t>
            </a:r>
          </a:p>
        </p:txBody>
      </p:sp>
      <p:sp>
        <p:nvSpPr>
          <p:cNvPr id="4" name="Slide Number Placeholder 3">
            <a:extLst>
              <a:ext uri="{FF2B5EF4-FFF2-40B4-BE49-F238E27FC236}">
                <a16:creationId xmlns:a16="http://schemas.microsoft.com/office/drawing/2014/main" id="{DE847E34-AA88-7573-3CA3-74D80DD79E73}"/>
              </a:ext>
            </a:extLst>
          </p:cNvPr>
          <p:cNvSpPr>
            <a:spLocks noGrp="1"/>
          </p:cNvSpPr>
          <p:nvPr>
            <p:ph type="sldNum" sz="quarter" idx="5"/>
          </p:nvPr>
        </p:nvSpPr>
        <p:spPr/>
        <p:txBody>
          <a:bodyPr/>
          <a:lstStyle/>
          <a:p>
            <a:fld id="{E04AD113-A2AE-4DF9-9DE8-7E2B57C48ADE}" type="slidenum">
              <a:rPr lang="en-US" smtClean="0"/>
              <a:t>93</a:t>
            </a:fld>
            <a:endParaRPr lang="en-US"/>
          </a:p>
        </p:txBody>
      </p:sp>
    </p:spTree>
    <p:extLst>
      <p:ext uri="{BB962C8B-B14F-4D97-AF65-F5344CB8AC3E}">
        <p14:creationId xmlns:p14="http://schemas.microsoft.com/office/powerpoint/2010/main" val="25020093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70DEC-08D1-6A20-C37E-F0257BDB5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60536-AF9C-ADB1-72D6-CEE4638B4A8F}"/>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773B6A17-7E25-DAF8-6FE1-A98BBA9F6719}"/>
              </a:ext>
            </a:extLst>
          </p:cNvPr>
          <p:cNvSpPr>
            <a:spLocks noGrp="1"/>
          </p:cNvSpPr>
          <p:nvPr>
            <p:ph type="body" idx="1"/>
          </p:nvPr>
        </p:nvSpPr>
        <p:spPr/>
        <p:txBody>
          <a:bodyPr/>
          <a:lstStyle/>
          <a:p>
            <a:r>
              <a:rPr lang="en-US" dirty="0"/>
              <a:t>Once the Start Operational Session button is selected, a visual warning will let the test administrator know that a summative assessment is about to be administered. </a:t>
            </a:r>
          </a:p>
          <a:p>
            <a:r>
              <a:rPr lang="en-US" dirty="0"/>
              <a:t>Select OK. </a:t>
            </a:r>
          </a:p>
        </p:txBody>
      </p:sp>
      <p:sp>
        <p:nvSpPr>
          <p:cNvPr id="4" name="Slide Number Placeholder 3">
            <a:extLst>
              <a:ext uri="{FF2B5EF4-FFF2-40B4-BE49-F238E27FC236}">
                <a16:creationId xmlns:a16="http://schemas.microsoft.com/office/drawing/2014/main" id="{50B4A8D9-E76D-5B78-B8F9-90743D0B32E6}"/>
              </a:ext>
            </a:extLst>
          </p:cNvPr>
          <p:cNvSpPr>
            <a:spLocks noGrp="1"/>
          </p:cNvSpPr>
          <p:nvPr>
            <p:ph type="sldNum" sz="quarter" idx="5"/>
          </p:nvPr>
        </p:nvSpPr>
        <p:spPr/>
        <p:txBody>
          <a:bodyPr/>
          <a:lstStyle/>
          <a:p>
            <a:fld id="{E04AD113-A2AE-4DF9-9DE8-7E2B57C48ADE}" type="slidenum">
              <a:rPr lang="en-US" smtClean="0"/>
              <a:t>94</a:t>
            </a:fld>
            <a:endParaRPr lang="en-US"/>
          </a:p>
        </p:txBody>
      </p:sp>
    </p:spTree>
    <p:extLst>
      <p:ext uri="{BB962C8B-B14F-4D97-AF65-F5344CB8AC3E}">
        <p14:creationId xmlns:p14="http://schemas.microsoft.com/office/powerpoint/2010/main" val="9895532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5946-178F-B869-B3DA-77572D80C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2C636-0D18-2C8E-BC75-1EEEAFD2B724}"/>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B4B52F15-C8B1-2DBC-09E0-BC5E9A75BF51}"/>
              </a:ext>
            </a:extLst>
          </p:cNvPr>
          <p:cNvSpPr>
            <a:spLocks noGrp="1"/>
          </p:cNvSpPr>
          <p:nvPr>
            <p:ph type="body" idx="1"/>
          </p:nvPr>
        </p:nvSpPr>
        <p:spPr/>
        <p:txBody>
          <a:bodyPr/>
          <a:lstStyle/>
          <a:p>
            <a:r>
              <a:rPr lang="en-US" dirty="0"/>
              <a:t>Write the Session ID on the board for students.</a:t>
            </a:r>
          </a:p>
          <a:p>
            <a:r>
              <a:rPr lang="en-US" dirty="0"/>
              <a:t>Keep the Session ID for your records in case a Security Test Incident needs to be filed. </a:t>
            </a:r>
          </a:p>
        </p:txBody>
      </p:sp>
      <p:sp>
        <p:nvSpPr>
          <p:cNvPr id="4" name="Slide Number Placeholder 3">
            <a:extLst>
              <a:ext uri="{FF2B5EF4-FFF2-40B4-BE49-F238E27FC236}">
                <a16:creationId xmlns:a16="http://schemas.microsoft.com/office/drawing/2014/main" id="{B607473D-EF94-0A97-EBF7-C8F6C4092152}"/>
              </a:ext>
            </a:extLst>
          </p:cNvPr>
          <p:cNvSpPr>
            <a:spLocks noGrp="1"/>
          </p:cNvSpPr>
          <p:nvPr>
            <p:ph type="sldNum" sz="quarter" idx="5"/>
          </p:nvPr>
        </p:nvSpPr>
        <p:spPr/>
        <p:txBody>
          <a:bodyPr/>
          <a:lstStyle/>
          <a:p>
            <a:fld id="{E04AD113-A2AE-4DF9-9DE8-7E2B57C48ADE}" type="slidenum">
              <a:rPr lang="en-US" smtClean="0"/>
              <a:t>95</a:t>
            </a:fld>
            <a:endParaRPr lang="en-US"/>
          </a:p>
        </p:txBody>
      </p:sp>
    </p:spTree>
    <p:extLst>
      <p:ext uri="{BB962C8B-B14F-4D97-AF65-F5344CB8AC3E}">
        <p14:creationId xmlns:p14="http://schemas.microsoft.com/office/powerpoint/2010/main" val="19727084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D9453-78D8-F6BB-5910-C5A5B1171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E2139-A7D7-2263-FBA2-034319AA9EC5}"/>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8B0C5C60-40D7-F1C6-C8C2-F6FB744629F7}"/>
              </a:ext>
            </a:extLst>
          </p:cNvPr>
          <p:cNvSpPr>
            <a:spLocks noGrp="1"/>
          </p:cNvSpPr>
          <p:nvPr>
            <p:ph type="body" idx="1"/>
          </p:nvPr>
        </p:nvSpPr>
        <p:spPr/>
        <p:txBody>
          <a:bodyPr/>
          <a:lstStyle/>
          <a:p>
            <a:r>
              <a:rPr lang="en-US"/>
              <a:t>Read the first part of the administration script that explains the test rules about answering questions, pausing the test, the structure of the test, what happens when answers have been submitted, and all other test rules. </a:t>
            </a:r>
          </a:p>
          <a:p>
            <a:r>
              <a:rPr lang="en-US"/>
              <a:t>Remember to read it verbatim.</a:t>
            </a:r>
          </a:p>
          <a:p>
            <a:endParaRPr lang="en-US"/>
          </a:p>
          <a:p>
            <a:r>
              <a:rPr lang="en-US"/>
              <a:t>I want to pause and note here that we will be mentioning this script throughout this section.</a:t>
            </a:r>
          </a:p>
          <a:p>
            <a:r>
              <a:rPr lang="en-US"/>
              <a:t>You will read parts of the script at certain points during login.</a:t>
            </a:r>
          </a:p>
          <a:p>
            <a:endParaRPr lang="en-US"/>
          </a:p>
          <a:p>
            <a:r>
              <a:rPr lang="en-US"/>
              <a:t>The point is to have all TAs across the state say the same thing in the same way.</a:t>
            </a:r>
          </a:p>
          <a:p>
            <a:r>
              <a:rPr lang="en-US"/>
              <a:t>The script is a helpful tool for you during testing.</a:t>
            </a:r>
          </a:p>
        </p:txBody>
      </p:sp>
      <p:sp>
        <p:nvSpPr>
          <p:cNvPr id="4" name="Slide Number Placeholder 3">
            <a:extLst>
              <a:ext uri="{FF2B5EF4-FFF2-40B4-BE49-F238E27FC236}">
                <a16:creationId xmlns:a16="http://schemas.microsoft.com/office/drawing/2014/main" id="{D126A5BF-A057-5726-4AB0-4BC209F4D201}"/>
              </a:ext>
            </a:extLst>
          </p:cNvPr>
          <p:cNvSpPr>
            <a:spLocks noGrp="1"/>
          </p:cNvSpPr>
          <p:nvPr>
            <p:ph type="sldNum" sz="quarter" idx="5"/>
          </p:nvPr>
        </p:nvSpPr>
        <p:spPr/>
        <p:txBody>
          <a:bodyPr/>
          <a:lstStyle/>
          <a:p>
            <a:fld id="{E04AD113-A2AE-4DF9-9DE8-7E2B57C48ADE}" type="slidenum">
              <a:rPr lang="en-US" smtClean="0"/>
              <a:t>96</a:t>
            </a:fld>
            <a:endParaRPr lang="en-US"/>
          </a:p>
        </p:txBody>
      </p:sp>
    </p:spTree>
    <p:extLst>
      <p:ext uri="{BB962C8B-B14F-4D97-AF65-F5344CB8AC3E}">
        <p14:creationId xmlns:p14="http://schemas.microsoft.com/office/powerpoint/2010/main" val="8765050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0DB6-5F46-E32C-D3A2-73CC762D7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CA5BA-B4BA-02E5-3ECD-B8D11E75053B}"/>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D0BCAD32-59F3-BC87-70F7-AB42DFCF3EDA}"/>
              </a:ext>
            </a:extLst>
          </p:cNvPr>
          <p:cNvSpPr>
            <a:spLocks noGrp="1"/>
          </p:cNvSpPr>
          <p:nvPr>
            <p:ph type="body" idx="1"/>
          </p:nvPr>
        </p:nvSpPr>
        <p:spPr/>
        <p:txBody>
          <a:bodyPr/>
          <a:lstStyle/>
          <a:p>
            <a:r>
              <a:rPr lang="en-US" dirty="0"/>
              <a:t>Write the Session ID on the board for students.</a:t>
            </a:r>
          </a:p>
          <a:p>
            <a:r>
              <a:rPr lang="en-US" dirty="0"/>
              <a:t>Keep the Session ID for your records in case a Security Test Incident</a:t>
            </a:r>
            <a:r>
              <a:rPr lang="en-US" strike="sngStrike" dirty="0"/>
              <a:t>,</a:t>
            </a:r>
            <a:r>
              <a:rPr lang="en-US" dirty="0"/>
              <a:t> needs to be filed. </a:t>
            </a:r>
          </a:p>
        </p:txBody>
      </p:sp>
      <p:sp>
        <p:nvSpPr>
          <p:cNvPr id="4" name="Slide Number Placeholder 3">
            <a:extLst>
              <a:ext uri="{FF2B5EF4-FFF2-40B4-BE49-F238E27FC236}">
                <a16:creationId xmlns:a16="http://schemas.microsoft.com/office/drawing/2014/main" id="{FFE2165B-724D-08B3-5832-761DA6AF1C63}"/>
              </a:ext>
            </a:extLst>
          </p:cNvPr>
          <p:cNvSpPr>
            <a:spLocks noGrp="1"/>
          </p:cNvSpPr>
          <p:nvPr>
            <p:ph type="sldNum" sz="quarter" idx="5"/>
          </p:nvPr>
        </p:nvSpPr>
        <p:spPr/>
        <p:txBody>
          <a:bodyPr/>
          <a:lstStyle/>
          <a:p>
            <a:fld id="{E04AD113-A2AE-4DF9-9DE8-7E2B57C48ADE}" type="slidenum">
              <a:rPr lang="en-US" smtClean="0"/>
              <a:t>97</a:t>
            </a:fld>
            <a:endParaRPr lang="en-US"/>
          </a:p>
        </p:txBody>
      </p:sp>
    </p:spTree>
    <p:extLst>
      <p:ext uri="{BB962C8B-B14F-4D97-AF65-F5344CB8AC3E}">
        <p14:creationId xmlns:p14="http://schemas.microsoft.com/office/powerpoint/2010/main" val="2682615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CCE72-ABA0-B8FC-C7D0-D5EEA6658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4D3E-BDC5-1BAD-6CE7-C4A17788E673}"/>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4DF0D079-AE8C-5CCD-710C-BCB350AFF02B}"/>
              </a:ext>
            </a:extLst>
          </p:cNvPr>
          <p:cNvSpPr>
            <a:spLocks noGrp="1"/>
          </p:cNvSpPr>
          <p:nvPr>
            <p:ph type="body" idx="1"/>
          </p:nvPr>
        </p:nvSpPr>
        <p:spPr/>
        <p:txBody>
          <a:bodyPr/>
          <a:lstStyle/>
          <a:p>
            <a:r>
              <a:rPr lang="en-US" dirty="0"/>
              <a:t>Read the administration script that explains how to sign in, what to do if the information on their card is incorrect,  that you will be walking around to help, and how to select the correct test. </a:t>
            </a:r>
          </a:p>
          <a:p>
            <a:r>
              <a:rPr lang="en-US" dirty="0"/>
              <a:t>Again, read it verbatim.</a:t>
            </a:r>
          </a:p>
        </p:txBody>
      </p:sp>
      <p:sp>
        <p:nvSpPr>
          <p:cNvPr id="4" name="Slide Number Placeholder 3">
            <a:extLst>
              <a:ext uri="{FF2B5EF4-FFF2-40B4-BE49-F238E27FC236}">
                <a16:creationId xmlns:a16="http://schemas.microsoft.com/office/drawing/2014/main" id="{95B936C8-C2DB-9AB1-065A-5175F780EA91}"/>
              </a:ext>
            </a:extLst>
          </p:cNvPr>
          <p:cNvSpPr>
            <a:spLocks noGrp="1"/>
          </p:cNvSpPr>
          <p:nvPr>
            <p:ph type="sldNum" sz="quarter" idx="5"/>
          </p:nvPr>
        </p:nvSpPr>
        <p:spPr/>
        <p:txBody>
          <a:bodyPr/>
          <a:lstStyle/>
          <a:p>
            <a:fld id="{E04AD113-A2AE-4DF9-9DE8-7E2B57C48ADE}" type="slidenum">
              <a:rPr lang="en-US" smtClean="0"/>
              <a:t>98</a:t>
            </a:fld>
            <a:endParaRPr lang="en-US"/>
          </a:p>
        </p:txBody>
      </p:sp>
    </p:spTree>
    <p:extLst>
      <p:ext uri="{BB962C8B-B14F-4D97-AF65-F5344CB8AC3E}">
        <p14:creationId xmlns:p14="http://schemas.microsoft.com/office/powerpoint/2010/main" val="13075025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0116B-1AF4-5433-456A-40FB18B66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04045-0793-89F8-2B06-CEB4EA5EC024}"/>
              </a:ext>
            </a:extLst>
          </p:cNvPr>
          <p:cNvSpPr>
            <a:spLocks noGrp="1" noRot="1" noChangeAspect="1"/>
          </p:cNvSpPr>
          <p:nvPr>
            <p:ph type="sldImg"/>
          </p:nvPr>
        </p:nvSpPr>
        <p:spPr>
          <a:xfrm>
            <a:off x="582613" y="471488"/>
            <a:ext cx="2389187" cy="1343025"/>
          </a:xfrm>
        </p:spPr>
      </p:sp>
      <p:sp>
        <p:nvSpPr>
          <p:cNvPr id="3" name="Notes Placeholder 2">
            <a:extLst>
              <a:ext uri="{FF2B5EF4-FFF2-40B4-BE49-F238E27FC236}">
                <a16:creationId xmlns:a16="http://schemas.microsoft.com/office/drawing/2014/main" id="{DED50B5F-CCD6-CB40-3972-665B3FEEC389}"/>
              </a:ext>
            </a:extLst>
          </p:cNvPr>
          <p:cNvSpPr>
            <a:spLocks noGrp="1"/>
          </p:cNvSpPr>
          <p:nvPr>
            <p:ph type="body" idx="1"/>
          </p:nvPr>
        </p:nvSpPr>
        <p:spPr/>
        <p:txBody>
          <a:bodyPr/>
          <a:lstStyle/>
          <a:p>
            <a:r>
              <a:rPr lang="en-US" dirty="0"/>
              <a:t>Student will verify their identity and select their test.</a:t>
            </a:r>
          </a:p>
          <a:p>
            <a:pPr lvl="1"/>
            <a:r>
              <a:rPr lang="en-US" dirty="0"/>
              <a:t>Please note that only the tests that the TA selected for the test session and those that have not been completed are selectable to students.</a:t>
            </a:r>
          </a:p>
          <a:p>
            <a:endParaRPr lang="en-US" dirty="0"/>
          </a:p>
          <a:p>
            <a:endParaRPr lang="en-US" dirty="0"/>
          </a:p>
          <a:p>
            <a:r>
              <a:rPr lang="en-US" dirty="0"/>
              <a:t>Ensure that all students have successfully started the correct test and are now waiting for the test administrator’s approval. </a:t>
            </a:r>
          </a:p>
          <a:p>
            <a:r>
              <a:rPr lang="en-US" dirty="0"/>
              <a:t>If the student  information is incorrect, </a:t>
            </a:r>
            <a:r>
              <a:rPr lang="en-US" b="1" dirty="0"/>
              <a:t>DO NOT </a:t>
            </a:r>
            <a:r>
              <a:rPr lang="en-US" dirty="0"/>
              <a:t>test the student. </a:t>
            </a:r>
          </a:p>
        </p:txBody>
      </p:sp>
      <p:sp>
        <p:nvSpPr>
          <p:cNvPr id="4" name="Slide Number Placeholder 3">
            <a:extLst>
              <a:ext uri="{FF2B5EF4-FFF2-40B4-BE49-F238E27FC236}">
                <a16:creationId xmlns:a16="http://schemas.microsoft.com/office/drawing/2014/main" id="{268D1EE4-D77C-9B4A-D11A-E5F491F1180E}"/>
              </a:ext>
            </a:extLst>
          </p:cNvPr>
          <p:cNvSpPr>
            <a:spLocks noGrp="1"/>
          </p:cNvSpPr>
          <p:nvPr>
            <p:ph type="sldNum" sz="quarter" idx="5"/>
          </p:nvPr>
        </p:nvSpPr>
        <p:spPr/>
        <p:txBody>
          <a:bodyPr/>
          <a:lstStyle/>
          <a:p>
            <a:fld id="{E04AD113-A2AE-4DF9-9DE8-7E2B57C48ADE}" type="slidenum">
              <a:rPr lang="en-US" smtClean="0"/>
              <a:t>99</a:t>
            </a:fld>
            <a:endParaRPr lang="en-US"/>
          </a:p>
        </p:txBody>
      </p:sp>
    </p:spTree>
    <p:extLst>
      <p:ext uri="{BB962C8B-B14F-4D97-AF65-F5344CB8AC3E}">
        <p14:creationId xmlns:p14="http://schemas.microsoft.com/office/powerpoint/2010/main" val="3989529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Google Shape;16;p3" title="Decorative">
            <a:extLst>
              <a:ext uri="{FF2B5EF4-FFF2-40B4-BE49-F238E27FC236}">
                <a16:creationId xmlns:a16="http://schemas.microsoft.com/office/drawing/2014/main" id="{FE67295C-A477-999F-97FC-6A306C0A188B}"/>
              </a:ext>
            </a:extLst>
          </p:cNvPr>
          <p:cNvSpPr>
            <a:spLocks noGrp="1"/>
          </p:cNvSpPr>
          <p:nvPr>
            <p:ph type="pic" idx="2"/>
          </p:nvPr>
        </p:nvSpPr>
        <p:spPr>
          <a:xfrm>
            <a:off x="212725" y="1251961"/>
            <a:ext cx="2816352" cy="1923726"/>
          </a:xfrm>
          <a:prstGeom prst="rect">
            <a:avLst/>
          </a:prstGeom>
          <a:solidFill>
            <a:srgbClr val="F2F2F2"/>
          </a:solidFill>
          <a:ln>
            <a:noFill/>
          </a:ln>
        </p:spPr>
      </p:sp>
      <p:sp>
        <p:nvSpPr>
          <p:cNvPr id="8" name="Google Shape;17;p3" title="Decorative">
            <a:extLst>
              <a:ext uri="{FF2B5EF4-FFF2-40B4-BE49-F238E27FC236}">
                <a16:creationId xmlns:a16="http://schemas.microsoft.com/office/drawing/2014/main" id="{A16C3AFB-E032-F836-1014-93F3B961354C}"/>
              </a:ext>
            </a:extLst>
          </p:cNvPr>
          <p:cNvSpPr>
            <a:spLocks noGrp="1"/>
          </p:cNvSpPr>
          <p:nvPr>
            <p:ph type="pic" idx="3"/>
          </p:nvPr>
        </p:nvSpPr>
        <p:spPr>
          <a:xfrm>
            <a:off x="3194701" y="0"/>
            <a:ext cx="2817564" cy="3175686"/>
          </a:xfrm>
          <a:prstGeom prst="rect">
            <a:avLst/>
          </a:prstGeom>
          <a:solidFill>
            <a:srgbClr val="F2F2F2"/>
          </a:solidFill>
          <a:ln>
            <a:noFill/>
          </a:ln>
        </p:spPr>
      </p:sp>
      <p:sp>
        <p:nvSpPr>
          <p:cNvPr id="9" name="Google Shape;18;p3" title="Decorative">
            <a:extLst>
              <a:ext uri="{FF2B5EF4-FFF2-40B4-BE49-F238E27FC236}">
                <a16:creationId xmlns:a16="http://schemas.microsoft.com/office/drawing/2014/main" id="{B880F720-3850-17FD-A524-076EEEE05C36}"/>
              </a:ext>
            </a:extLst>
          </p:cNvPr>
          <p:cNvSpPr>
            <a:spLocks noGrp="1"/>
          </p:cNvSpPr>
          <p:nvPr>
            <p:ph type="pic" idx="4"/>
          </p:nvPr>
        </p:nvSpPr>
        <p:spPr>
          <a:xfrm>
            <a:off x="213361" y="4586414"/>
            <a:ext cx="5798904" cy="2271585"/>
          </a:xfrm>
          <a:prstGeom prst="rect">
            <a:avLst/>
          </a:prstGeom>
          <a:solidFill>
            <a:srgbClr val="F2F2F2"/>
          </a:solidFill>
          <a:ln>
            <a:noFill/>
          </a:ln>
        </p:spPr>
      </p:sp>
      <p:sp>
        <p:nvSpPr>
          <p:cNvPr id="10" name="Google Shape;19;p3" title="Decorative">
            <a:extLst>
              <a:ext uri="{FF2B5EF4-FFF2-40B4-BE49-F238E27FC236}">
                <a16:creationId xmlns:a16="http://schemas.microsoft.com/office/drawing/2014/main" id="{26FCCA4E-02EC-3479-0008-9EE66378DAE2}"/>
              </a:ext>
            </a:extLst>
          </p:cNvPr>
          <p:cNvSpPr>
            <a:spLocks noGrp="1"/>
          </p:cNvSpPr>
          <p:nvPr>
            <p:ph type="pic" idx="5"/>
          </p:nvPr>
        </p:nvSpPr>
        <p:spPr>
          <a:xfrm>
            <a:off x="6179737" y="4586414"/>
            <a:ext cx="2817564" cy="2271585"/>
          </a:xfrm>
          <a:prstGeom prst="rect">
            <a:avLst/>
          </a:prstGeom>
          <a:solidFill>
            <a:srgbClr val="F2F2F2"/>
          </a:solidFill>
          <a:ln>
            <a:noFill/>
          </a:ln>
        </p:spPr>
      </p:sp>
      <p:sp>
        <p:nvSpPr>
          <p:cNvPr id="11" name="Google Shape;20;p3" title="Decorative">
            <a:extLst>
              <a:ext uri="{FF2B5EF4-FFF2-40B4-BE49-F238E27FC236}">
                <a16:creationId xmlns:a16="http://schemas.microsoft.com/office/drawing/2014/main" id="{95A05236-B01E-34C5-A45F-8D18581EF505}"/>
              </a:ext>
            </a:extLst>
          </p:cNvPr>
          <p:cNvSpPr>
            <a:spLocks noGrp="1"/>
          </p:cNvSpPr>
          <p:nvPr>
            <p:ph type="pic" idx="6"/>
          </p:nvPr>
        </p:nvSpPr>
        <p:spPr>
          <a:xfrm>
            <a:off x="6176040" y="771917"/>
            <a:ext cx="2817564" cy="2403769"/>
          </a:xfrm>
          <a:prstGeom prst="rect">
            <a:avLst/>
          </a:prstGeom>
          <a:solidFill>
            <a:srgbClr val="F2F2F2"/>
          </a:solidFill>
          <a:ln>
            <a:noFill/>
          </a:ln>
        </p:spPr>
      </p:sp>
      <p:sp>
        <p:nvSpPr>
          <p:cNvPr id="12" name="Google Shape;21;p3" title="Decorative">
            <a:extLst>
              <a:ext uri="{FF2B5EF4-FFF2-40B4-BE49-F238E27FC236}">
                <a16:creationId xmlns:a16="http://schemas.microsoft.com/office/drawing/2014/main" id="{700E5787-03C3-06F0-37A3-3FD8541F925B}"/>
              </a:ext>
            </a:extLst>
          </p:cNvPr>
          <p:cNvSpPr>
            <a:spLocks noGrp="1"/>
          </p:cNvSpPr>
          <p:nvPr>
            <p:ph type="pic" idx="7"/>
          </p:nvPr>
        </p:nvSpPr>
        <p:spPr>
          <a:xfrm>
            <a:off x="9161076" y="0"/>
            <a:ext cx="2817564" cy="5486400"/>
          </a:xfrm>
          <a:prstGeom prst="rect">
            <a:avLst/>
          </a:prstGeom>
          <a:solidFill>
            <a:srgbClr val="F2F2F2"/>
          </a:solidFill>
          <a:ln>
            <a:noFill/>
          </a:ln>
        </p:spPr>
      </p:sp>
      <p:sp>
        <p:nvSpPr>
          <p:cNvPr id="13" name="Google Shape;22;p3" title="Decorative">
            <a:extLst>
              <a:ext uri="{FF2B5EF4-FFF2-40B4-BE49-F238E27FC236}">
                <a16:creationId xmlns:a16="http://schemas.microsoft.com/office/drawing/2014/main" id="{791B5665-95B4-ED20-841E-F88360CAC6ED}"/>
              </a:ext>
            </a:extLst>
          </p:cNvPr>
          <p:cNvSpPr/>
          <p:nvPr userDrawn="1"/>
        </p:nvSpPr>
        <p:spPr>
          <a:xfrm>
            <a:off x="213361" y="0"/>
            <a:ext cx="2815716" cy="10997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24;p3" title="Decorative">
            <a:extLst>
              <a:ext uri="{FF2B5EF4-FFF2-40B4-BE49-F238E27FC236}">
                <a16:creationId xmlns:a16="http://schemas.microsoft.com/office/drawing/2014/main" id="{6E989DB8-21C1-87C0-D177-92212DBE4432}"/>
              </a:ext>
            </a:extLst>
          </p:cNvPr>
          <p:cNvSpPr/>
          <p:nvPr userDrawn="1"/>
        </p:nvSpPr>
        <p:spPr>
          <a:xfrm>
            <a:off x="6179737" y="0"/>
            <a:ext cx="2815716" cy="668923"/>
          </a:xfrm>
          <a:prstGeom prst="rect">
            <a:avLst/>
          </a:prstGeom>
          <a:solidFill>
            <a:srgbClr val="4848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25;p3" title="Decorative">
            <a:extLst>
              <a:ext uri="{FF2B5EF4-FFF2-40B4-BE49-F238E27FC236}">
                <a16:creationId xmlns:a16="http://schemas.microsoft.com/office/drawing/2014/main" id="{53D02F6E-EC13-386B-C088-55044FF8A8ED}"/>
              </a:ext>
            </a:extLst>
          </p:cNvPr>
          <p:cNvSpPr/>
          <p:nvPr userDrawn="1"/>
        </p:nvSpPr>
        <p:spPr>
          <a:xfrm>
            <a:off x="9162924" y="5609138"/>
            <a:ext cx="2815716" cy="124886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7B53AD4F-5C77-7204-3CE0-ECA548BB1FBC}"/>
              </a:ext>
            </a:extLst>
          </p:cNvPr>
          <p:cNvSpPr>
            <a:spLocks noGrp="1"/>
          </p:cNvSpPr>
          <p:nvPr>
            <p:ph type="ctrTitle"/>
          </p:nvPr>
        </p:nvSpPr>
        <p:spPr>
          <a:xfrm>
            <a:off x="0" y="3272834"/>
            <a:ext cx="12191999" cy="1248862"/>
          </a:xfrm>
          <a:solidFill>
            <a:srgbClr val="033E51"/>
          </a:solidFill>
        </p:spPr>
        <p:txBody>
          <a:bodyPr anchor="ctr">
            <a:normAutofit/>
          </a:bodyPr>
          <a:lstStyle>
            <a:lvl1pPr algn="ct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6727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5011" y="1"/>
            <a:ext cx="11425989" cy="1409699"/>
          </a:xfrm>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5011" y="1562100"/>
            <a:ext cx="11425989" cy="441204"/>
          </a:xfrm>
          <a:solidFill>
            <a:schemeClr val="accent1"/>
          </a:solidFill>
        </p:spPr>
        <p:txBody>
          <a:bodyPr lIns="91440" anchor="ctr"/>
          <a:lstStyle>
            <a:lvl1pPr marL="0" indent="0">
              <a:lnSpc>
                <a:spcPct val="100000"/>
              </a:lnSpc>
              <a:spcBef>
                <a:spcPts val="0"/>
              </a:spcBef>
              <a:spcAft>
                <a:spcPts val="0"/>
              </a:spcAft>
              <a:buNone/>
              <a:defRPr sz="3200">
                <a:solidFill>
                  <a:schemeClr val="bg1"/>
                </a:solidFill>
              </a:defRPr>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
        <p:nvSpPr>
          <p:cNvPr id="4" name="Content Placeholder 2">
            <a:extLst>
              <a:ext uri="{FF2B5EF4-FFF2-40B4-BE49-F238E27FC236}">
                <a16:creationId xmlns:a16="http://schemas.microsoft.com/office/drawing/2014/main" id="{7B9D41F5-DCDF-A200-FF32-348EF01EEF6B}"/>
              </a:ext>
            </a:extLst>
          </p:cNvPr>
          <p:cNvSpPr>
            <a:spLocks noGrp="1"/>
          </p:cNvSpPr>
          <p:nvPr>
            <p:ph idx="10"/>
          </p:nvPr>
        </p:nvSpPr>
        <p:spPr>
          <a:xfrm>
            <a:off x="381000" y="2098148"/>
            <a:ext cx="11425989" cy="541708"/>
          </a:xfrm>
        </p:spPr>
        <p:txBody>
          <a:bodyPr anchor="ctr">
            <a:normAutofit/>
          </a:bodyPr>
          <a:lstStyle>
            <a:lvl1pPr marL="0" indent="0">
              <a:lnSpc>
                <a:spcPct val="90000"/>
              </a:lnSpc>
              <a:spcBef>
                <a:spcPts val="0"/>
              </a:spcBef>
              <a:spcAft>
                <a:spcPts val="0"/>
              </a:spcAft>
              <a:buNone/>
              <a:defRPr sz="2400"/>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
        <p:nvSpPr>
          <p:cNvPr id="5" name="Content Placeholder 2">
            <a:extLst>
              <a:ext uri="{FF2B5EF4-FFF2-40B4-BE49-F238E27FC236}">
                <a16:creationId xmlns:a16="http://schemas.microsoft.com/office/drawing/2014/main" id="{1E6AA4E1-7654-E308-B5CC-61273D198941}"/>
              </a:ext>
            </a:extLst>
          </p:cNvPr>
          <p:cNvSpPr>
            <a:spLocks noGrp="1"/>
          </p:cNvSpPr>
          <p:nvPr>
            <p:ph idx="11"/>
          </p:nvPr>
        </p:nvSpPr>
        <p:spPr>
          <a:xfrm>
            <a:off x="385011" y="2815676"/>
            <a:ext cx="11425989" cy="441204"/>
          </a:xfrm>
          <a:solidFill>
            <a:schemeClr val="accent1"/>
          </a:solidFill>
        </p:spPr>
        <p:txBody>
          <a:bodyPr lIns="91440" anchor="ctr"/>
          <a:lstStyle>
            <a:lvl1pPr marL="0" indent="0">
              <a:lnSpc>
                <a:spcPct val="100000"/>
              </a:lnSpc>
              <a:spcBef>
                <a:spcPts val="0"/>
              </a:spcBef>
              <a:spcAft>
                <a:spcPts val="0"/>
              </a:spcAft>
              <a:buNone/>
              <a:defRPr sz="3200">
                <a:solidFill>
                  <a:schemeClr val="bg1"/>
                </a:solidFill>
              </a:defRPr>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
        <p:nvSpPr>
          <p:cNvPr id="6" name="Content Placeholder 2">
            <a:extLst>
              <a:ext uri="{FF2B5EF4-FFF2-40B4-BE49-F238E27FC236}">
                <a16:creationId xmlns:a16="http://schemas.microsoft.com/office/drawing/2014/main" id="{34DB13D6-6168-04B4-F7B4-F0A725B17555}"/>
              </a:ext>
            </a:extLst>
          </p:cNvPr>
          <p:cNvSpPr>
            <a:spLocks noGrp="1"/>
          </p:cNvSpPr>
          <p:nvPr>
            <p:ph idx="12"/>
          </p:nvPr>
        </p:nvSpPr>
        <p:spPr>
          <a:xfrm>
            <a:off x="381000" y="3351724"/>
            <a:ext cx="11425989" cy="541708"/>
          </a:xfrm>
        </p:spPr>
        <p:txBody>
          <a:bodyPr anchor="ctr">
            <a:normAutofit/>
          </a:bodyPr>
          <a:lstStyle>
            <a:lvl1pPr marL="0" indent="0">
              <a:lnSpc>
                <a:spcPct val="90000"/>
              </a:lnSpc>
              <a:spcBef>
                <a:spcPts val="0"/>
              </a:spcBef>
              <a:spcAft>
                <a:spcPts val="0"/>
              </a:spcAft>
              <a:buNone/>
              <a:defRPr sz="2400"/>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
        <p:nvSpPr>
          <p:cNvPr id="7" name="Content Placeholder 2">
            <a:extLst>
              <a:ext uri="{FF2B5EF4-FFF2-40B4-BE49-F238E27FC236}">
                <a16:creationId xmlns:a16="http://schemas.microsoft.com/office/drawing/2014/main" id="{960F9961-956C-1470-06B6-E1B8BD9AE290}"/>
              </a:ext>
            </a:extLst>
          </p:cNvPr>
          <p:cNvSpPr>
            <a:spLocks noGrp="1"/>
          </p:cNvSpPr>
          <p:nvPr>
            <p:ph idx="13"/>
          </p:nvPr>
        </p:nvSpPr>
        <p:spPr>
          <a:xfrm>
            <a:off x="381000" y="4069252"/>
            <a:ext cx="11425989" cy="441204"/>
          </a:xfrm>
          <a:solidFill>
            <a:schemeClr val="accent1"/>
          </a:solidFill>
        </p:spPr>
        <p:txBody>
          <a:bodyPr lIns="91440" anchor="ctr"/>
          <a:lstStyle>
            <a:lvl1pPr marL="0" indent="0">
              <a:lnSpc>
                <a:spcPct val="100000"/>
              </a:lnSpc>
              <a:spcBef>
                <a:spcPts val="0"/>
              </a:spcBef>
              <a:spcAft>
                <a:spcPts val="0"/>
              </a:spcAft>
              <a:buNone/>
              <a:defRPr sz="3200">
                <a:solidFill>
                  <a:schemeClr val="bg1"/>
                </a:solidFill>
              </a:defRPr>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
        <p:nvSpPr>
          <p:cNvPr id="8" name="Content Placeholder 2">
            <a:extLst>
              <a:ext uri="{FF2B5EF4-FFF2-40B4-BE49-F238E27FC236}">
                <a16:creationId xmlns:a16="http://schemas.microsoft.com/office/drawing/2014/main" id="{1E209221-D8BC-3E90-5FD6-CFF403834D09}"/>
              </a:ext>
            </a:extLst>
          </p:cNvPr>
          <p:cNvSpPr>
            <a:spLocks noGrp="1"/>
          </p:cNvSpPr>
          <p:nvPr>
            <p:ph idx="14"/>
          </p:nvPr>
        </p:nvSpPr>
        <p:spPr>
          <a:xfrm>
            <a:off x="376989" y="4605300"/>
            <a:ext cx="11425989" cy="541708"/>
          </a:xfrm>
        </p:spPr>
        <p:txBody>
          <a:bodyPr anchor="ctr">
            <a:normAutofit/>
          </a:bodyPr>
          <a:lstStyle>
            <a:lvl1pPr marL="0" indent="0">
              <a:lnSpc>
                <a:spcPct val="90000"/>
              </a:lnSpc>
              <a:spcBef>
                <a:spcPts val="0"/>
              </a:spcBef>
              <a:spcAft>
                <a:spcPts val="0"/>
              </a:spcAft>
              <a:buNone/>
              <a:defRPr sz="2400"/>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
        <p:nvSpPr>
          <p:cNvPr id="9" name="Content Placeholder 2">
            <a:extLst>
              <a:ext uri="{FF2B5EF4-FFF2-40B4-BE49-F238E27FC236}">
                <a16:creationId xmlns:a16="http://schemas.microsoft.com/office/drawing/2014/main" id="{31903FA1-E996-2AC3-BBF5-D67DB56CDA62}"/>
              </a:ext>
            </a:extLst>
          </p:cNvPr>
          <p:cNvSpPr>
            <a:spLocks noGrp="1"/>
          </p:cNvSpPr>
          <p:nvPr>
            <p:ph idx="15"/>
          </p:nvPr>
        </p:nvSpPr>
        <p:spPr>
          <a:xfrm>
            <a:off x="389022" y="5322828"/>
            <a:ext cx="11425989" cy="441204"/>
          </a:xfrm>
          <a:solidFill>
            <a:schemeClr val="accent1"/>
          </a:solidFill>
        </p:spPr>
        <p:txBody>
          <a:bodyPr lIns="91440" anchor="ctr"/>
          <a:lstStyle>
            <a:lvl1pPr marL="0" indent="0">
              <a:lnSpc>
                <a:spcPct val="100000"/>
              </a:lnSpc>
              <a:spcBef>
                <a:spcPts val="0"/>
              </a:spcBef>
              <a:spcAft>
                <a:spcPts val="0"/>
              </a:spcAft>
              <a:buNone/>
              <a:defRPr sz="3200">
                <a:solidFill>
                  <a:schemeClr val="bg1"/>
                </a:solidFill>
              </a:defRPr>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BF62FA5C-CBF6-F0FC-5D55-4800FCC95A60}"/>
              </a:ext>
            </a:extLst>
          </p:cNvPr>
          <p:cNvSpPr>
            <a:spLocks noGrp="1"/>
          </p:cNvSpPr>
          <p:nvPr>
            <p:ph idx="16"/>
          </p:nvPr>
        </p:nvSpPr>
        <p:spPr>
          <a:xfrm>
            <a:off x="385011" y="5858876"/>
            <a:ext cx="11425989" cy="541708"/>
          </a:xfrm>
        </p:spPr>
        <p:txBody>
          <a:bodyPr anchor="ctr">
            <a:normAutofit/>
          </a:bodyPr>
          <a:lstStyle>
            <a:lvl1pPr marL="0" indent="0">
              <a:lnSpc>
                <a:spcPct val="90000"/>
              </a:lnSpc>
              <a:spcBef>
                <a:spcPts val="0"/>
              </a:spcBef>
              <a:spcAft>
                <a:spcPts val="0"/>
              </a:spcAft>
              <a:buNone/>
              <a:defRPr sz="2400"/>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p:txBody>
      </p:sp>
    </p:spTree>
    <p:extLst>
      <p:ext uri="{BB962C8B-B14F-4D97-AF65-F5344CB8AC3E}">
        <p14:creationId xmlns:p14="http://schemas.microsoft.com/office/powerpoint/2010/main" val="56128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D504-6E5B-26CB-CAAE-227892924ED3}"/>
              </a:ext>
            </a:extLst>
          </p:cNvPr>
          <p:cNvSpPr>
            <a:spLocks noGrp="1"/>
          </p:cNvSpPr>
          <p:nvPr>
            <p:ph type="title"/>
          </p:nvPr>
        </p:nvSpPr>
        <p:spPr>
          <a:xfrm>
            <a:off x="381000" y="1"/>
            <a:ext cx="11430000" cy="1409700"/>
          </a:xfrm>
        </p:spPr>
        <p:txBody>
          <a:bodyPr lIns="0"/>
          <a:lstStyle/>
          <a:p>
            <a:r>
              <a:rPr lang="en-US" dirty="0"/>
              <a:t>Click to edit Master title style</a:t>
            </a:r>
          </a:p>
        </p:txBody>
      </p:sp>
      <p:sp>
        <p:nvSpPr>
          <p:cNvPr id="3" name="Text Placeholder 2">
            <a:extLst>
              <a:ext uri="{FF2B5EF4-FFF2-40B4-BE49-F238E27FC236}">
                <a16:creationId xmlns:a16="http://schemas.microsoft.com/office/drawing/2014/main" id="{DD30D379-BEF8-8C45-5DDA-ADBEC4A4068D}"/>
              </a:ext>
            </a:extLst>
          </p:cNvPr>
          <p:cNvSpPr>
            <a:spLocks noGrp="1"/>
          </p:cNvSpPr>
          <p:nvPr>
            <p:ph type="body" idx="1"/>
          </p:nvPr>
        </p:nvSpPr>
        <p:spPr>
          <a:xfrm>
            <a:off x="381000" y="1562100"/>
            <a:ext cx="5486948" cy="753503"/>
          </a:xfrm>
          <a:solidFill>
            <a:srgbClr val="033E51"/>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E910BF5-66F4-9EFA-4966-664F172D71B9}"/>
              </a:ext>
            </a:extLst>
          </p:cNvPr>
          <p:cNvSpPr>
            <a:spLocks noGrp="1"/>
          </p:cNvSpPr>
          <p:nvPr>
            <p:ph sz="half" idx="2"/>
          </p:nvPr>
        </p:nvSpPr>
        <p:spPr>
          <a:xfrm>
            <a:off x="381000" y="2468003"/>
            <a:ext cx="548694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E0A72DC-AF0B-C553-0831-DE1C5F9B64C9}"/>
              </a:ext>
            </a:extLst>
          </p:cNvPr>
          <p:cNvSpPr>
            <a:spLocks noGrp="1"/>
          </p:cNvSpPr>
          <p:nvPr>
            <p:ph type="body" sz="quarter" idx="3"/>
          </p:nvPr>
        </p:nvSpPr>
        <p:spPr>
          <a:xfrm>
            <a:off x="6194424" y="1562100"/>
            <a:ext cx="5616576" cy="753503"/>
          </a:xfrm>
          <a:solidFill>
            <a:srgbClr val="033E51"/>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BA6E5-B22E-2D00-E639-ACEC5751B9DF}"/>
              </a:ext>
            </a:extLst>
          </p:cNvPr>
          <p:cNvSpPr>
            <a:spLocks noGrp="1"/>
          </p:cNvSpPr>
          <p:nvPr>
            <p:ph sz="quarter" idx="4"/>
          </p:nvPr>
        </p:nvSpPr>
        <p:spPr>
          <a:xfrm>
            <a:off x="6194424" y="2468003"/>
            <a:ext cx="5616576"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601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lus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D504-6E5B-26CB-CAAE-227892924ED3}"/>
              </a:ext>
            </a:extLst>
          </p:cNvPr>
          <p:cNvSpPr>
            <a:spLocks noGrp="1"/>
          </p:cNvSpPr>
          <p:nvPr>
            <p:ph type="title"/>
          </p:nvPr>
        </p:nvSpPr>
        <p:spPr>
          <a:xfrm>
            <a:off x="381000" y="1"/>
            <a:ext cx="11430000" cy="1409700"/>
          </a:xfrm>
        </p:spPr>
        <p:txBody>
          <a:bodyPr lIns="0"/>
          <a:lstStyle/>
          <a:p>
            <a:r>
              <a:rPr lang="en-US" dirty="0"/>
              <a:t>Click to edit Master title style</a:t>
            </a:r>
          </a:p>
        </p:txBody>
      </p:sp>
      <p:sp>
        <p:nvSpPr>
          <p:cNvPr id="3" name="Text Placeholder 2">
            <a:extLst>
              <a:ext uri="{FF2B5EF4-FFF2-40B4-BE49-F238E27FC236}">
                <a16:creationId xmlns:a16="http://schemas.microsoft.com/office/drawing/2014/main" id="{DD30D379-BEF8-8C45-5DDA-ADBEC4A4068D}"/>
              </a:ext>
            </a:extLst>
          </p:cNvPr>
          <p:cNvSpPr>
            <a:spLocks noGrp="1"/>
          </p:cNvSpPr>
          <p:nvPr>
            <p:ph type="body" idx="1"/>
          </p:nvPr>
        </p:nvSpPr>
        <p:spPr>
          <a:xfrm>
            <a:off x="381000" y="1562100"/>
            <a:ext cx="5486948" cy="753503"/>
          </a:xfrm>
          <a:solidFill>
            <a:srgbClr val="033E51"/>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E910BF5-66F4-9EFA-4966-664F172D71B9}"/>
              </a:ext>
            </a:extLst>
          </p:cNvPr>
          <p:cNvSpPr>
            <a:spLocks noGrp="1"/>
          </p:cNvSpPr>
          <p:nvPr>
            <p:ph sz="half" idx="2"/>
          </p:nvPr>
        </p:nvSpPr>
        <p:spPr>
          <a:xfrm>
            <a:off x="381000" y="2468003"/>
            <a:ext cx="5486948" cy="31403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a:extLst>
              <a:ext uri="{FF2B5EF4-FFF2-40B4-BE49-F238E27FC236}">
                <a16:creationId xmlns:a16="http://schemas.microsoft.com/office/drawing/2014/main" id="{9053AD65-B5A8-05C5-6B22-69BAC4B9B9A3}"/>
              </a:ext>
            </a:extLst>
          </p:cNvPr>
          <p:cNvSpPr>
            <a:spLocks noGrp="1"/>
          </p:cNvSpPr>
          <p:nvPr>
            <p:ph sz="quarter" idx="10"/>
          </p:nvPr>
        </p:nvSpPr>
        <p:spPr>
          <a:xfrm>
            <a:off x="381000" y="5757863"/>
            <a:ext cx="5486400" cy="609600"/>
          </a:xfrm>
        </p:spPr>
        <p:txBody>
          <a:bodyPr/>
          <a:lstStyle>
            <a:lvl1pPr marL="0" indent="0">
              <a:buNone/>
              <a:defRPr/>
            </a:lvl1pPr>
          </a:lstStyle>
          <a:p>
            <a:pPr lvl="0"/>
            <a:r>
              <a:rPr lang="en-US" dirty="0"/>
              <a:t>Click to edit Master</a:t>
            </a:r>
          </a:p>
        </p:txBody>
      </p:sp>
      <p:sp>
        <p:nvSpPr>
          <p:cNvPr id="12" name="Text Placeholder 2">
            <a:extLst>
              <a:ext uri="{FF2B5EF4-FFF2-40B4-BE49-F238E27FC236}">
                <a16:creationId xmlns:a16="http://schemas.microsoft.com/office/drawing/2014/main" id="{7342F757-0EC9-A7DD-2EAF-9B841B8BD6DC}"/>
              </a:ext>
            </a:extLst>
          </p:cNvPr>
          <p:cNvSpPr>
            <a:spLocks noGrp="1"/>
          </p:cNvSpPr>
          <p:nvPr>
            <p:ph type="body" idx="11"/>
          </p:nvPr>
        </p:nvSpPr>
        <p:spPr>
          <a:xfrm>
            <a:off x="6324052" y="1562100"/>
            <a:ext cx="5486948" cy="753503"/>
          </a:xfrm>
          <a:solidFill>
            <a:srgbClr val="033E51"/>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03A8C03B-5FFA-75F6-A2A4-FC63BE23844B}"/>
              </a:ext>
            </a:extLst>
          </p:cNvPr>
          <p:cNvSpPr>
            <a:spLocks noGrp="1"/>
          </p:cNvSpPr>
          <p:nvPr>
            <p:ph sz="half" idx="12"/>
          </p:nvPr>
        </p:nvSpPr>
        <p:spPr>
          <a:xfrm>
            <a:off x="6324052" y="2468003"/>
            <a:ext cx="5486948" cy="31403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7">
            <a:extLst>
              <a:ext uri="{FF2B5EF4-FFF2-40B4-BE49-F238E27FC236}">
                <a16:creationId xmlns:a16="http://schemas.microsoft.com/office/drawing/2014/main" id="{881920E1-C2CF-586A-E9B4-59F6B62BA20B}"/>
              </a:ext>
            </a:extLst>
          </p:cNvPr>
          <p:cNvSpPr>
            <a:spLocks noGrp="1"/>
          </p:cNvSpPr>
          <p:nvPr>
            <p:ph sz="quarter" idx="13"/>
          </p:nvPr>
        </p:nvSpPr>
        <p:spPr>
          <a:xfrm>
            <a:off x="6324052" y="5757863"/>
            <a:ext cx="5486400" cy="609600"/>
          </a:xfrm>
        </p:spPr>
        <p:txBody>
          <a:bodyPr/>
          <a:lstStyle>
            <a:lvl1pPr marL="0" indent="0">
              <a:buNone/>
              <a:defRPr/>
            </a:lvl1pPr>
          </a:lstStyle>
          <a:p>
            <a:pPr lvl="0"/>
            <a:r>
              <a:rPr lang="en-US" dirty="0"/>
              <a:t>Click to edit Master</a:t>
            </a:r>
          </a:p>
        </p:txBody>
      </p:sp>
    </p:spTree>
    <p:extLst>
      <p:ext uri="{BB962C8B-B14F-4D97-AF65-F5344CB8AC3E}">
        <p14:creationId xmlns:p14="http://schemas.microsoft.com/office/powerpoint/2010/main" val="2637882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5186149" cy="6857999"/>
          </a:xfrm>
          <a:solidFill>
            <a:srgbClr val="033E51"/>
          </a:solidFill>
        </p:spPr>
        <p:txBody>
          <a:bodyPr lIns="182880" rIns="274320"/>
          <a:lstStyle>
            <a:lvl1pPr marL="230188" indent="0" algn="ctr">
              <a:lnSpc>
                <a:spcPct val="100000"/>
              </a:lnSpc>
              <a:defRPr>
                <a:solidFill>
                  <a:schemeClr val="bg1"/>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3DB86F1C-D08C-58F3-4FC9-624FB7079CA6}"/>
              </a:ext>
            </a:extLst>
          </p:cNvPr>
          <p:cNvSpPr>
            <a:spLocks noGrp="1"/>
          </p:cNvSpPr>
          <p:nvPr>
            <p:ph sz="quarter" idx="10"/>
          </p:nvPr>
        </p:nvSpPr>
        <p:spPr>
          <a:xfrm>
            <a:off x="5397500" y="341313"/>
            <a:ext cx="6413500" cy="61753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557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Box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4579951" cy="6857999"/>
          </a:xfrm>
          <a:solidFill>
            <a:srgbClr val="033E51"/>
          </a:solidFill>
        </p:spPr>
        <p:txBody>
          <a:bodyPr lIns="182880"/>
          <a:lstStyle>
            <a:lvl1pPr marL="230188" indent="0">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4881281" y="0"/>
            <a:ext cx="6929719" cy="3267986"/>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5F75CD70-B1EB-D601-76C4-DBB794C83EF1}"/>
              </a:ext>
            </a:extLst>
          </p:cNvPr>
          <p:cNvSpPr>
            <a:spLocks noGrp="1"/>
          </p:cNvSpPr>
          <p:nvPr>
            <p:ph idx="10"/>
          </p:nvPr>
        </p:nvSpPr>
        <p:spPr>
          <a:xfrm>
            <a:off x="4881282" y="3428999"/>
            <a:ext cx="6929719" cy="3267986"/>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17633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Box and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4579951" cy="6857999"/>
          </a:xfrm>
          <a:solidFill>
            <a:srgbClr val="033E51"/>
          </a:solidFill>
        </p:spPr>
        <p:txBody>
          <a:bodyPr lIns="182880"/>
          <a:lstStyle>
            <a:lvl1pPr marL="230188" indent="0">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4800600" y="0"/>
            <a:ext cx="7010399" cy="2091193"/>
          </a:xfr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341A5A29-1FF7-06EE-E777-C68569CAA39A}"/>
              </a:ext>
            </a:extLst>
          </p:cNvPr>
          <p:cNvSpPr>
            <a:spLocks noGrp="1"/>
          </p:cNvSpPr>
          <p:nvPr>
            <p:ph idx="11"/>
          </p:nvPr>
        </p:nvSpPr>
        <p:spPr>
          <a:xfrm>
            <a:off x="4800601" y="2252209"/>
            <a:ext cx="7010399" cy="2091193"/>
          </a:xfrm>
        </p:spPr>
        <p:txBody>
          <a:bodyPr/>
          <a:lstStyle/>
          <a:p>
            <a:pPr lvl="0"/>
            <a:r>
              <a:rPr lang="en-US" dirty="0"/>
              <a:t>Click to edit Master text styles</a:t>
            </a:r>
          </a:p>
          <a:p>
            <a:pPr lvl="1"/>
            <a:r>
              <a:rPr lang="en-US" dirty="0"/>
              <a:t>Second level</a:t>
            </a:r>
          </a:p>
          <a:p>
            <a:pPr lvl="2"/>
            <a:r>
              <a:rPr lang="en-US" dirty="0"/>
              <a:t>Third level</a:t>
            </a:r>
          </a:p>
        </p:txBody>
      </p:sp>
      <p:sp>
        <p:nvSpPr>
          <p:cNvPr id="8" name="Content Placeholder 2">
            <a:extLst>
              <a:ext uri="{FF2B5EF4-FFF2-40B4-BE49-F238E27FC236}">
                <a16:creationId xmlns:a16="http://schemas.microsoft.com/office/drawing/2014/main" id="{373F379D-9140-C2EB-6F10-83EB703E195D}"/>
              </a:ext>
            </a:extLst>
          </p:cNvPr>
          <p:cNvSpPr>
            <a:spLocks noGrp="1"/>
          </p:cNvSpPr>
          <p:nvPr>
            <p:ph idx="12"/>
          </p:nvPr>
        </p:nvSpPr>
        <p:spPr>
          <a:xfrm>
            <a:off x="4800601" y="4504418"/>
            <a:ext cx="7010399" cy="2091193"/>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1941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ox  and 6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4579951" cy="6857999"/>
          </a:xfrm>
          <a:solidFill>
            <a:srgbClr val="033E51"/>
          </a:solidFill>
        </p:spPr>
        <p:txBody>
          <a:bodyPr lIns="182880"/>
          <a:lstStyle>
            <a:lvl1pPr marL="230188" indent="0">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8D842130-9A42-445E-F8C8-6163BA8B087A}"/>
              </a:ext>
            </a:extLst>
          </p:cNvPr>
          <p:cNvSpPr>
            <a:spLocks noGrp="1"/>
          </p:cNvSpPr>
          <p:nvPr>
            <p:ph sz="quarter" idx="10"/>
          </p:nvPr>
        </p:nvSpPr>
        <p:spPr>
          <a:xfrm>
            <a:off x="4871706" y="566643"/>
            <a:ext cx="1727200" cy="1664766"/>
          </a:xfrm>
        </p:spPr>
        <p:txBody>
          <a:bodyPr/>
          <a:lstStyle>
            <a:lvl1pPr marL="320040" indent="0">
              <a:buNone/>
              <a:defRPr/>
            </a:lvl1pPr>
          </a:lstStyle>
          <a:p>
            <a:pPr lvl="0"/>
            <a:endParaRPr lang="en-US" dirty="0"/>
          </a:p>
        </p:txBody>
      </p:sp>
      <p:sp>
        <p:nvSpPr>
          <p:cNvPr id="9" name="Content Placeholder 8">
            <a:extLst>
              <a:ext uri="{FF2B5EF4-FFF2-40B4-BE49-F238E27FC236}">
                <a16:creationId xmlns:a16="http://schemas.microsoft.com/office/drawing/2014/main" id="{962DC9B5-A379-A967-9A14-D8ECC13BCA2F}"/>
              </a:ext>
            </a:extLst>
          </p:cNvPr>
          <p:cNvSpPr>
            <a:spLocks noGrp="1"/>
          </p:cNvSpPr>
          <p:nvPr>
            <p:ph sz="quarter" idx="11"/>
          </p:nvPr>
        </p:nvSpPr>
        <p:spPr>
          <a:xfrm>
            <a:off x="6694156" y="566643"/>
            <a:ext cx="4995862" cy="1664766"/>
          </a:xfrm>
        </p:spPr>
        <p:txBody>
          <a:bodyPr/>
          <a:lstStyle>
            <a:lvl1pPr marL="320040" indent="0">
              <a:buNone/>
              <a:defRPr/>
            </a:lvl1pPr>
          </a:lstStyle>
          <a:p>
            <a:pPr lvl="0"/>
            <a:r>
              <a:rPr lang="en-US" dirty="0"/>
              <a:t>Click to edit Master text styles</a:t>
            </a:r>
          </a:p>
        </p:txBody>
      </p:sp>
      <p:sp>
        <p:nvSpPr>
          <p:cNvPr id="10" name="Content Placeholder 5">
            <a:extLst>
              <a:ext uri="{FF2B5EF4-FFF2-40B4-BE49-F238E27FC236}">
                <a16:creationId xmlns:a16="http://schemas.microsoft.com/office/drawing/2014/main" id="{0C700748-04B8-4BF3-B4E8-31619EEF5E5C}"/>
              </a:ext>
            </a:extLst>
          </p:cNvPr>
          <p:cNvSpPr>
            <a:spLocks noGrp="1"/>
          </p:cNvSpPr>
          <p:nvPr>
            <p:ph sz="quarter" idx="12"/>
          </p:nvPr>
        </p:nvSpPr>
        <p:spPr>
          <a:xfrm>
            <a:off x="4871706" y="2493252"/>
            <a:ext cx="1727200" cy="1664766"/>
          </a:xfrm>
        </p:spPr>
        <p:txBody>
          <a:bodyPr/>
          <a:lstStyle>
            <a:lvl1pPr marL="320040" indent="0">
              <a:buNone/>
              <a:defRPr/>
            </a:lvl1pPr>
          </a:lstStyle>
          <a:p>
            <a:pPr lvl="0"/>
            <a:endParaRPr lang="en-US" dirty="0"/>
          </a:p>
        </p:txBody>
      </p:sp>
      <p:sp>
        <p:nvSpPr>
          <p:cNvPr id="11" name="Content Placeholder 8">
            <a:extLst>
              <a:ext uri="{FF2B5EF4-FFF2-40B4-BE49-F238E27FC236}">
                <a16:creationId xmlns:a16="http://schemas.microsoft.com/office/drawing/2014/main" id="{68EA3AFE-2D76-1968-9F0D-098E812709F9}"/>
              </a:ext>
            </a:extLst>
          </p:cNvPr>
          <p:cNvSpPr>
            <a:spLocks noGrp="1"/>
          </p:cNvSpPr>
          <p:nvPr>
            <p:ph sz="quarter" idx="13"/>
          </p:nvPr>
        </p:nvSpPr>
        <p:spPr>
          <a:xfrm>
            <a:off x="6694156" y="2493252"/>
            <a:ext cx="4995862" cy="1664766"/>
          </a:xfrm>
        </p:spPr>
        <p:txBody>
          <a:bodyPr/>
          <a:lstStyle>
            <a:lvl1pPr marL="320040" indent="0">
              <a:buNone/>
              <a:defRPr/>
            </a:lvl1pPr>
          </a:lstStyle>
          <a:p>
            <a:pPr lvl="0"/>
            <a:r>
              <a:rPr lang="en-US" dirty="0"/>
              <a:t>Click to edit Master text styles</a:t>
            </a:r>
          </a:p>
        </p:txBody>
      </p:sp>
      <p:sp>
        <p:nvSpPr>
          <p:cNvPr id="12" name="Content Placeholder 5">
            <a:extLst>
              <a:ext uri="{FF2B5EF4-FFF2-40B4-BE49-F238E27FC236}">
                <a16:creationId xmlns:a16="http://schemas.microsoft.com/office/drawing/2014/main" id="{60C6FFB5-EB4F-D71D-625C-C78996369DAE}"/>
              </a:ext>
            </a:extLst>
          </p:cNvPr>
          <p:cNvSpPr>
            <a:spLocks noGrp="1"/>
          </p:cNvSpPr>
          <p:nvPr>
            <p:ph sz="quarter" idx="14"/>
          </p:nvPr>
        </p:nvSpPr>
        <p:spPr>
          <a:xfrm>
            <a:off x="4871706" y="4419861"/>
            <a:ext cx="1727200" cy="1664766"/>
          </a:xfrm>
        </p:spPr>
        <p:txBody>
          <a:bodyPr/>
          <a:lstStyle>
            <a:lvl1pPr marL="320040" indent="0">
              <a:buNone/>
              <a:defRPr/>
            </a:lvl1pPr>
          </a:lstStyle>
          <a:p>
            <a:pPr lvl="0"/>
            <a:endParaRPr lang="en-US" dirty="0"/>
          </a:p>
        </p:txBody>
      </p:sp>
      <p:sp>
        <p:nvSpPr>
          <p:cNvPr id="13" name="Content Placeholder 8">
            <a:extLst>
              <a:ext uri="{FF2B5EF4-FFF2-40B4-BE49-F238E27FC236}">
                <a16:creationId xmlns:a16="http://schemas.microsoft.com/office/drawing/2014/main" id="{B3136CDE-E9E3-CF8C-BC0F-2882ABF8D678}"/>
              </a:ext>
            </a:extLst>
          </p:cNvPr>
          <p:cNvSpPr>
            <a:spLocks noGrp="1"/>
          </p:cNvSpPr>
          <p:nvPr>
            <p:ph sz="quarter" idx="15"/>
          </p:nvPr>
        </p:nvSpPr>
        <p:spPr>
          <a:xfrm>
            <a:off x="6694156" y="4419861"/>
            <a:ext cx="4995862" cy="1664766"/>
          </a:xfrm>
        </p:spPr>
        <p:txBody>
          <a:bodyPr/>
          <a:lstStyle>
            <a:lvl1pPr marL="320040" indent="0">
              <a:buNone/>
              <a:defRPr/>
            </a:lvl1pPr>
          </a:lstStyle>
          <a:p>
            <a:pPr lvl="0"/>
            <a:r>
              <a:rPr lang="en-US" dirty="0"/>
              <a:t>Click to edit Master text styles</a:t>
            </a:r>
          </a:p>
        </p:txBody>
      </p:sp>
    </p:spTree>
    <p:extLst>
      <p:ext uri="{BB962C8B-B14F-4D97-AF65-F5344CB8AC3E}">
        <p14:creationId xmlns:p14="http://schemas.microsoft.com/office/powerpoint/2010/main" val="1084955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0" y="5542059"/>
            <a:ext cx="12192000" cy="1315940"/>
          </a:xfrm>
          <a:solidFill>
            <a:srgbClr val="033E51"/>
          </a:solidFill>
        </p:spPr>
        <p:txBody>
          <a:bodyPr lIns="182880"/>
          <a:lstStyle>
            <a:lvl1pPr marL="230188" indent="0">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0"/>
            <a:ext cx="11811000" cy="55420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11995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box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3827-33CB-0E9F-08CC-4907B3E582CF}"/>
              </a:ext>
              <a:ext uri="{C183D7F6-B498-43B3-948B-1728B52AA6E4}">
                <adec:decorative xmlns:adec="http://schemas.microsoft.com/office/drawing/2017/decorative" val="1"/>
              </a:ext>
            </a:extLst>
          </p:cNvPr>
          <p:cNvSpPr/>
          <p:nvPr userDrawn="1"/>
        </p:nvSpPr>
        <p:spPr>
          <a:xfrm>
            <a:off x="0" y="3490623"/>
            <a:ext cx="12192000" cy="3367377"/>
          </a:xfrm>
          <a:prstGeom prst="rect">
            <a:avLst/>
          </a:prstGeom>
          <a:solidFill>
            <a:srgbClr val="033E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113829E-A3E4-6755-E920-366E1C54135D}"/>
              </a:ext>
              <a:ext uri="{C183D7F6-B498-43B3-948B-1728B52AA6E4}">
                <adec:decorative xmlns:adec="http://schemas.microsoft.com/office/drawing/2017/decorative" val="1"/>
              </a:ext>
            </a:extLst>
          </p:cNvPr>
          <p:cNvSpPr>
            <a:spLocks noGrp="1"/>
          </p:cNvSpPr>
          <p:nvPr>
            <p:ph type="pic" sz="quarter" idx="13"/>
          </p:nvPr>
        </p:nvSpPr>
        <p:spPr>
          <a:xfrm>
            <a:off x="0" y="0"/>
            <a:ext cx="12192000" cy="3600450"/>
          </a:xfrm>
        </p:spPr>
        <p:txBody>
          <a:bodyPr/>
          <a:lstStyle/>
          <a:p>
            <a:endParaRPr lang="en-US"/>
          </a:p>
        </p:txBody>
      </p:sp>
      <p:sp>
        <p:nvSpPr>
          <p:cNvPr id="5"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12192000" cy="1409700"/>
          </a:xfrm>
          <a:noFill/>
        </p:spPr>
        <p:txBody>
          <a:bodyPr lIns="182880"/>
          <a:lstStyle>
            <a:lvl1pPr marL="230188" indent="0">
              <a:defRPr>
                <a:solidFill>
                  <a:schemeClr val="tx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3600450"/>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348EDF39-2131-6F00-D9CB-FF75C15C3CB1}"/>
              </a:ext>
            </a:extLst>
          </p:cNvPr>
          <p:cNvSpPr>
            <a:spLocks noGrp="1"/>
          </p:cNvSpPr>
          <p:nvPr>
            <p:ph idx="14"/>
          </p:nvPr>
        </p:nvSpPr>
        <p:spPr>
          <a:xfrm>
            <a:off x="3276428" y="3600449"/>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12C60827-5E8B-FAFF-95A1-F68C9DAAE373}"/>
              </a:ext>
            </a:extLst>
          </p:cNvPr>
          <p:cNvSpPr>
            <a:spLocks noGrp="1"/>
          </p:cNvSpPr>
          <p:nvPr>
            <p:ph idx="15"/>
          </p:nvPr>
        </p:nvSpPr>
        <p:spPr>
          <a:xfrm>
            <a:off x="6171856" y="3600449"/>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3743D674-DEAA-FFFF-7C56-D81EC76D9043}"/>
              </a:ext>
            </a:extLst>
          </p:cNvPr>
          <p:cNvSpPr>
            <a:spLocks noGrp="1"/>
          </p:cNvSpPr>
          <p:nvPr>
            <p:ph idx="16"/>
          </p:nvPr>
        </p:nvSpPr>
        <p:spPr>
          <a:xfrm>
            <a:off x="9067283" y="3600449"/>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26798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3 Content box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3827-33CB-0E9F-08CC-4907B3E582CF}"/>
              </a:ext>
              <a:ext uri="{C183D7F6-B498-43B3-948B-1728B52AA6E4}">
                <adec:decorative xmlns:adec="http://schemas.microsoft.com/office/drawing/2017/decorative" val="1"/>
              </a:ext>
            </a:extLst>
          </p:cNvPr>
          <p:cNvSpPr/>
          <p:nvPr userDrawn="1"/>
        </p:nvSpPr>
        <p:spPr>
          <a:xfrm>
            <a:off x="0" y="3490623"/>
            <a:ext cx="12192000" cy="3367377"/>
          </a:xfrm>
          <a:prstGeom prst="rect">
            <a:avLst/>
          </a:prstGeom>
          <a:solidFill>
            <a:srgbClr val="033E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113829E-A3E4-6755-E920-366E1C54135D}"/>
              </a:ext>
              <a:ext uri="{C183D7F6-B498-43B3-948B-1728B52AA6E4}">
                <adec:decorative xmlns:adec="http://schemas.microsoft.com/office/drawing/2017/decorative" val="1"/>
              </a:ext>
            </a:extLst>
          </p:cNvPr>
          <p:cNvSpPr>
            <a:spLocks noGrp="1"/>
          </p:cNvSpPr>
          <p:nvPr>
            <p:ph type="pic" sz="quarter" idx="13"/>
          </p:nvPr>
        </p:nvSpPr>
        <p:spPr>
          <a:xfrm>
            <a:off x="0" y="0"/>
            <a:ext cx="12192000" cy="3600450"/>
          </a:xfrm>
        </p:spPr>
        <p:txBody>
          <a:bodyPr/>
          <a:lstStyle/>
          <a:p>
            <a:endParaRPr lang="en-US"/>
          </a:p>
        </p:txBody>
      </p:sp>
      <p:sp>
        <p:nvSpPr>
          <p:cNvPr id="5"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12192000" cy="1409700"/>
          </a:xfrm>
          <a:noFill/>
        </p:spPr>
        <p:txBody>
          <a:bodyPr lIns="182880" rIns="91440"/>
          <a:lstStyle>
            <a:lvl1pPr marL="230188" indent="0">
              <a:defRPr>
                <a:solidFill>
                  <a:schemeClr val="tx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3600450"/>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348EDF39-2131-6F00-D9CB-FF75C15C3CB1}"/>
              </a:ext>
            </a:extLst>
          </p:cNvPr>
          <p:cNvSpPr>
            <a:spLocks noGrp="1"/>
          </p:cNvSpPr>
          <p:nvPr>
            <p:ph idx="14"/>
          </p:nvPr>
        </p:nvSpPr>
        <p:spPr>
          <a:xfrm>
            <a:off x="3276428" y="3600449"/>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12C60827-5E8B-FAFF-95A1-F68C9DAAE373}"/>
              </a:ext>
            </a:extLst>
          </p:cNvPr>
          <p:cNvSpPr>
            <a:spLocks noGrp="1"/>
          </p:cNvSpPr>
          <p:nvPr>
            <p:ph idx="15"/>
          </p:nvPr>
        </p:nvSpPr>
        <p:spPr>
          <a:xfrm>
            <a:off x="6171856" y="3600449"/>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7499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D5F2-47CA-40B5-318A-4040766219AC}"/>
              </a:ext>
            </a:extLst>
          </p:cNvPr>
          <p:cNvSpPr>
            <a:spLocks noGrp="1"/>
          </p:cNvSpPr>
          <p:nvPr>
            <p:ph type="title"/>
          </p:nvPr>
        </p:nvSpPr>
        <p:spPr>
          <a:xfrm>
            <a:off x="0" y="5293167"/>
            <a:ext cx="12192000" cy="1564833"/>
          </a:xfrm>
          <a:solidFill>
            <a:schemeClr val="tx2"/>
          </a:solidFill>
        </p:spPr>
        <p:txBody>
          <a:bodyPr lIns="182880" anchor="ctr">
            <a:normAutofit/>
          </a:bodyPr>
          <a:lstStyle>
            <a:lvl1pPr marL="230188" indent="0">
              <a:defRPr sz="4400">
                <a:solidFill>
                  <a:schemeClr val="bg1"/>
                </a:solidFill>
              </a:defRPr>
            </a:lvl1pPr>
          </a:lstStyle>
          <a:p>
            <a:r>
              <a:rPr lang="en-US" dirty="0"/>
              <a:t>Click to edit Master title style</a:t>
            </a:r>
          </a:p>
        </p:txBody>
      </p:sp>
      <p:sp>
        <p:nvSpPr>
          <p:cNvPr id="8" name="Picture Placeholder 7">
            <a:extLst>
              <a:ext uri="{FF2B5EF4-FFF2-40B4-BE49-F238E27FC236}">
                <a16:creationId xmlns:a16="http://schemas.microsoft.com/office/drawing/2014/main" id="{3A572486-C96C-CC75-1384-9FC3DA0DFB43}"/>
              </a:ext>
            </a:extLst>
          </p:cNvPr>
          <p:cNvSpPr>
            <a:spLocks noGrp="1"/>
          </p:cNvSpPr>
          <p:nvPr>
            <p:ph type="pic" sz="quarter" idx="10"/>
          </p:nvPr>
        </p:nvSpPr>
        <p:spPr>
          <a:xfrm>
            <a:off x="0" y="0"/>
            <a:ext cx="12192000" cy="5292725"/>
          </a:xfrm>
        </p:spPr>
        <p:txBody>
          <a:bodyPr/>
          <a:lstStyle>
            <a:lvl1pPr algn="ctr">
              <a:defRPr/>
            </a:lvl1pPr>
          </a:lstStyle>
          <a:p>
            <a:endParaRPr lang="en-US" dirty="0"/>
          </a:p>
        </p:txBody>
      </p:sp>
    </p:spTree>
    <p:extLst>
      <p:ext uri="{BB962C8B-B14F-4D97-AF65-F5344CB8AC3E}">
        <p14:creationId xmlns:p14="http://schemas.microsoft.com/office/powerpoint/2010/main" val="528661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ntent box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3827-33CB-0E9F-08CC-4907B3E582CF}"/>
              </a:ext>
              <a:ext uri="{C183D7F6-B498-43B3-948B-1728B52AA6E4}">
                <adec:decorative xmlns:adec="http://schemas.microsoft.com/office/drawing/2017/decorative" val="1"/>
              </a:ext>
            </a:extLst>
          </p:cNvPr>
          <p:cNvSpPr/>
          <p:nvPr userDrawn="1"/>
        </p:nvSpPr>
        <p:spPr>
          <a:xfrm>
            <a:off x="0" y="3490623"/>
            <a:ext cx="12192000" cy="3367377"/>
          </a:xfrm>
          <a:prstGeom prst="rect">
            <a:avLst/>
          </a:prstGeom>
          <a:solidFill>
            <a:srgbClr val="033E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113829E-A3E4-6755-E920-366E1C54135D}"/>
              </a:ext>
              <a:ext uri="{C183D7F6-B498-43B3-948B-1728B52AA6E4}">
                <adec:decorative xmlns:adec="http://schemas.microsoft.com/office/drawing/2017/decorative" val="1"/>
              </a:ext>
            </a:extLst>
          </p:cNvPr>
          <p:cNvSpPr>
            <a:spLocks noGrp="1"/>
          </p:cNvSpPr>
          <p:nvPr>
            <p:ph type="pic" sz="quarter" idx="13"/>
          </p:nvPr>
        </p:nvSpPr>
        <p:spPr>
          <a:xfrm>
            <a:off x="0" y="0"/>
            <a:ext cx="12192000" cy="3600450"/>
          </a:xfrm>
        </p:spPr>
        <p:txBody>
          <a:bodyPr/>
          <a:lstStyle/>
          <a:p>
            <a:endParaRPr lang="en-US"/>
          </a:p>
        </p:txBody>
      </p:sp>
      <p:sp>
        <p:nvSpPr>
          <p:cNvPr id="5"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12192000" cy="1409700"/>
          </a:xfrm>
          <a:noFill/>
        </p:spPr>
        <p:txBody>
          <a:bodyPr lIns="182880"/>
          <a:lstStyle>
            <a:lvl1pPr marL="230188" indent="0">
              <a:defRPr>
                <a:solidFill>
                  <a:schemeClr val="tx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3600450"/>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348EDF39-2131-6F00-D9CB-FF75C15C3CB1}"/>
              </a:ext>
            </a:extLst>
          </p:cNvPr>
          <p:cNvSpPr>
            <a:spLocks noGrp="1"/>
          </p:cNvSpPr>
          <p:nvPr>
            <p:ph idx="14"/>
          </p:nvPr>
        </p:nvSpPr>
        <p:spPr>
          <a:xfrm>
            <a:off x="3276428" y="3600449"/>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547842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1 Content box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3827-33CB-0E9F-08CC-4907B3E582CF}"/>
              </a:ext>
              <a:ext uri="{C183D7F6-B498-43B3-948B-1728B52AA6E4}">
                <adec:decorative xmlns:adec="http://schemas.microsoft.com/office/drawing/2017/decorative" val="1"/>
              </a:ext>
            </a:extLst>
          </p:cNvPr>
          <p:cNvSpPr/>
          <p:nvPr userDrawn="1"/>
        </p:nvSpPr>
        <p:spPr>
          <a:xfrm>
            <a:off x="0" y="3490623"/>
            <a:ext cx="12192000" cy="3367377"/>
          </a:xfrm>
          <a:prstGeom prst="rect">
            <a:avLst/>
          </a:prstGeom>
          <a:solidFill>
            <a:srgbClr val="033E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12192000" cy="1409700"/>
          </a:xfrm>
          <a:noFill/>
        </p:spPr>
        <p:txBody>
          <a:bodyPr lIns="182880"/>
          <a:lstStyle>
            <a:lvl1pPr marL="230188" indent="0">
              <a:defRPr>
                <a:solidFill>
                  <a:schemeClr val="tx1"/>
                </a:solidFill>
              </a:defRPr>
            </a:lvl1pPr>
          </a:lstStyle>
          <a:p>
            <a:r>
              <a:rPr lang="en-US" dirty="0"/>
              <a:t>Click to edit Master title style</a:t>
            </a:r>
          </a:p>
        </p:txBody>
      </p:sp>
      <p:sp>
        <p:nvSpPr>
          <p:cNvPr id="6" name="Picture Placeholder 8">
            <a:extLst>
              <a:ext uri="{FF2B5EF4-FFF2-40B4-BE49-F238E27FC236}">
                <a16:creationId xmlns:a16="http://schemas.microsoft.com/office/drawing/2014/main" id="{7113829E-A3E4-6755-E920-366E1C54135D}"/>
              </a:ext>
            </a:extLst>
          </p:cNvPr>
          <p:cNvSpPr>
            <a:spLocks noGrp="1"/>
          </p:cNvSpPr>
          <p:nvPr>
            <p:ph type="pic" sz="quarter" idx="13"/>
          </p:nvPr>
        </p:nvSpPr>
        <p:spPr>
          <a:xfrm>
            <a:off x="0" y="0"/>
            <a:ext cx="12192000" cy="3600450"/>
          </a:xfrm>
        </p:spPr>
        <p:txBody>
          <a:bodyPr/>
          <a:lstStyle/>
          <a:p>
            <a:endParaRPr lang="en-US"/>
          </a:p>
        </p:txBody>
      </p:sp>
      <p:sp>
        <p:nvSpPr>
          <p:cNvPr id="7"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3600450"/>
            <a:ext cx="2743717" cy="3044191"/>
          </a:xfrm>
          <a:solidFill>
            <a:schemeClr val="bg1">
              <a:alpha val="20000"/>
            </a:schemeClr>
          </a:solidFill>
        </p:spPr>
        <p:txBody>
          <a:bodyPr lIns="0" tIns="182880" rIns="0" bIns="182880" anchor="t">
            <a:normAutofit/>
          </a:bodyPr>
          <a:lstStyle>
            <a:lvl1pPr marL="182880" indent="0" algn="l">
              <a:spcBef>
                <a:spcPts val="600"/>
              </a:spcBef>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753574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12192000" cy="1315940"/>
          </a:xfrm>
          <a:noFill/>
        </p:spPr>
        <p:txBody>
          <a:bodyPr lIns="182880"/>
          <a:lstStyle>
            <a:lvl1pPr marL="230188" indent="0">
              <a:defRPr>
                <a:solidFill>
                  <a:schemeClr val="tx1"/>
                </a:solidFill>
              </a:defRPr>
            </a:lvl1pPr>
          </a:lstStyle>
          <a:p>
            <a:r>
              <a:rPr lang="en-US" dirty="0"/>
              <a:t>Click to edit Master title style</a:t>
            </a:r>
          </a:p>
        </p:txBody>
      </p:sp>
      <p:sp>
        <p:nvSpPr>
          <p:cNvPr id="6" name="Text Placeholder 9">
            <a:extLst>
              <a:ext uri="{FF2B5EF4-FFF2-40B4-BE49-F238E27FC236}">
                <a16:creationId xmlns:a16="http://schemas.microsoft.com/office/drawing/2014/main" id="{A0D4DF8C-D401-C88B-B46C-FB0D39A62233}"/>
              </a:ext>
            </a:extLst>
          </p:cNvPr>
          <p:cNvSpPr>
            <a:spLocks noGrp="1"/>
          </p:cNvSpPr>
          <p:nvPr>
            <p:ph type="body" sz="quarter" idx="12"/>
          </p:nvPr>
        </p:nvSpPr>
        <p:spPr>
          <a:xfrm>
            <a:off x="381552" y="1562100"/>
            <a:ext cx="3337480" cy="1146981"/>
          </a:xfrm>
          <a:solidFill>
            <a:srgbClr val="033E51"/>
          </a:solidFill>
        </p:spPr>
        <p:txBody>
          <a:bodyPr anchor="ctr">
            <a:noAutofit/>
          </a:bodyPr>
          <a:lstStyle>
            <a:lvl1pPr marL="0" indent="0" algn="ctr">
              <a:buNone/>
              <a:defRPr sz="3200" b="1">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2831238"/>
            <a:ext cx="3338015" cy="3148717"/>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875397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12192000" cy="1315940"/>
          </a:xfrm>
          <a:noFill/>
        </p:spPr>
        <p:txBody>
          <a:bodyPr lIns="182880"/>
          <a:lstStyle>
            <a:lvl1pPr marL="230188" indent="0">
              <a:defRPr>
                <a:solidFill>
                  <a:schemeClr val="tx1"/>
                </a:solidFill>
              </a:defRPr>
            </a:lvl1pPr>
          </a:lstStyle>
          <a:p>
            <a:r>
              <a:rPr lang="en-US" dirty="0"/>
              <a:t>Click to edit Master title style</a:t>
            </a:r>
          </a:p>
        </p:txBody>
      </p:sp>
      <p:sp>
        <p:nvSpPr>
          <p:cNvPr id="6" name="Text Placeholder 9">
            <a:extLst>
              <a:ext uri="{FF2B5EF4-FFF2-40B4-BE49-F238E27FC236}">
                <a16:creationId xmlns:a16="http://schemas.microsoft.com/office/drawing/2014/main" id="{A0D4DF8C-D401-C88B-B46C-FB0D39A62233}"/>
              </a:ext>
            </a:extLst>
          </p:cNvPr>
          <p:cNvSpPr>
            <a:spLocks noGrp="1"/>
          </p:cNvSpPr>
          <p:nvPr>
            <p:ph type="body" sz="quarter" idx="12"/>
          </p:nvPr>
        </p:nvSpPr>
        <p:spPr>
          <a:xfrm>
            <a:off x="381552" y="1562100"/>
            <a:ext cx="3337480" cy="1146981"/>
          </a:xfrm>
          <a:solidFill>
            <a:srgbClr val="033E51"/>
          </a:solidFill>
        </p:spPr>
        <p:txBody>
          <a:bodyPr anchor="ctr">
            <a:noAutofit/>
          </a:bodyPr>
          <a:lstStyle>
            <a:lvl1pPr marL="0" indent="0" algn="ctr">
              <a:buNone/>
              <a:defRPr sz="3200" b="1">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2831238"/>
            <a:ext cx="3338015" cy="3148717"/>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2" name="Text Placeholder 9">
            <a:extLst>
              <a:ext uri="{FF2B5EF4-FFF2-40B4-BE49-F238E27FC236}">
                <a16:creationId xmlns:a16="http://schemas.microsoft.com/office/drawing/2014/main" id="{F956CFA8-32C1-A005-1248-738E8F3E1DF0}"/>
              </a:ext>
            </a:extLst>
          </p:cNvPr>
          <p:cNvSpPr>
            <a:spLocks noGrp="1"/>
          </p:cNvSpPr>
          <p:nvPr>
            <p:ph type="body" sz="quarter" idx="14"/>
          </p:nvPr>
        </p:nvSpPr>
        <p:spPr>
          <a:xfrm>
            <a:off x="4437213" y="1578021"/>
            <a:ext cx="3337480" cy="1146981"/>
          </a:xfrm>
          <a:solidFill>
            <a:srgbClr val="033E51"/>
          </a:solidFill>
        </p:spPr>
        <p:txBody>
          <a:bodyPr anchor="ctr">
            <a:noAutofit/>
          </a:bodyPr>
          <a:lstStyle>
            <a:lvl1pPr marL="0" indent="0" algn="ctr">
              <a:buNone/>
              <a:defRPr sz="3200" b="1">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3A71BD77-E56A-3A83-3415-6B011C203772}"/>
              </a:ext>
            </a:extLst>
          </p:cNvPr>
          <p:cNvSpPr>
            <a:spLocks noGrp="1"/>
          </p:cNvSpPr>
          <p:nvPr>
            <p:ph idx="13"/>
          </p:nvPr>
        </p:nvSpPr>
        <p:spPr>
          <a:xfrm>
            <a:off x="4436661" y="2847159"/>
            <a:ext cx="3338015" cy="3148717"/>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050228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12192000" cy="1315940"/>
          </a:xfrm>
          <a:noFill/>
        </p:spPr>
        <p:txBody>
          <a:bodyPr lIns="182880"/>
          <a:lstStyle>
            <a:lvl1pPr marL="230188" indent="0">
              <a:defRPr>
                <a:solidFill>
                  <a:schemeClr val="tx1"/>
                </a:solidFill>
              </a:defRPr>
            </a:lvl1pPr>
          </a:lstStyle>
          <a:p>
            <a:r>
              <a:rPr lang="en-US" dirty="0"/>
              <a:t>Click to edit Master title style</a:t>
            </a:r>
          </a:p>
        </p:txBody>
      </p:sp>
      <p:sp>
        <p:nvSpPr>
          <p:cNvPr id="6" name="Text Placeholder 9">
            <a:extLst>
              <a:ext uri="{FF2B5EF4-FFF2-40B4-BE49-F238E27FC236}">
                <a16:creationId xmlns:a16="http://schemas.microsoft.com/office/drawing/2014/main" id="{A0D4DF8C-D401-C88B-B46C-FB0D39A62233}"/>
              </a:ext>
            </a:extLst>
          </p:cNvPr>
          <p:cNvSpPr>
            <a:spLocks noGrp="1"/>
          </p:cNvSpPr>
          <p:nvPr>
            <p:ph type="body" sz="quarter" idx="12"/>
          </p:nvPr>
        </p:nvSpPr>
        <p:spPr>
          <a:xfrm>
            <a:off x="381552" y="1562100"/>
            <a:ext cx="3337480" cy="1146981"/>
          </a:xfrm>
          <a:solidFill>
            <a:srgbClr val="033E51"/>
          </a:solidFill>
        </p:spPr>
        <p:txBody>
          <a:bodyPr anchor="ctr">
            <a:noAutofit/>
          </a:bodyPr>
          <a:lstStyle>
            <a:lvl1pPr marL="0" indent="0" algn="ctr">
              <a:buNone/>
              <a:defRPr sz="3200" b="1">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2831238"/>
            <a:ext cx="3338015" cy="3148717"/>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2" name="Text Placeholder 9">
            <a:extLst>
              <a:ext uri="{FF2B5EF4-FFF2-40B4-BE49-F238E27FC236}">
                <a16:creationId xmlns:a16="http://schemas.microsoft.com/office/drawing/2014/main" id="{F956CFA8-32C1-A005-1248-738E8F3E1DF0}"/>
              </a:ext>
            </a:extLst>
          </p:cNvPr>
          <p:cNvSpPr>
            <a:spLocks noGrp="1"/>
          </p:cNvSpPr>
          <p:nvPr>
            <p:ph type="body" sz="quarter" idx="14"/>
          </p:nvPr>
        </p:nvSpPr>
        <p:spPr>
          <a:xfrm>
            <a:off x="4437213" y="1578021"/>
            <a:ext cx="3337480" cy="1146981"/>
          </a:xfrm>
          <a:solidFill>
            <a:srgbClr val="033E51"/>
          </a:solidFill>
        </p:spPr>
        <p:txBody>
          <a:bodyPr anchor="ctr">
            <a:noAutofit/>
          </a:bodyPr>
          <a:lstStyle>
            <a:lvl1pPr marL="0" indent="0" algn="ctr">
              <a:buNone/>
              <a:defRPr sz="3200" b="1">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3A71BD77-E56A-3A83-3415-6B011C203772}"/>
              </a:ext>
            </a:extLst>
          </p:cNvPr>
          <p:cNvSpPr>
            <a:spLocks noGrp="1"/>
          </p:cNvSpPr>
          <p:nvPr>
            <p:ph idx="13"/>
          </p:nvPr>
        </p:nvSpPr>
        <p:spPr>
          <a:xfrm>
            <a:off x="4436661" y="2847159"/>
            <a:ext cx="3338015" cy="3148717"/>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4" name="Text Placeholder 9">
            <a:extLst>
              <a:ext uri="{FF2B5EF4-FFF2-40B4-BE49-F238E27FC236}">
                <a16:creationId xmlns:a16="http://schemas.microsoft.com/office/drawing/2014/main" id="{504FABB5-DAC2-B09E-3603-51F15C907A58}"/>
              </a:ext>
            </a:extLst>
          </p:cNvPr>
          <p:cNvSpPr>
            <a:spLocks noGrp="1"/>
          </p:cNvSpPr>
          <p:nvPr>
            <p:ph type="body" sz="quarter" idx="16"/>
          </p:nvPr>
        </p:nvSpPr>
        <p:spPr>
          <a:xfrm>
            <a:off x="8492874" y="1578021"/>
            <a:ext cx="3337480" cy="1146981"/>
          </a:xfrm>
          <a:solidFill>
            <a:srgbClr val="033E51"/>
          </a:solidFill>
        </p:spPr>
        <p:txBody>
          <a:bodyPr anchor="ctr">
            <a:noAutofit/>
          </a:bodyPr>
          <a:lstStyle>
            <a:lvl1pPr marL="0" indent="0" algn="ctr">
              <a:buNone/>
              <a:defRPr sz="3200" b="1">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23BDA4E-D665-C093-2ADF-0DE4808F9EDE}"/>
              </a:ext>
            </a:extLst>
          </p:cNvPr>
          <p:cNvSpPr>
            <a:spLocks noGrp="1"/>
          </p:cNvSpPr>
          <p:nvPr>
            <p:ph idx="15"/>
          </p:nvPr>
        </p:nvSpPr>
        <p:spPr>
          <a:xfrm>
            <a:off x="8492322" y="2847159"/>
            <a:ext cx="3338015" cy="3148717"/>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467786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3 wirh 18 boxes">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62965B15-5A74-2337-6487-1862F4B36685}"/>
              </a:ext>
            </a:extLst>
          </p:cNvPr>
          <p:cNvSpPr>
            <a:spLocks noGrp="1"/>
          </p:cNvSpPr>
          <p:nvPr>
            <p:ph type="title"/>
          </p:nvPr>
        </p:nvSpPr>
        <p:spPr>
          <a:xfrm>
            <a:off x="0" y="-1"/>
            <a:ext cx="12192000" cy="1403055"/>
          </a:xfrm>
          <a:noFill/>
        </p:spPr>
        <p:txBody>
          <a:bodyPr lIns="182880"/>
          <a:lstStyle>
            <a:lvl1pPr marL="230188" indent="0">
              <a:defRPr>
                <a:solidFill>
                  <a:schemeClr val="tx1"/>
                </a:solidFill>
              </a:defRPr>
            </a:lvl1pPr>
          </a:lstStyle>
          <a:p>
            <a:r>
              <a:rPr lang="en-US" dirty="0"/>
              <a:t>Click to edit Master title style</a:t>
            </a:r>
          </a:p>
        </p:txBody>
      </p:sp>
      <p:sp>
        <p:nvSpPr>
          <p:cNvPr id="33" name="Rectangle 32">
            <a:extLst>
              <a:ext uri="{FF2B5EF4-FFF2-40B4-BE49-F238E27FC236}">
                <a16:creationId xmlns:a16="http://schemas.microsoft.com/office/drawing/2014/main" id="{E3C78EC1-9C50-CFA9-7DCC-FE7D73F03AE4}"/>
              </a:ext>
              <a:ext uri="{C183D7F6-B498-43B3-948B-1728B52AA6E4}">
                <adec:decorative xmlns:adec="http://schemas.microsoft.com/office/drawing/2017/decorative" val="1"/>
              </a:ext>
            </a:extLst>
          </p:cNvPr>
          <p:cNvSpPr/>
          <p:nvPr userDrawn="1"/>
        </p:nvSpPr>
        <p:spPr>
          <a:xfrm>
            <a:off x="378932" y="2709081"/>
            <a:ext cx="3337480" cy="352546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9">
            <a:extLst>
              <a:ext uri="{FF2B5EF4-FFF2-40B4-BE49-F238E27FC236}">
                <a16:creationId xmlns:a16="http://schemas.microsoft.com/office/drawing/2014/main" id="{55221F74-1BDA-1E23-D88A-E5E4B0D2EC8A}"/>
              </a:ext>
            </a:extLst>
          </p:cNvPr>
          <p:cNvSpPr>
            <a:spLocks noGrp="1"/>
          </p:cNvSpPr>
          <p:nvPr>
            <p:ph type="body" sz="quarter" idx="12"/>
          </p:nvPr>
        </p:nvSpPr>
        <p:spPr>
          <a:xfrm>
            <a:off x="381552" y="1562100"/>
            <a:ext cx="3337480" cy="1146981"/>
          </a:xfrm>
          <a:solidFill>
            <a:srgbClr val="033E51"/>
          </a:solidFill>
        </p:spPr>
        <p:txBody>
          <a:bodyPr anchor="ctr">
            <a:noAutofit/>
          </a:bodyPr>
          <a:lstStyle>
            <a:lvl1pPr marL="0" indent="0" algn="ctr">
              <a:buNone/>
              <a:defRPr sz="3200" b="0" i="0">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a:t>
            </a:r>
          </a:p>
        </p:txBody>
      </p:sp>
      <p:sp>
        <p:nvSpPr>
          <p:cNvPr id="59" name="Content Placeholder 2">
            <a:extLst>
              <a:ext uri="{FF2B5EF4-FFF2-40B4-BE49-F238E27FC236}">
                <a16:creationId xmlns:a16="http://schemas.microsoft.com/office/drawing/2014/main" id="{D5502E18-1BC9-F427-D4A7-1326FD40BA14}"/>
              </a:ext>
            </a:extLst>
          </p:cNvPr>
          <p:cNvSpPr>
            <a:spLocks noGrp="1"/>
          </p:cNvSpPr>
          <p:nvPr>
            <p:ph idx="1"/>
          </p:nvPr>
        </p:nvSpPr>
        <p:spPr>
          <a:xfrm>
            <a:off x="458907" y="283123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60" name="Picture Placeholder 5">
            <a:extLst>
              <a:ext uri="{FF2B5EF4-FFF2-40B4-BE49-F238E27FC236}">
                <a16:creationId xmlns:a16="http://schemas.microsoft.com/office/drawing/2014/main" id="{2D8D3598-907B-9F53-18AD-564998CF0FB2}"/>
              </a:ext>
            </a:extLst>
          </p:cNvPr>
          <p:cNvSpPr>
            <a:spLocks noGrp="1"/>
          </p:cNvSpPr>
          <p:nvPr>
            <p:ph type="pic" sz="quarter" idx="13"/>
          </p:nvPr>
        </p:nvSpPr>
        <p:spPr>
          <a:xfrm>
            <a:off x="2632051" y="2813050"/>
            <a:ext cx="971550" cy="969963"/>
          </a:xfrm>
        </p:spPr>
        <p:txBody>
          <a:bodyPr/>
          <a:lstStyle/>
          <a:p>
            <a:endParaRPr lang="en-US"/>
          </a:p>
        </p:txBody>
      </p:sp>
      <p:sp>
        <p:nvSpPr>
          <p:cNvPr id="61" name="Content Placeholder 2">
            <a:extLst>
              <a:ext uri="{FF2B5EF4-FFF2-40B4-BE49-F238E27FC236}">
                <a16:creationId xmlns:a16="http://schemas.microsoft.com/office/drawing/2014/main" id="{B2EEE615-BE1B-45B8-0E45-2A53AB6225C1}"/>
              </a:ext>
            </a:extLst>
          </p:cNvPr>
          <p:cNvSpPr>
            <a:spLocks noGrp="1"/>
          </p:cNvSpPr>
          <p:nvPr>
            <p:ph idx="14"/>
          </p:nvPr>
        </p:nvSpPr>
        <p:spPr>
          <a:xfrm>
            <a:off x="458907" y="392335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62" name="Picture Placeholder 5">
            <a:extLst>
              <a:ext uri="{FF2B5EF4-FFF2-40B4-BE49-F238E27FC236}">
                <a16:creationId xmlns:a16="http://schemas.microsoft.com/office/drawing/2014/main" id="{2A9C7BED-7E5A-8BB1-6578-D57F4C6E9385}"/>
              </a:ext>
            </a:extLst>
          </p:cNvPr>
          <p:cNvSpPr>
            <a:spLocks noGrp="1"/>
          </p:cNvSpPr>
          <p:nvPr>
            <p:ph type="pic" sz="quarter" idx="15"/>
          </p:nvPr>
        </p:nvSpPr>
        <p:spPr>
          <a:xfrm>
            <a:off x="2632051" y="3905170"/>
            <a:ext cx="971550" cy="969963"/>
          </a:xfrm>
        </p:spPr>
        <p:txBody>
          <a:bodyPr/>
          <a:lstStyle/>
          <a:p>
            <a:endParaRPr lang="en-US"/>
          </a:p>
        </p:txBody>
      </p:sp>
      <p:sp>
        <p:nvSpPr>
          <p:cNvPr id="63" name="Content Placeholder 2">
            <a:extLst>
              <a:ext uri="{FF2B5EF4-FFF2-40B4-BE49-F238E27FC236}">
                <a16:creationId xmlns:a16="http://schemas.microsoft.com/office/drawing/2014/main" id="{F1E03038-3747-64C8-28DC-21BFAF09C213}"/>
              </a:ext>
            </a:extLst>
          </p:cNvPr>
          <p:cNvSpPr>
            <a:spLocks noGrp="1"/>
          </p:cNvSpPr>
          <p:nvPr>
            <p:ph idx="16"/>
          </p:nvPr>
        </p:nvSpPr>
        <p:spPr>
          <a:xfrm>
            <a:off x="456839" y="503417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64" name="Picture Placeholder 5">
            <a:extLst>
              <a:ext uri="{FF2B5EF4-FFF2-40B4-BE49-F238E27FC236}">
                <a16:creationId xmlns:a16="http://schemas.microsoft.com/office/drawing/2014/main" id="{903B0A30-449C-327C-EBCB-36FA94118216}"/>
              </a:ext>
            </a:extLst>
          </p:cNvPr>
          <p:cNvSpPr>
            <a:spLocks noGrp="1"/>
          </p:cNvSpPr>
          <p:nvPr>
            <p:ph type="pic" sz="quarter" idx="17"/>
          </p:nvPr>
        </p:nvSpPr>
        <p:spPr>
          <a:xfrm>
            <a:off x="2629983" y="5015990"/>
            <a:ext cx="971550" cy="969963"/>
          </a:xfrm>
        </p:spPr>
        <p:txBody>
          <a:bodyPr/>
          <a:lstStyle/>
          <a:p>
            <a:endParaRPr lang="en-US"/>
          </a:p>
        </p:txBody>
      </p:sp>
      <p:sp>
        <p:nvSpPr>
          <p:cNvPr id="65" name="Rectangle 64">
            <a:extLst>
              <a:ext uri="{FF2B5EF4-FFF2-40B4-BE49-F238E27FC236}">
                <a16:creationId xmlns:a16="http://schemas.microsoft.com/office/drawing/2014/main" id="{49AFBAC9-14D6-50E5-9707-E463AFE3FC04}"/>
              </a:ext>
              <a:ext uri="{C183D7F6-B498-43B3-948B-1728B52AA6E4}">
                <adec:decorative xmlns:adec="http://schemas.microsoft.com/office/drawing/2017/decorative" val="1"/>
              </a:ext>
            </a:extLst>
          </p:cNvPr>
          <p:cNvSpPr/>
          <p:nvPr userDrawn="1"/>
        </p:nvSpPr>
        <p:spPr>
          <a:xfrm>
            <a:off x="4424640" y="2709081"/>
            <a:ext cx="3337480" cy="352546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laceholder 9">
            <a:extLst>
              <a:ext uri="{FF2B5EF4-FFF2-40B4-BE49-F238E27FC236}">
                <a16:creationId xmlns:a16="http://schemas.microsoft.com/office/drawing/2014/main" id="{4B747D5D-3CB7-64EE-4036-6809285B5DFE}"/>
              </a:ext>
            </a:extLst>
          </p:cNvPr>
          <p:cNvSpPr>
            <a:spLocks noGrp="1"/>
          </p:cNvSpPr>
          <p:nvPr>
            <p:ph type="body" sz="quarter" idx="18"/>
          </p:nvPr>
        </p:nvSpPr>
        <p:spPr>
          <a:xfrm>
            <a:off x="4427260" y="1562100"/>
            <a:ext cx="3337480" cy="1146981"/>
          </a:xfrm>
          <a:solidFill>
            <a:srgbClr val="033E51"/>
          </a:solidFill>
        </p:spPr>
        <p:txBody>
          <a:bodyPr anchor="ctr">
            <a:noAutofit/>
          </a:bodyPr>
          <a:lstStyle>
            <a:lvl1pPr marL="0" indent="0" algn="ctr">
              <a:buNone/>
              <a:defRPr sz="3200" b="0" i="0">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a:t>
            </a:r>
          </a:p>
        </p:txBody>
      </p:sp>
      <p:sp>
        <p:nvSpPr>
          <p:cNvPr id="67" name="Content Placeholder 2">
            <a:extLst>
              <a:ext uri="{FF2B5EF4-FFF2-40B4-BE49-F238E27FC236}">
                <a16:creationId xmlns:a16="http://schemas.microsoft.com/office/drawing/2014/main" id="{E02D0E10-F894-752B-D1D7-4739A608D940}"/>
              </a:ext>
            </a:extLst>
          </p:cNvPr>
          <p:cNvSpPr>
            <a:spLocks noGrp="1"/>
          </p:cNvSpPr>
          <p:nvPr>
            <p:ph idx="19"/>
          </p:nvPr>
        </p:nvSpPr>
        <p:spPr>
          <a:xfrm>
            <a:off x="4504615" y="283123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68" name="Picture Placeholder 5">
            <a:extLst>
              <a:ext uri="{FF2B5EF4-FFF2-40B4-BE49-F238E27FC236}">
                <a16:creationId xmlns:a16="http://schemas.microsoft.com/office/drawing/2014/main" id="{64DA132A-EB69-D27B-41F2-177C61D31825}"/>
              </a:ext>
            </a:extLst>
          </p:cNvPr>
          <p:cNvSpPr>
            <a:spLocks noGrp="1"/>
          </p:cNvSpPr>
          <p:nvPr>
            <p:ph type="pic" sz="quarter" idx="20"/>
          </p:nvPr>
        </p:nvSpPr>
        <p:spPr>
          <a:xfrm>
            <a:off x="6677759" y="2813050"/>
            <a:ext cx="971550" cy="969963"/>
          </a:xfrm>
        </p:spPr>
        <p:txBody>
          <a:bodyPr/>
          <a:lstStyle/>
          <a:p>
            <a:endParaRPr lang="en-US"/>
          </a:p>
        </p:txBody>
      </p:sp>
      <p:sp>
        <p:nvSpPr>
          <p:cNvPr id="69" name="Content Placeholder 2">
            <a:extLst>
              <a:ext uri="{FF2B5EF4-FFF2-40B4-BE49-F238E27FC236}">
                <a16:creationId xmlns:a16="http://schemas.microsoft.com/office/drawing/2014/main" id="{6243246D-4586-5713-33D2-82D7D21D41A1}"/>
              </a:ext>
            </a:extLst>
          </p:cNvPr>
          <p:cNvSpPr>
            <a:spLocks noGrp="1"/>
          </p:cNvSpPr>
          <p:nvPr>
            <p:ph idx="21"/>
          </p:nvPr>
        </p:nvSpPr>
        <p:spPr>
          <a:xfrm>
            <a:off x="4504615" y="392335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70" name="Picture Placeholder 5">
            <a:extLst>
              <a:ext uri="{FF2B5EF4-FFF2-40B4-BE49-F238E27FC236}">
                <a16:creationId xmlns:a16="http://schemas.microsoft.com/office/drawing/2014/main" id="{FD263BEE-38BA-45BC-7302-2968952A4C4A}"/>
              </a:ext>
            </a:extLst>
          </p:cNvPr>
          <p:cNvSpPr>
            <a:spLocks noGrp="1"/>
          </p:cNvSpPr>
          <p:nvPr>
            <p:ph type="pic" sz="quarter" idx="22"/>
          </p:nvPr>
        </p:nvSpPr>
        <p:spPr>
          <a:xfrm>
            <a:off x="6677759" y="3905170"/>
            <a:ext cx="971550" cy="969963"/>
          </a:xfrm>
        </p:spPr>
        <p:txBody>
          <a:bodyPr/>
          <a:lstStyle/>
          <a:p>
            <a:endParaRPr lang="en-US"/>
          </a:p>
        </p:txBody>
      </p:sp>
      <p:sp>
        <p:nvSpPr>
          <p:cNvPr id="71" name="Content Placeholder 2">
            <a:extLst>
              <a:ext uri="{FF2B5EF4-FFF2-40B4-BE49-F238E27FC236}">
                <a16:creationId xmlns:a16="http://schemas.microsoft.com/office/drawing/2014/main" id="{4CDC6761-1126-24A2-8A54-3CDA79C19290}"/>
              </a:ext>
            </a:extLst>
          </p:cNvPr>
          <p:cNvSpPr>
            <a:spLocks noGrp="1"/>
          </p:cNvSpPr>
          <p:nvPr>
            <p:ph idx="23"/>
          </p:nvPr>
        </p:nvSpPr>
        <p:spPr>
          <a:xfrm>
            <a:off x="4502547" y="503417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72" name="Picture Placeholder 5">
            <a:extLst>
              <a:ext uri="{FF2B5EF4-FFF2-40B4-BE49-F238E27FC236}">
                <a16:creationId xmlns:a16="http://schemas.microsoft.com/office/drawing/2014/main" id="{276E92A0-1FBA-F53C-614B-A34BEE67E009}"/>
              </a:ext>
            </a:extLst>
          </p:cNvPr>
          <p:cNvSpPr>
            <a:spLocks noGrp="1"/>
          </p:cNvSpPr>
          <p:nvPr>
            <p:ph type="pic" sz="quarter" idx="24"/>
          </p:nvPr>
        </p:nvSpPr>
        <p:spPr>
          <a:xfrm>
            <a:off x="6675691" y="5015990"/>
            <a:ext cx="971550" cy="969963"/>
          </a:xfrm>
        </p:spPr>
        <p:txBody>
          <a:bodyPr/>
          <a:lstStyle/>
          <a:p>
            <a:endParaRPr lang="en-US"/>
          </a:p>
        </p:txBody>
      </p:sp>
      <p:sp>
        <p:nvSpPr>
          <p:cNvPr id="73" name="Rectangle 72">
            <a:extLst>
              <a:ext uri="{FF2B5EF4-FFF2-40B4-BE49-F238E27FC236}">
                <a16:creationId xmlns:a16="http://schemas.microsoft.com/office/drawing/2014/main" id="{F5683665-4909-E282-6E8F-FD0525AFE4AC}"/>
              </a:ext>
              <a:ext uri="{C183D7F6-B498-43B3-948B-1728B52AA6E4}">
                <adec:decorative xmlns:adec="http://schemas.microsoft.com/office/drawing/2017/decorative" val="1"/>
              </a:ext>
            </a:extLst>
          </p:cNvPr>
          <p:cNvSpPr/>
          <p:nvPr userDrawn="1"/>
        </p:nvSpPr>
        <p:spPr>
          <a:xfrm>
            <a:off x="8465108" y="2709081"/>
            <a:ext cx="3337480" cy="352546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9">
            <a:extLst>
              <a:ext uri="{FF2B5EF4-FFF2-40B4-BE49-F238E27FC236}">
                <a16:creationId xmlns:a16="http://schemas.microsoft.com/office/drawing/2014/main" id="{D239DD62-93F1-AB50-D38E-21B95B269FE9}"/>
              </a:ext>
            </a:extLst>
          </p:cNvPr>
          <p:cNvSpPr>
            <a:spLocks noGrp="1"/>
          </p:cNvSpPr>
          <p:nvPr>
            <p:ph type="body" sz="quarter" idx="25"/>
          </p:nvPr>
        </p:nvSpPr>
        <p:spPr>
          <a:xfrm>
            <a:off x="8467728" y="1562100"/>
            <a:ext cx="3337480" cy="1146981"/>
          </a:xfrm>
          <a:solidFill>
            <a:srgbClr val="033E51"/>
          </a:solidFill>
        </p:spPr>
        <p:txBody>
          <a:bodyPr anchor="ctr">
            <a:noAutofit/>
          </a:bodyPr>
          <a:lstStyle>
            <a:lvl1pPr marL="0" indent="0" algn="ctr">
              <a:buNone/>
              <a:defRPr sz="3200" b="0" i="0">
                <a:solidFill>
                  <a:schemeClr val="bg1"/>
                </a:solidFill>
              </a:defRPr>
            </a:lvl1pPr>
            <a:lvl2pPr marL="457200" indent="0" algn="ctr">
              <a:buNone/>
              <a:defRPr sz="2400" b="1">
                <a:solidFill>
                  <a:schemeClr val="bg1"/>
                </a:solidFill>
              </a:defRPr>
            </a:lvl2pPr>
            <a:lvl3pPr marL="914400" indent="0" algn="ctr">
              <a:buNone/>
              <a:defRPr sz="20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dirty="0"/>
              <a:t>Click to edit Master text</a:t>
            </a:r>
          </a:p>
        </p:txBody>
      </p:sp>
      <p:sp>
        <p:nvSpPr>
          <p:cNvPr id="75" name="Content Placeholder 2">
            <a:extLst>
              <a:ext uri="{FF2B5EF4-FFF2-40B4-BE49-F238E27FC236}">
                <a16:creationId xmlns:a16="http://schemas.microsoft.com/office/drawing/2014/main" id="{EB2F6F1C-7348-AFF3-8F34-B9D252EC64DD}"/>
              </a:ext>
            </a:extLst>
          </p:cNvPr>
          <p:cNvSpPr>
            <a:spLocks noGrp="1"/>
          </p:cNvSpPr>
          <p:nvPr>
            <p:ph idx="26"/>
          </p:nvPr>
        </p:nvSpPr>
        <p:spPr>
          <a:xfrm>
            <a:off x="8545083" y="283123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76" name="Picture Placeholder 5">
            <a:extLst>
              <a:ext uri="{FF2B5EF4-FFF2-40B4-BE49-F238E27FC236}">
                <a16:creationId xmlns:a16="http://schemas.microsoft.com/office/drawing/2014/main" id="{A61D1134-20FE-8011-4FB7-DEAF0FDCDEAA}"/>
              </a:ext>
            </a:extLst>
          </p:cNvPr>
          <p:cNvSpPr>
            <a:spLocks noGrp="1"/>
          </p:cNvSpPr>
          <p:nvPr>
            <p:ph type="pic" sz="quarter" idx="27"/>
          </p:nvPr>
        </p:nvSpPr>
        <p:spPr>
          <a:xfrm>
            <a:off x="10718227" y="2813050"/>
            <a:ext cx="971550" cy="969963"/>
          </a:xfrm>
        </p:spPr>
        <p:txBody>
          <a:bodyPr/>
          <a:lstStyle/>
          <a:p>
            <a:endParaRPr lang="en-US"/>
          </a:p>
        </p:txBody>
      </p:sp>
      <p:sp>
        <p:nvSpPr>
          <p:cNvPr id="77" name="Content Placeholder 2">
            <a:extLst>
              <a:ext uri="{FF2B5EF4-FFF2-40B4-BE49-F238E27FC236}">
                <a16:creationId xmlns:a16="http://schemas.microsoft.com/office/drawing/2014/main" id="{E4F0C1CF-9BBE-C981-0F55-273EA58F4C18}"/>
              </a:ext>
            </a:extLst>
          </p:cNvPr>
          <p:cNvSpPr>
            <a:spLocks noGrp="1"/>
          </p:cNvSpPr>
          <p:nvPr>
            <p:ph idx="28"/>
          </p:nvPr>
        </p:nvSpPr>
        <p:spPr>
          <a:xfrm>
            <a:off x="8545083" y="392335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78" name="Picture Placeholder 5">
            <a:extLst>
              <a:ext uri="{FF2B5EF4-FFF2-40B4-BE49-F238E27FC236}">
                <a16:creationId xmlns:a16="http://schemas.microsoft.com/office/drawing/2014/main" id="{AC4AE795-5291-22F2-EB3A-92A353104613}"/>
              </a:ext>
            </a:extLst>
          </p:cNvPr>
          <p:cNvSpPr>
            <a:spLocks noGrp="1"/>
          </p:cNvSpPr>
          <p:nvPr>
            <p:ph type="pic" sz="quarter" idx="29"/>
          </p:nvPr>
        </p:nvSpPr>
        <p:spPr>
          <a:xfrm>
            <a:off x="10718227" y="3905170"/>
            <a:ext cx="971550" cy="969963"/>
          </a:xfrm>
        </p:spPr>
        <p:txBody>
          <a:bodyPr/>
          <a:lstStyle/>
          <a:p>
            <a:endParaRPr lang="en-US"/>
          </a:p>
        </p:txBody>
      </p:sp>
      <p:sp>
        <p:nvSpPr>
          <p:cNvPr id="79" name="Content Placeholder 2">
            <a:extLst>
              <a:ext uri="{FF2B5EF4-FFF2-40B4-BE49-F238E27FC236}">
                <a16:creationId xmlns:a16="http://schemas.microsoft.com/office/drawing/2014/main" id="{ECD2A9AA-C28C-F26A-57E6-D8304B75A7D9}"/>
              </a:ext>
            </a:extLst>
          </p:cNvPr>
          <p:cNvSpPr>
            <a:spLocks noGrp="1"/>
          </p:cNvSpPr>
          <p:nvPr>
            <p:ph idx="30"/>
          </p:nvPr>
        </p:nvSpPr>
        <p:spPr>
          <a:xfrm>
            <a:off x="8543015" y="5034178"/>
            <a:ext cx="2060333" cy="951775"/>
          </a:xfrm>
        </p:spPr>
        <p:txBody>
          <a:bodyPr lIns="91440" rIns="91440">
            <a:normAutofit/>
          </a:bodyPr>
          <a:lstStyle>
            <a:lvl1pPr marL="0" indent="0">
              <a:buNone/>
              <a:defRPr sz="2800">
                <a:solidFill>
                  <a:schemeClr val="tx1"/>
                </a:solidFill>
              </a:defRPr>
            </a:lvl1pPr>
            <a:lvl2pPr marL="0" indent="0">
              <a:buNone/>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
        <p:nvSpPr>
          <p:cNvPr id="80" name="Picture Placeholder 5">
            <a:extLst>
              <a:ext uri="{FF2B5EF4-FFF2-40B4-BE49-F238E27FC236}">
                <a16:creationId xmlns:a16="http://schemas.microsoft.com/office/drawing/2014/main" id="{1D72F321-DD3A-3110-1AA0-88A36E9AA130}"/>
              </a:ext>
            </a:extLst>
          </p:cNvPr>
          <p:cNvSpPr>
            <a:spLocks noGrp="1"/>
          </p:cNvSpPr>
          <p:nvPr>
            <p:ph type="pic" sz="quarter" idx="31"/>
          </p:nvPr>
        </p:nvSpPr>
        <p:spPr>
          <a:xfrm>
            <a:off x="10716159" y="5015990"/>
            <a:ext cx="971550" cy="969963"/>
          </a:xfrm>
        </p:spPr>
        <p:txBody>
          <a:bodyPr/>
          <a:lstStyle/>
          <a:p>
            <a:endParaRPr lang="en-US"/>
          </a:p>
        </p:txBody>
      </p:sp>
    </p:spTree>
    <p:extLst>
      <p:ext uri="{BB962C8B-B14F-4D97-AF65-F5344CB8AC3E}">
        <p14:creationId xmlns:p14="http://schemas.microsoft.com/office/powerpoint/2010/main" val="3130547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0" y="0"/>
            <a:ext cx="3601941" cy="6857999"/>
          </a:xfrm>
          <a:solidFill>
            <a:srgbClr val="033E51"/>
          </a:solidFill>
        </p:spPr>
        <p:txBody>
          <a:bodyPr lIns="182880"/>
          <a:lstStyle>
            <a:lvl1pPr marL="230188" indent="0">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7978874" y="189653"/>
            <a:ext cx="4069190" cy="6461760"/>
          </a:xfrm>
          <a:solidFill>
            <a:srgbClr val="E7EFF1"/>
          </a:solidFill>
        </p:spPr>
        <p:txBody>
          <a:bodyPr/>
          <a:lstStyle/>
          <a:p>
            <a:pPr lvl="0"/>
            <a:r>
              <a:rPr lang="en-US" dirty="0"/>
              <a:t>Click to edit Master text styles</a:t>
            </a:r>
          </a:p>
          <a:p>
            <a:pPr lvl="1"/>
            <a:r>
              <a:rPr lang="en-US" dirty="0"/>
              <a:t>Second level</a:t>
            </a:r>
          </a:p>
        </p:txBody>
      </p:sp>
      <p:sp>
        <p:nvSpPr>
          <p:cNvPr id="4" name="Content Placeholder 2">
            <a:extLst>
              <a:ext uri="{FF2B5EF4-FFF2-40B4-BE49-F238E27FC236}">
                <a16:creationId xmlns:a16="http://schemas.microsoft.com/office/drawing/2014/main" id="{5F75CD70-B1EB-D601-76C4-DBB794C83EF1}"/>
              </a:ext>
            </a:extLst>
          </p:cNvPr>
          <p:cNvSpPr>
            <a:spLocks noGrp="1"/>
          </p:cNvSpPr>
          <p:nvPr>
            <p:ph idx="10"/>
          </p:nvPr>
        </p:nvSpPr>
        <p:spPr>
          <a:xfrm>
            <a:off x="3755812" y="189653"/>
            <a:ext cx="4069190" cy="6461760"/>
          </a:xfrm>
          <a:solidFill>
            <a:schemeClr val="bg1">
              <a:lumMod val="95000"/>
            </a:schemeClr>
          </a:solidFill>
        </p:spPr>
        <p:txBody>
          <a:bodyPr/>
          <a:lstStyle>
            <a:lvl1pPr marL="365760" indent="-182880">
              <a:spcBef>
                <a:spcPts val="600"/>
              </a:spcBef>
              <a:defRPr/>
            </a:lvl1pPr>
            <a:lvl2pPr marL="548640" indent="-182880">
              <a:spcBef>
                <a:spcPts val="600"/>
              </a:spcBef>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73990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0999" y="238537"/>
            <a:ext cx="7292009" cy="1171163"/>
          </a:xfrm>
          <a:noFill/>
        </p:spPr>
        <p:txBody>
          <a:bodyPr/>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0999" y="1562101"/>
            <a:ext cx="7292010" cy="4926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FBE1CE66-5095-A902-1A31-0E6C54FB3B22}"/>
              </a:ext>
            </a:extLst>
          </p:cNvPr>
          <p:cNvSpPr>
            <a:spLocks noGrp="1"/>
          </p:cNvSpPr>
          <p:nvPr>
            <p:ph type="pic" sz="quarter" idx="10"/>
          </p:nvPr>
        </p:nvSpPr>
        <p:spPr>
          <a:xfrm>
            <a:off x="7903597" y="238538"/>
            <a:ext cx="4288403" cy="6619461"/>
          </a:xfrm>
        </p:spPr>
        <p:txBody>
          <a:bodyPr/>
          <a:lstStyle/>
          <a:p>
            <a:endParaRPr lang="en-US"/>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130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0999" y="238537"/>
            <a:ext cx="7522597" cy="1171163"/>
          </a:xfrm>
          <a:noFill/>
        </p:spPr>
        <p:txBody>
          <a:bodyPr lIns="0" tIns="0" rIns="0" bIns="0"/>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1000" y="1916263"/>
            <a:ext cx="7292009" cy="4941735"/>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23E35B8F-6E56-BFD4-F7F3-7BA7BE808AF3}"/>
              </a:ext>
            </a:extLst>
          </p:cNvPr>
          <p:cNvSpPr>
            <a:spLocks noGrp="1"/>
          </p:cNvSpPr>
          <p:nvPr>
            <p:ph sz="quarter" idx="10"/>
          </p:nvPr>
        </p:nvSpPr>
        <p:spPr>
          <a:xfrm>
            <a:off x="7903597" y="238125"/>
            <a:ext cx="4288403" cy="661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51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0999" y="238537"/>
            <a:ext cx="7522598" cy="1171163"/>
          </a:xfrm>
          <a:noFill/>
        </p:spPr>
        <p:txBody>
          <a:bodyPr lIns="0"/>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0999" y="1562101"/>
            <a:ext cx="7292010" cy="5295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FBE1CE66-5095-A902-1A31-0E6C54FB3B22}"/>
              </a:ext>
            </a:extLst>
          </p:cNvPr>
          <p:cNvSpPr>
            <a:spLocks noGrp="1"/>
          </p:cNvSpPr>
          <p:nvPr>
            <p:ph type="pic" sz="quarter" idx="10"/>
          </p:nvPr>
        </p:nvSpPr>
        <p:spPr>
          <a:xfrm>
            <a:off x="7903597" y="238538"/>
            <a:ext cx="4288403" cy="6619461"/>
          </a:xfrm>
        </p:spPr>
        <p:txBody>
          <a:bodyPr/>
          <a:lstStyle/>
          <a:p>
            <a:endParaRPr lang="en-US"/>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2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5011" y="1"/>
            <a:ext cx="11425989" cy="1409699"/>
          </a:xfrm>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5011" y="1562100"/>
            <a:ext cx="11425989" cy="4643718"/>
          </a:xfrm>
        </p:spPr>
        <p:txBody>
          <a:bodyPr/>
          <a:lstStyle>
            <a:lvl1pPr marL="457200">
              <a:lnSpc>
                <a:spcPct val="100000"/>
              </a:lnSpc>
              <a:spcBef>
                <a:spcPts val="1800"/>
              </a:spcBef>
              <a:spcAft>
                <a:spcPts val="600"/>
              </a:spcAft>
              <a:defRPr sz="3200"/>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476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0999" y="238537"/>
            <a:ext cx="7292009" cy="1171163"/>
          </a:xfrm>
          <a:noFill/>
        </p:spPr>
        <p:txBody>
          <a:bodyPr lIns="0"/>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0999" y="1562101"/>
            <a:ext cx="7292010" cy="5295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FBE1CE66-5095-A902-1A31-0E6C54FB3B22}"/>
              </a:ext>
            </a:extLst>
          </p:cNvPr>
          <p:cNvSpPr>
            <a:spLocks noGrp="1"/>
          </p:cNvSpPr>
          <p:nvPr>
            <p:ph type="pic" sz="quarter" idx="10"/>
          </p:nvPr>
        </p:nvSpPr>
        <p:spPr>
          <a:xfrm>
            <a:off x="7903597" y="238538"/>
            <a:ext cx="4288403" cy="6619461"/>
          </a:xfrm>
        </p:spPr>
        <p:txBody>
          <a:bodyPr/>
          <a:lstStyle/>
          <a:p>
            <a:endParaRPr lang="en-US"/>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solidFill>
            <a:srgbClr val="1665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827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1000" y="238537"/>
            <a:ext cx="7292008" cy="1171163"/>
          </a:xfrm>
          <a:noFill/>
        </p:spPr>
        <p:txBody>
          <a:bodyPr lIns="0"/>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0999" y="1562100"/>
            <a:ext cx="7292010" cy="529589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FBE1CE66-5095-A902-1A31-0E6C54FB3B22}"/>
              </a:ext>
            </a:extLst>
          </p:cNvPr>
          <p:cNvSpPr>
            <a:spLocks noGrp="1"/>
          </p:cNvSpPr>
          <p:nvPr>
            <p:ph type="pic" sz="quarter" idx="10"/>
          </p:nvPr>
        </p:nvSpPr>
        <p:spPr>
          <a:xfrm>
            <a:off x="7903597" y="238538"/>
            <a:ext cx="4288403" cy="6619461"/>
          </a:xfrm>
        </p:spPr>
        <p:txBody>
          <a:bodyPr/>
          <a:lstStyle/>
          <a:p>
            <a:endParaRPr lang="en-US"/>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844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0999" y="238537"/>
            <a:ext cx="7292009" cy="1171163"/>
          </a:xfrm>
          <a:noFill/>
        </p:spPr>
        <p:txBody>
          <a:bodyPr lIns="0"/>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0999" y="1562101"/>
            <a:ext cx="7292010" cy="5295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FBE1CE66-5095-A902-1A31-0E6C54FB3B22}"/>
              </a:ext>
            </a:extLst>
          </p:cNvPr>
          <p:cNvSpPr>
            <a:spLocks noGrp="1"/>
          </p:cNvSpPr>
          <p:nvPr>
            <p:ph type="pic" sz="quarter" idx="10"/>
          </p:nvPr>
        </p:nvSpPr>
        <p:spPr>
          <a:xfrm>
            <a:off x="7903597" y="238538"/>
            <a:ext cx="4288403" cy="6619461"/>
          </a:xfrm>
        </p:spPr>
        <p:txBody>
          <a:bodyPr/>
          <a:lstStyle/>
          <a:p>
            <a:endParaRPr lang="en-US"/>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pattFill prst="wdUpDiag">
            <a:fgClr>
              <a:schemeClr val="tx1">
                <a:lumMod val="50000"/>
                <a:lumOff val="50000"/>
              </a:schemeClr>
            </a:fgClr>
            <a:bgClr>
              <a:schemeClr val="accent1">
                <a:lumMod val="75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56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0999" y="238537"/>
            <a:ext cx="7292009" cy="1171163"/>
          </a:xfrm>
          <a:noFill/>
        </p:spPr>
        <p:txBody>
          <a:bodyPr lIns="0"/>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0999" y="1562101"/>
            <a:ext cx="7292010" cy="5295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FBE1CE66-5095-A902-1A31-0E6C54FB3B22}"/>
              </a:ext>
            </a:extLst>
          </p:cNvPr>
          <p:cNvSpPr>
            <a:spLocks noGrp="1"/>
          </p:cNvSpPr>
          <p:nvPr>
            <p:ph type="pic" sz="quarter" idx="10"/>
          </p:nvPr>
        </p:nvSpPr>
        <p:spPr>
          <a:xfrm>
            <a:off x="7903597" y="238538"/>
            <a:ext cx="4288403" cy="6619461"/>
          </a:xfrm>
        </p:spPr>
        <p:txBody>
          <a:bodyPr/>
          <a:lstStyle/>
          <a:p>
            <a:endParaRPr lang="en-US"/>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593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0999" y="238537"/>
            <a:ext cx="7292009" cy="1171163"/>
          </a:xfrm>
          <a:noFill/>
        </p:spPr>
        <p:txBody>
          <a:bodyPr lIns="0"/>
          <a:lstStyle>
            <a:lvl1pPr marL="0" indent="0">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0999" y="1562101"/>
            <a:ext cx="7292010" cy="5295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FBE1CE66-5095-A902-1A31-0E6C54FB3B22}"/>
              </a:ext>
            </a:extLst>
          </p:cNvPr>
          <p:cNvSpPr>
            <a:spLocks noGrp="1"/>
          </p:cNvSpPr>
          <p:nvPr>
            <p:ph type="pic" sz="quarter" idx="10"/>
          </p:nvPr>
        </p:nvSpPr>
        <p:spPr>
          <a:xfrm>
            <a:off x="7903597" y="238538"/>
            <a:ext cx="4288403" cy="6619461"/>
          </a:xfrm>
        </p:spPr>
        <p:txBody>
          <a:bodyPr/>
          <a:lstStyle/>
          <a:p>
            <a:endParaRPr lang="en-US"/>
          </a:p>
        </p:txBody>
      </p:sp>
      <p:sp>
        <p:nvSpPr>
          <p:cNvPr id="6" name="Rectangle 5">
            <a:extLst>
              <a:ext uri="{FF2B5EF4-FFF2-40B4-BE49-F238E27FC236}">
                <a16:creationId xmlns:a16="http://schemas.microsoft.com/office/drawing/2014/main" id="{2054DA57-A970-13C9-F895-7992F8E5D9FE}"/>
              </a:ext>
            </a:extLst>
          </p:cNvPr>
          <p:cNvSpPr/>
          <p:nvPr userDrawn="1"/>
        </p:nvSpPr>
        <p:spPr>
          <a:xfrm>
            <a:off x="0" y="0"/>
            <a:ext cx="12192000" cy="238537"/>
          </a:xfrm>
          <a:prstGeom prst="rect">
            <a:avLst/>
          </a:prstGeom>
          <a:solidFill>
            <a:srgbClr val="0A2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528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81000" y="0"/>
            <a:ext cx="11430000" cy="140970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dk2"/>
              </a:buClr>
              <a:buSzPts val="5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2"/>
          <p:cNvSpPr txBox="1">
            <a:spLocks noGrp="1"/>
          </p:cNvSpPr>
          <p:nvPr>
            <p:ph type="body" idx="1"/>
          </p:nvPr>
        </p:nvSpPr>
        <p:spPr>
          <a:xfrm>
            <a:off x="381000" y="1562101"/>
            <a:ext cx="11430000" cy="4690782"/>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2"/>
              </a:buClr>
              <a:buSzPts val="3200"/>
              <a:buChar char="•"/>
              <a:defRPr sz="3200"/>
            </a:lvl1pPr>
            <a:lvl2pPr marL="914400" lvl="1" indent="-406400" algn="l">
              <a:lnSpc>
                <a:spcPct val="90000"/>
              </a:lnSpc>
              <a:spcBef>
                <a:spcPts val="500"/>
              </a:spcBef>
              <a:spcAft>
                <a:spcPts val="0"/>
              </a:spcAft>
              <a:buClr>
                <a:schemeClr val="dk2"/>
              </a:buClr>
              <a:buSzPts val="2800"/>
              <a:buFont typeface="Arial"/>
              <a:buChar char="–"/>
              <a:defRPr sz="2800"/>
            </a:lvl2pPr>
            <a:lvl3pPr marL="1371600" lvl="2" indent="-381000" algn="l">
              <a:lnSpc>
                <a:spcPct val="90000"/>
              </a:lnSpc>
              <a:spcBef>
                <a:spcPts val="500"/>
              </a:spcBef>
              <a:spcAft>
                <a:spcPts val="0"/>
              </a:spcAft>
              <a:buClr>
                <a:schemeClr val="dk2"/>
              </a:buClr>
              <a:buSzPts val="2400"/>
              <a:buFont typeface="Noto Sans Symbols"/>
              <a:buChar char="▪"/>
              <a:defRPr sz="2400"/>
            </a:lvl3pPr>
            <a:lvl4pPr marL="1828800" lvl="3" indent="-431800" algn="l">
              <a:lnSpc>
                <a:spcPct val="90000"/>
              </a:lnSpc>
              <a:spcBef>
                <a:spcPts val="500"/>
              </a:spcBef>
              <a:spcAft>
                <a:spcPts val="0"/>
              </a:spcAft>
              <a:buClr>
                <a:schemeClr val="dk2"/>
              </a:buClr>
              <a:buSzPts val="3200"/>
              <a:buChar char="•"/>
              <a:defRPr sz="3200"/>
            </a:lvl4pPr>
            <a:lvl5pPr marL="2286000" lvl="4" indent="-431800" algn="l">
              <a:lnSpc>
                <a:spcPct val="90000"/>
              </a:lnSpc>
              <a:spcBef>
                <a:spcPts val="500"/>
              </a:spcBef>
              <a:spcAft>
                <a:spcPts val="0"/>
              </a:spcAft>
              <a:buClr>
                <a:schemeClr val="dk2"/>
              </a:buClr>
              <a:buSzPts val="3200"/>
              <a:buChar char="•"/>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108443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_Image and Content" userDrawn="1">
  <p:cSld name="6_Image and Conten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0" y="0"/>
            <a:ext cx="4210493" cy="6858000"/>
          </a:xfrm>
          <a:prstGeom prst="rect">
            <a:avLst/>
          </a:prstGeom>
          <a:solidFill>
            <a:schemeClr val="tx2"/>
          </a:solidFill>
          <a:ln>
            <a:noFill/>
          </a:ln>
        </p:spPr>
        <p:txBody>
          <a:bodyPr spcFirstLastPara="1" wrap="square" lIns="365760" tIns="45700" rIns="0" bIns="45700" anchor="ctr"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Content Placeholder 2">
            <a:extLst>
              <a:ext uri="{FF2B5EF4-FFF2-40B4-BE49-F238E27FC236}">
                <a16:creationId xmlns:a16="http://schemas.microsoft.com/office/drawing/2014/main" id="{7C6AA9D6-6DDF-74E9-3596-4444D7C24B7A}"/>
              </a:ext>
            </a:extLst>
          </p:cNvPr>
          <p:cNvSpPr>
            <a:spLocks noGrp="1"/>
          </p:cNvSpPr>
          <p:nvPr>
            <p:ph idx="1"/>
          </p:nvPr>
        </p:nvSpPr>
        <p:spPr>
          <a:xfrm>
            <a:off x="4713194" y="443754"/>
            <a:ext cx="7097806" cy="5907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69710944"/>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94"/>
        <p:cNvGrpSpPr/>
        <p:nvPr/>
      </p:nvGrpSpPr>
      <p:grpSpPr>
        <a:xfrm>
          <a:off x="0" y="0"/>
          <a:ext cx="0" cy="0"/>
          <a:chOff x="0" y="0"/>
          <a:chExt cx="0" cy="0"/>
        </a:xfrm>
      </p:grpSpPr>
      <p:sp>
        <p:nvSpPr>
          <p:cNvPr id="95" name="Google Shape;95;p16" title="Decorative"/>
          <p:cNvSpPr>
            <a:spLocks noGrp="1"/>
          </p:cNvSpPr>
          <p:nvPr>
            <p:ph type="pic" idx="2"/>
          </p:nvPr>
        </p:nvSpPr>
        <p:spPr>
          <a:xfrm>
            <a:off x="0" y="0"/>
            <a:ext cx="12192000" cy="6858000"/>
          </a:xfrm>
          <a:prstGeom prst="rect">
            <a:avLst/>
          </a:prstGeom>
          <a:noFill/>
          <a:ln>
            <a:noFill/>
          </a:ln>
        </p:spPr>
      </p:sp>
      <p:sp>
        <p:nvSpPr>
          <p:cNvPr id="96" name="Google Shape;96;p16"/>
          <p:cNvSpPr txBox="1">
            <a:spLocks noGrp="1"/>
          </p:cNvSpPr>
          <p:nvPr>
            <p:ph type="title"/>
          </p:nvPr>
        </p:nvSpPr>
        <p:spPr>
          <a:xfrm>
            <a:off x="2282502" y="4973519"/>
            <a:ext cx="7299618" cy="1440000"/>
          </a:xfrm>
          <a:prstGeom prst="rect">
            <a:avLst/>
          </a:prstGeom>
          <a:solidFill>
            <a:schemeClr val="accent1"/>
          </a:solidFill>
          <a:ln>
            <a:noFill/>
          </a:ln>
        </p:spPr>
        <p:txBody>
          <a:bodyPr spcFirstLastPara="1" wrap="square" lIns="216000" tIns="45700" rIns="91425" bIns="45700" anchor="ctr" anchorCtr="0">
            <a:normAutofit/>
          </a:bodyPr>
          <a:lstStyle>
            <a:lvl1pPr lvl="0" algn="ctr">
              <a:lnSpc>
                <a:spcPct val="90000"/>
              </a:lnSpc>
              <a:spcBef>
                <a:spcPts val="0"/>
              </a:spcBef>
              <a:spcAft>
                <a:spcPts val="0"/>
              </a:spcAft>
              <a:buClr>
                <a:schemeClr val="lt1"/>
              </a:buClr>
              <a:buSzPts val="4000"/>
              <a:buFont typeface="Corbel"/>
              <a:buNone/>
              <a:defRPr sz="4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0766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0" y="1"/>
            <a:ext cx="12191999" cy="1409699"/>
          </a:xfrm>
          <a:solidFill>
            <a:schemeClr val="tx2"/>
          </a:solidFill>
        </p:spPr>
        <p:txBody>
          <a:bodyPr lIns="365760"/>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5502E18-1BC9-F427-D4A7-1326FD40BA14}"/>
              </a:ext>
            </a:extLst>
          </p:cNvPr>
          <p:cNvSpPr>
            <a:spLocks noGrp="1"/>
          </p:cNvSpPr>
          <p:nvPr>
            <p:ph idx="1"/>
          </p:nvPr>
        </p:nvSpPr>
        <p:spPr>
          <a:xfrm>
            <a:off x="385011" y="1562100"/>
            <a:ext cx="11425989" cy="4643718"/>
          </a:xfrm>
        </p:spPr>
        <p:txBody>
          <a:bodyPr/>
          <a:lstStyle>
            <a:lvl1pPr marL="457200">
              <a:lnSpc>
                <a:spcPct val="100000"/>
              </a:lnSpc>
              <a:spcBef>
                <a:spcPts val="1800"/>
              </a:spcBef>
              <a:spcAft>
                <a:spcPts val="600"/>
              </a:spcAft>
              <a:defRPr sz="3200"/>
            </a:lvl1pPr>
            <a:lvl2pPr marL="731520">
              <a:lnSpc>
                <a:spcPct val="100000"/>
              </a:lnSpc>
              <a:spcBef>
                <a:spcPts val="1800"/>
              </a:spcBef>
              <a:spcAft>
                <a:spcPts val="600"/>
              </a:spcAft>
              <a:defRPr sz="3000"/>
            </a:lvl2pPr>
            <a:lvl3pPr marL="1005840">
              <a:lnSpc>
                <a:spcPct val="100000"/>
              </a:lnSpc>
              <a:spcBef>
                <a:spcPts val="1800"/>
              </a:spcBef>
              <a:spcAft>
                <a:spcPts val="600"/>
              </a:spcAft>
              <a:defRPr sz="2800"/>
            </a:lvl3pPr>
            <a:lvl4pPr marL="1371600">
              <a:lnSpc>
                <a:spcPct val="100000"/>
              </a:lnSpc>
              <a:spcBef>
                <a:spcPts val="1800"/>
              </a:spcBef>
              <a:spcAft>
                <a:spcPts val="600"/>
              </a:spcAft>
              <a:defRPr sz="2600"/>
            </a:lvl4pPr>
            <a:lvl5pPr marL="1645920">
              <a:lnSpc>
                <a:spcPct val="100000"/>
              </a:lnSpc>
              <a:spcBef>
                <a:spcPts val="1800"/>
              </a:spcBef>
              <a:spcAft>
                <a:spcPts val="6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733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A65ACD-759F-18FE-5D57-9CE409F7B8A5}"/>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62965B15-5A74-2337-6487-1862F4B36685}"/>
              </a:ext>
            </a:extLst>
          </p:cNvPr>
          <p:cNvSpPr>
            <a:spLocks noGrp="1"/>
          </p:cNvSpPr>
          <p:nvPr>
            <p:ph type="title"/>
          </p:nvPr>
        </p:nvSpPr>
        <p:spPr>
          <a:xfrm>
            <a:off x="385011" y="1"/>
            <a:ext cx="11425989" cy="1409699"/>
          </a:xfrm>
        </p:spPr>
        <p:txBody>
          <a:bodyPr lIns="0" rIns="0"/>
          <a:lstStyle/>
          <a:p>
            <a:r>
              <a:rPr lang="en-US" dirty="0"/>
              <a:t>Click to edit Master title style</a:t>
            </a:r>
          </a:p>
        </p:txBody>
      </p:sp>
    </p:spTree>
    <p:extLst>
      <p:ext uri="{BB962C8B-B14F-4D97-AF65-F5344CB8AC3E}">
        <p14:creationId xmlns:p14="http://schemas.microsoft.com/office/powerpoint/2010/main" val="68347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3D22-5AC0-2E95-733F-41B5064446AA}"/>
              </a:ext>
            </a:extLst>
          </p:cNvPr>
          <p:cNvSpPr>
            <a:spLocks noGrp="1"/>
          </p:cNvSpPr>
          <p:nvPr>
            <p:ph type="title"/>
          </p:nvPr>
        </p:nvSpPr>
        <p:spPr>
          <a:xfrm>
            <a:off x="381000" y="1"/>
            <a:ext cx="11430000" cy="1409699"/>
          </a:xfrm>
        </p:spPr>
        <p:txBody>
          <a:bodyPr lIns="0" rIns="0"/>
          <a:lstStyle/>
          <a:p>
            <a:r>
              <a:rPr lang="en-US" dirty="0"/>
              <a:t>Click to edit Master title style</a:t>
            </a:r>
          </a:p>
        </p:txBody>
      </p:sp>
      <p:sp>
        <p:nvSpPr>
          <p:cNvPr id="3" name="Content Placeholder 2">
            <a:extLst>
              <a:ext uri="{FF2B5EF4-FFF2-40B4-BE49-F238E27FC236}">
                <a16:creationId xmlns:a16="http://schemas.microsoft.com/office/drawing/2014/main" id="{54558A5A-F9DF-0D30-57DC-49C99A83D208}"/>
              </a:ext>
            </a:extLst>
          </p:cNvPr>
          <p:cNvSpPr>
            <a:spLocks noGrp="1"/>
          </p:cNvSpPr>
          <p:nvPr>
            <p:ph sz="half" idx="1"/>
          </p:nvPr>
        </p:nvSpPr>
        <p:spPr>
          <a:xfrm>
            <a:off x="381000" y="1562100"/>
            <a:ext cx="5638800" cy="46148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17145C-B853-5E39-1F3B-6F0FBFDEB9CA}"/>
              </a:ext>
            </a:extLst>
          </p:cNvPr>
          <p:cNvSpPr>
            <a:spLocks noGrp="1"/>
          </p:cNvSpPr>
          <p:nvPr>
            <p:ph sz="half" idx="2"/>
          </p:nvPr>
        </p:nvSpPr>
        <p:spPr>
          <a:xfrm>
            <a:off x="6172199" y="1562100"/>
            <a:ext cx="5638799" cy="461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66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with title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3D22-5AC0-2E95-733F-41B5064446AA}"/>
              </a:ext>
            </a:extLst>
          </p:cNvPr>
          <p:cNvSpPr>
            <a:spLocks noGrp="1"/>
          </p:cNvSpPr>
          <p:nvPr>
            <p:ph type="title"/>
          </p:nvPr>
        </p:nvSpPr>
        <p:spPr>
          <a:xfrm>
            <a:off x="0" y="1"/>
            <a:ext cx="12192000" cy="1409699"/>
          </a:xfrm>
          <a:solidFill>
            <a:schemeClr val="tx2"/>
          </a:solidFill>
        </p:spPr>
        <p:txBody>
          <a:bodyPr lIns="365760"/>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558A5A-F9DF-0D30-57DC-49C99A83D208}"/>
              </a:ext>
            </a:extLst>
          </p:cNvPr>
          <p:cNvSpPr>
            <a:spLocks noGrp="1"/>
          </p:cNvSpPr>
          <p:nvPr>
            <p:ph sz="half" idx="1"/>
          </p:nvPr>
        </p:nvSpPr>
        <p:spPr>
          <a:xfrm>
            <a:off x="381000" y="1562100"/>
            <a:ext cx="5638800" cy="4614863"/>
          </a:xfrm>
        </p:spPr>
        <p:txBody>
          <a:bodyPr/>
          <a:lstStyle>
            <a:lvl1pPr>
              <a:spcBef>
                <a:spcPts val="6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17145C-B853-5E39-1F3B-6F0FBFDEB9CA}"/>
              </a:ext>
            </a:extLst>
          </p:cNvPr>
          <p:cNvSpPr>
            <a:spLocks noGrp="1"/>
          </p:cNvSpPr>
          <p:nvPr>
            <p:ph sz="half" idx="2"/>
          </p:nvPr>
        </p:nvSpPr>
        <p:spPr>
          <a:xfrm>
            <a:off x="6172199" y="1562100"/>
            <a:ext cx="5638799" cy="461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371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3D22-5AC0-2E95-733F-41B5064446AA}"/>
              </a:ext>
            </a:extLst>
          </p:cNvPr>
          <p:cNvSpPr>
            <a:spLocks noGrp="1"/>
          </p:cNvSpPr>
          <p:nvPr>
            <p:ph type="title"/>
          </p:nvPr>
        </p:nvSpPr>
        <p:spPr>
          <a:xfrm>
            <a:off x="381000" y="-2842"/>
            <a:ext cx="11430000" cy="1409700"/>
          </a:xfrm>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54558A5A-F9DF-0D30-57DC-49C99A83D208}"/>
              </a:ext>
            </a:extLst>
          </p:cNvPr>
          <p:cNvSpPr>
            <a:spLocks noGrp="1"/>
          </p:cNvSpPr>
          <p:nvPr>
            <p:ph sz="half" idx="1"/>
          </p:nvPr>
        </p:nvSpPr>
        <p:spPr>
          <a:xfrm>
            <a:off x="381000" y="1562100"/>
            <a:ext cx="3493688" cy="4614863"/>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BD17145C-B853-5E39-1F3B-6F0FBFDEB9CA}"/>
              </a:ext>
            </a:extLst>
          </p:cNvPr>
          <p:cNvSpPr>
            <a:spLocks noGrp="1"/>
          </p:cNvSpPr>
          <p:nvPr>
            <p:ph sz="half" idx="2"/>
          </p:nvPr>
        </p:nvSpPr>
        <p:spPr>
          <a:xfrm>
            <a:off x="4211053" y="1562099"/>
            <a:ext cx="3493688" cy="4680817"/>
          </a:xfrm>
        </p:spPr>
        <p:txBody>
          <a:bodyPr/>
          <a:lstStyle/>
          <a:p>
            <a:pPr lvl="0"/>
            <a:r>
              <a:rPr lang="en-US" dirty="0"/>
              <a:t>Click to edit Master text styles</a:t>
            </a:r>
          </a:p>
          <a:p>
            <a:pPr lvl="1"/>
            <a:r>
              <a:rPr lang="en-US" dirty="0"/>
              <a:t>Second level</a:t>
            </a:r>
          </a:p>
        </p:txBody>
      </p:sp>
      <p:sp>
        <p:nvSpPr>
          <p:cNvPr id="5" name="Content Placeholder 2">
            <a:extLst>
              <a:ext uri="{FF2B5EF4-FFF2-40B4-BE49-F238E27FC236}">
                <a16:creationId xmlns:a16="http://schemas.microsoft.com/office/drawing/2014/main" id="{4BE84AA6-9E8F-574B-8552-2624F2F101D9}"/>
              </a:ext>
            </a:extLst>
          </p:cNvPr>
          <p:cNvSpPr>
            <a:spLocks noGrp="1"/>
          </p:cNvSpPr>
          <p:nvPr>
            <p:ph sz="half" idx="10"/>
          </p:nvPr>
        </p:nvSpPr>
        <p:spPr>
          <a:xfrm>
            <a:off x="8041106" y="1571886"/>
            <a:ext cx="3769894" cy="467103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5828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3D22-5AC0-2E95-733F-41B5064446AA}"/>
              </a:ext>
            </a:extLst>
          </p:cNvPr>
          <p:cNvSpPr>
            <a:spLocks noGrp="1"/>
          </p:cNvSpPr>
          <p:nvPr>
            <p:ph type="title"/>
          </p:nvPr>
        </p:nvSpPr>
        <p:spPr>
          <a:xfrm>
            <a:off x="381000" y="-2842"/>
            <a:ext cx="11430000" cy="1409700"/>
          </a:xfrm>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54558A5A-F9DF-0D30-57DC-49C99A83D208}"/>
              </a:ext>
            </a:extLst>
          </p:cNvPr>
          <p:cNvSpPr>
            <a:spLocks noGrp="1"/>
          </p:cNvSpPr>
          <p:nvPr>
            <p:ph sz="half" idx="1"/>
          </p:nvPr>
        </p:nvSpPr>
        <p:spPr>
          <a:xfrm>
            <a:off x="381000" y="1562101"/>
            <a:ext cx="6234545" cy="2227116"/>
          </a:xfrm>
        </p:spPr>
        <p:txBody>
          <a:bodyPr>
            <a:normAutofit/>
          </a:bodyPr>
          <a:lstStyle>
            <a:lvl1pPr marL="0" indent="0">
              <a:buNone/>
              <a:defRPr sz="2800"/>
            </a:lvl1pPr>
          </a:lstStyle>
          <a:p>
            <a:pPr lvl="0"/>
            <a:r>
              <a:rPr lang="en-US" dirty="0"/>
              <a:t>Click to edit Master</a:t>
            </a:r>
          </a:p>
        </p:txBody>
      </p:sp>
      <p:sp>
        <p:nvSpPr>
          <p:cNvPr id="6" name="Content Placeholder 2">
            <a:extLst>
              <a:ext uri="{FF2B5EF4-FFF2-40B4-BE49-F238E27FC236}">
                <a16:creationId xmlns:a16="http://schemas.microsoft.com/office/drawing/2014/main" id="{645FE210-1509-58DC-E338-E745927FC09B}"/>
              </a:ext>
            </a:extLst>
          </p:cNvPr>
          <p:cNvSpPr>
            <a:spLocks noGrp="1"/>
          </p:cNvSpPr>
          <p:nvPr>
            <p:ph sz="half" idx="10"/>
          </p:nvPr>
        </p:nvSpPr>
        <p:spPr>
          <a:xfrm>
            <a:off x="7107381" y="1562102"/>
            <a:ext cx="4128655" cy="2227115"/>
          </a:xfrm>
        </p:spPr>
        <p:txBody>
          <a:bodyPr>
            <a:normAutofit/>
          </a:bodyPr>
          <a:lstStyle>
            <a:lvl1pPr marL="0" indent="0">
              <a:buNone/>
              <a:defRPr sz="2800"/>
            </a:lvl1pPr>
          </a:lstStyle>
          <a:p>
            <a:pPr lvl="0"/>
            <a:r>
              <a:rPr lang="en-US" dirty="0"/>
              <a:t>Click to edit Master</a:t>
            </a:r>
          </a:p>
        </p:txBody>
      </p:sp>
      <p:sp>
        <p:nvSpPr>
          <p:cNvPr id="8" name="Content Placeholder 2">
            <a:extLst>
              <a:ext uri="{FF2B5EF4-FFF2-40B4-BE49-F238E27FC236}">
                <a16:creationId xmlns:a16="http://schemas.microsoft.com/office/drawing/2014/main" id="{40DC1BC3-8C4A-831E-50B5-CE4C99A63EEE}"/>
              </a:ext>
            </a:extLst>
          </p:cNvPr>
          <p:cNvSpPr>
            <a:spLocks noGrp="1"/>
          </p:cNvSpPr>
          <p:nvPr>
            <p:ph sz="half" idx="11"/>
          </p:nvPr>
        </p:nvSpPr>
        <p:spPr>
          <a:xfrm>
            <a:off x="381000" y="3944460"/>
            <a:ext cx="6234545" cy="2227116"/>
          </a:xfrm>
        </p:spPr>
        <p:txBody>
          <a:bodyPr>
            <a:normAutofit/>
          </a:bodyPr>
          <a:lstStyle>
            <a:lvl1pPr marL="0" indent="0">
              <a:buNone/>
              <a:defRPr sz="2800"/>
            </a:lvl1pPr>
          </a:lstStyle>
          <a:p>
            <a:pPr lvl="0"/>
            <a:r>
              <a:rPr lang="en-US" dirty="0"/>
              <a:t>Click to edit Master</a:t>
            </a:r>
          </a:p>
        </p:txBody>
      </p:sp>
      <p:sp>
        <p:nvSpPr>
          <p:cNvPr id="9" name="Content Placeholder 2">
            <a:extLst>
              <a:ext uri="{FF2B5EF4-FFF2-40B4-BE49-F238E27FC236}">
                <a16:creationId xmlns:a16="http://schemas.microsoft.com/office/drawing/2014/main" id="{EE53D4F1-35D2-0DEB-6A02-71D07339245A}"/>
              </a:ext>
            </a:extLst>
          </p:cNvPr>
          <p:cNvSpPr>
            <a:spLocks noGrp="1"/>
          </p:cNvSpPr>
          <p:nvPr>
            <p:ph sz="half" idx="12"/>
          </p:nvPr>
        </p:nvSpPr>
        <p:spPr>
          <a:xfrm>
            <a:off x="7107381" y="3944461"/>
            <a:ext cx="4128655" cy="2227115"/>
          </a:xfrm>
        </p:spPr>
        <p:txBody>
          <a:bodyPr>
            <a:normAutofit/>
          </a:bodyPr>
          <a:lstStyle>
            <a:lvl1pPr marL="0" indent="0">
              <a:buNone/>
              <a:defRPr sz="2800"/>
            </a:lvl1pPr>
          </a:lstStyle>
          <a:p>
            <a:pPr lvl="0"/>
            <a:r>
              <a:rPr lang="en-US" dirty="0"/>
              <a:t>Click to edit Master</a:t>
            </a:r>
          </a:p>
        </p:txBody>
      </p:sp>
    </p:spTree>
    <p:extLst>
      <p:ext uri="{BB962C8B-B14F-4D97-AF65-F5344CB8AC3E}">
        <p14:creationId xmlns:p14="http://schemas.microsoft.com/office/powerpoint/2010/main" val="383011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4E9B1-9A4E-3D37-311B-5788E9F8A22A}"/>
              </a:ext>
            </a:extLst>
          </p:cNvPr>
          <p:cNvSpPr>
            <a:spLocks noGrp="1"/>
          </p:cNvSpPr>
          <p:nvPr>
            <p:ph type="title"/>
          </p:nvPr>
        </p:nvSpPr>
        <p:spPr>
          <a:xfrm>
            <a:off x="380999" y="1"/>
            <a:ext cx="11430001" cy="1409700"/>
          </a:xfrm>
          <a:prstGeom prst="rect">
            <a:avLst/>
          </a:prstGeom>
        </p:spPr>
        <p:txBody>
          <a:bodyPr vert="horz" lIns="0" tIns="45720" rIns="0" bIns="45720" rtlCol="0" anchor="ctr">
            <a:normAutofit/>
          </a:body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25259D37-3B45-D717-F409-594FE3422872}"/>
              </a:ext>
            </a:extLst>
          </p:cNvPr>
          <p:cNvSpPr>
            <a:spLocks noGrp="1"/>
          </p:cNvSpPr>
          <p:nvPr>
            <p:ph type="body" idx="1"/>
          </p:nvPr>
        </p:nvSpPr>
        <p:spPr>
          <a:xfrm>
            <a:off x="381000" y="1562100"/>
            <a:ext cx="11429998" cy="472440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Tree>
    <p:extLst>
      <p:ext uri="{BB962C8B-B14F-4D97-AF65-F5344CB8AC3E}">
        <p14:creationId xmlns:p14="http://schemas.microsoft.com/office/powerpoint/2010/main" val="78685426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82" r:id="rId4"/>
    <p:sldLayoutId id="2147483674" r:id="rId5"/>
    <p:sldLayoutId id="2147483652" r:id="rId6"/>
    <p:sldLayoutId id="2147483681" r:id="rId7"/>
    <p:sldLayoutId id="2147483673" r:id="rId8"/>
    <p:sldLayoutId id="2147483687" r:id="rId9"/>
    <p:sldLayoutId id="2147483691" r:id="rId10"/>
    <p:sldLayoutId id="2147483653" r:id="rId11"/>
    <p:sldLayoutId id="2147483686" r:id="rId12"/>
    <p:sldLayoutId id="2147483660" r:id="rId13"/>
    <p:sldLayoutId id="2147483661" r:id="rId14"/>
    <p:sldLayoutId id="2147483662" r:id="rId15"/>
    <p:sldLayoutId id="2147483680" r:id="rId16"/>
    <p:sldLayoutId id="2147483663" r:id="rId17"/>
    <p:sldLayoutId id="2147483664" r:id="rId18"/>
    <p:sldLayoutId id="2147483683" r:id="rId19"/>
    <p:sldLayoutId id="2147483684" r:id="rId20"/>
    <p:sldLayoutId id="2147483685" r:id="rId21"/>
    <p:sldLayoutId id="2147483678" r:id="rId22"/>
    <p:sldLayoutId id="2147483688" r:id="rId23"/>
    <p:sldLayoutId id="2147483689" r:id="rId24"/>
    <p:sldLayoutId id="2147483690" r:id="rId25"/>
    <p:sldLayoutId id="2147483665" r:id="rId26"/>
    <p:sldLayoutId id="2147483666" r:id="rId27"/>
    <p:sldLayoutId id="2147483667" r:id="rId28"/>
    <p:sldLayoutId id="2147483668" r:id="rId29"/>
    <p:sldLayoutId id="2147483669" r:id="rId30"/>
    <p:sldLayoutId id="2147483675" r:id="rId31"/>
    <p:sldLayoutId id="2147483670" r:id="rId32"/>
    <p:sldLayoutId id="2147483676" r:id="rId33"/>
    <p:sldLayoutId id="2147483677" r:id="rId34"/>
    <p:sldLayoutId id="2147483671" r:id="rId35"/>
    <p:sldLayoutId id="2147483672" r:id="rId36"/>
    <p:sldLayoutId id="2147483679" r:id="rId37"/>
  </p:sldLayoutIdLst>
  <p:txStyles>
    <p:titleStyle>
      <a:lvl1pPr algn="l" defTabSz="914400" rtl="0" eaLnBrk="1" latinLnBrk="0" hangingPunct="1">
        <a:lnSpc>
          <a:spcPct val="10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365760" indent="-182880" algn="l" defTabSz="914400" rtl="0" eaLnBrk="1" latinLnBrk="0" hangingPunct="1">
        <a:lnSpc>
          <a:spcPct val="100000"/>
        </a:lnSpc>
        <a:spcBef>
          <a:spcPts val="600"/>
        </a:spcBef>
        <a:spcAft>
          <a:spcPts val="600"/>
        </a:spcAft>
        <a:buFont typeface="Arial" panose="020B0604020202020204" pitchFamily="34" charset="0"/>
        <a:buChar char="•"/>
        <a:defRPr sz="3600" kern="1200">
          <a:solidFill>
            <a:schemeClr val="tx1"/>
          </a:solidFill>
          <a:latin typeface="+mn-lt"/>
          <a:ea typeface="+mn-ea"/>
          <a:cs typeface="+mn-cs"/>
        </a:defRPr>
      </a:lvl1pPr>
      <a:lvl2pPr marL="548640" indent="-182880" algn="l" defTabSz="914400" rtl="0" eaLnBrk="1" latinLnBrk="0" hangingPunct="1">
        <a:lnSpc>
          <a:spcPct val="100000"/>
        </a:lnSpc>
        <a:spcBef>
          <a:spcPts val="600"/>
        </a:spcBef>
        <a:spcAft>
          <a:spcPts val="600"/>
        </a:spcAft>
        <a:buFont typeface="Aptos Narrow" panose="020B0004020202020204" pitchFamily="34" charset="0"/>
        <a:buChar char="–"/>
        <a:defRPr sz="3200" kern="1200">
          <a:solidFill>
            <a:schemeClr val="tx1"/>
          </a:solidFill>
          <a:latin typeface="+mn-lt"/>
          <a:ea typeface="+mn-ea"/>
          <a:cs typeface="+mn-cs"/>
        </a:defRPr>
      </a:lvl2pPr>
      <a:lvl3pPr marL="914400" indent="-182880" algn="l" defTabSz="914400" rtl="0" eaLnBrk="1" latinLnBrk="0" hangingPunct="1">
        <a:lnSpc>
          <a:spcPct val="100000"/>
        </a:lnSpc>
        <a:spcBef>
          <a:spcPts val="1800"/>
        </a:spcBef>
        <a:spcAft>
          <a:spcPts val="600"/>
        </a:spcAft>
        <a:buFont typeface="Wingdings" panose="05000000000000000000" pitchFamily="2" charset="2"/>
        <a:buChar char="§"/>
        <a:defRPr sz="2800" kern="1200">
          <a:solidFill>
            <a:schemeClr val="tx1"/>
          </a:solidFill>
          <a:latin typeface="+mn-lt"/>
          <a:ea typeface="+mn-ea"/>
          <a:cs typeface="+mn-cs"/>
        </a:defRPr>
      </a:lvl3pPr>
      <a:lvl4pPr marL="1280160" indent="-18288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888" userDrawn="1">
          <p15:clr>
            <a:srgbClr val="F26B43"/>
          </p15:clr>
        </p15:guide>
        <p15:guide id="4" orient="horz" pos="984" userDrawn="1">
          <p15:clr>
            <a:srgbClr val="F26B43"/>
          </p15:clr>
        </p15:guide>
        <p15:guide id="5" pos="240" userDrawn="1">
          <p15:clr>
            <a:srgbClr val="F26B43"/>
          </p15:clr>
        </p15:guide>
        <p15:guide id="6" pos="74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85.jpe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6.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7.xml"/><Relationship Id="rId1" Type="http://schemas.openxmlformats.org/officeDocument/2006/relationships/slideLayout" Target="../slideLayouts/slideLayout15.xml"/><Relationship Id="rId4" Type="http://schemas.openxmlformats.org/officeDocument/2006/relationships/image" Target="../media/image102.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2.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8.xml"/><Relationship Id="rId1" Type="http://schemas.openxmlformats.org/officeDocument/2006/relationships/slideLayout" Target="../slideLayouts/slideLayout2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hyperlink" Target="https://www.caaspp-elpac.org/training-and-communication/training/upcoming-and-on-demand" TargetMode="External"/><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14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aspp-elpac.org/" TargetMode="External"/><Relationship Id="rId2" Type="http://schemas.openxmlformats.org/officeDocument/2006/relationships/notesSlide" Target="../notesSlides/notesSlide50.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hyperlink" Target="https://www.caaspp-elpac.org/" TargetMode="External"/><Relationship Id="rId2" Type="http://schemas.openxmlformats.org/officeDocument/2006/relationships/notesSlide" Target="../notesSlides/notesSlide53.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hyperlink" Target="https://www.caaspp-elpac.org/s/docs/qrgaccesspracticetest.pdf" TargetMode="External"/><Relationship Id="rId5" Type="http://schemas.openxmlformats.org/officeDocument/2006/relationships/image" Target="../media/image66.png"/><Relationship Id="rId4" Type="http://schemas.openxmlformats.org/officeDocument/2006/relationships/hyperlink" Target="https://www.youtube.com/watch?v=CBalw_0uwVA"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225;p35">
            <a:extLst>
              <a:ext uri="{FF2B5EF4-FFF2-40B4-BE49-F238E27FC236}">
                <a16:creationId xmlns:a16="http://schemas.microsoft.com/office/drawing/2014/main" id="{E7CBD07A-78B2-AD3C-E83E-C537159CA19F}"/>
              </a:ext>
              <a:ext uri="{C183D7F6-B498-43B3-948B-1728B52AA6E4}">
                <adec:decorative xmlns:adec="http://schemas.microsoft.com/office/drawing/2017/decorative" val="1"/>
              </a:ext>
            </a:extLst>
          </p:cNvPr>
          <p:cNvPicPr preferRelativeResize="0">
            <a:picLocks noGrp="1"/>
          </p:cNvPicPr>
          <p:nvPr>
            <p:ph type="pic" idx="7"/>
          </p:nvPr>
        </p:nvPicPr>
        <p:blipFill rotWithShape="1">
          <a:blip r:embed="rId3" cstate="screen">
            <a:alphaModFix/>
            <a:extLst>
              <a:ext uri="{28A0092B-C50C-407E-A947-70E740481C1C}">
                <a14:useLocalDpi xmlns:a14="http://schemas.microsoft.com/office/drawing/2010/main"/>
              </a:ext>
            </a:extLst>
          </a:blip>
          <a:srcRect/>
          <a:stretch/>
        </p:blipFill>
        <p:spPr>
          <a:xfrm>
            <a:off x="9161463" y="0"/>
            <a:ext cx="2817812" cy="5486400"/>
          </a:xfrm>
          <a:prstGeom prst="rect">
            <a:avLst/>
          </a:prstGeom>
          <a:solidFill>
            <a:srgbClr val="F2F2F2"/>
          </a:solidFill>
          <a:ln>
            <a:noFill/>
          </a:ln>
        </p:spPr>
      </p:pic>
      <p:sp>
        <p:nvSpPr>
          <p:cNvPr id="4" name="Title 3">
            <a:extLst>
              <a:ext uri="{FF2B5EF4-FFF2-40B4-BE49-F238E27FC236}">
                <a16:creationId xmlns:a16="http://schemas.microsoft.com/office/drawing/2014/main" id="{43E93409-E8CA-FEDA-B846-569753E78319}"/>
              </a:ext>
            </a:extLst>
          </p:cNvPr>
          <p:cNvSpPr>
            <a:spLocks noGrp="1"/>
          </p:cNvSpPr>
          <p:nvPr>
            <p:ph type="ctrTitle"/>
          </p:nvPr>
        </p:nvSpPr>
        <p:spPr/>
        <p:txBody>
          <a:bodyPr>
            <a:normAutofit/>
          </a:bodyPr>
          <a:lstStyle/>
          <a:p>
            <a:r>
              <a:rPr lang="en-US" dirty="0"/>
              <a:t>CAASPP Test Administrator Training Deck</a:t>
            </a:r>
          </a:p>
        </p:txBody>
      </p:sp>
      <p:pic>
        <p:nvPicPr>
          <p:cNvPr id="11" name="Google Shape;220;p35">
            <a:extLst>
              <a:ext uri="{FF2B5EF4-FFF2-40B4-BE49-F238E27FC236}">
                <a16:creationId xmlns:a16="http://schemas.microsoft.com/office/drawing/2014/main" id="{6B8F7557-E8A4-CE96-43A6-C7FDFD7DEA17}"/>
              </a:ext>
              <a:ext uri="{C183D7F6-B498-43B3-948B-1728B52AA6E4}">
                <adec:decorative xmlns:adec="http://schemas.microsoft.com/office/drawing/2017/decorative" val="1"/>
              </a:ext>
            </a:extLst>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212725" y="1252538"/>
            <a:ext cx="2816225" cy="1922462"/>
          </a:xfrm>
          <a:prstGeom prst="rect">
            <a:avLst/>
          </a:prstGeom>
          <a:solidFill>
            <a:srgbClr val="F2F2F2"/>
          </a:solidFill>
          <a:ln>
            <a:noFill/>
          </a:ln>
        </p:spPr>
      </p:pic>
      <p:pic>
        <p:nvPicPr>
          <p:cNvPr id="12" name="Google Shape;221;p35">
            <a:extLst>
              <a:ext uri="{FF2B5EF4-FFF2-40B4-BE49-F238E27FC236}">
                <a16:creationId xmlns:a16="http://schemas.microsoft.com/office/drawing/2014/main" id="{BFB9A8C1-E984-833B-95D2-54F819AC27A2}"/>
              </a:ext>
              <a:ext uri="{C183D7F6-B498-43B3-948B-1728B52AA6E4}">
                <adec:decorative xmlns:adec="http://schemas.microsoft.com/office/drawing/2017/decorative" val="1"/>
              </a:ext>
            </a:extLst>
          </p:cNvPr>
          <p:cNvPicPr preferRelativeResize="0">
            <a:picLocks noGrp="1"/>
          </p:cNvPicPr>
          <p:nvPr>
            <p:ph type="pic" idx="3"/>
          </p:nvPr>
        </p:nvPicPr>
        <p:blipFill rotWithShape="1">
          <a:blip r:embed="rId5" cstate="screen">
            <a:alphaModFix/>
            <a:extLst>
              <a:ext uri="{28A0092B-C50C-407E-A947-70E740481C1C}">
                <a14:useLocalDpi xmlns:a14="http://schemas.microsoft.com/office/drawing/2010/main"/>
              </a:ext>
            </a:extLst>
          </a:blip>
          <a:srcRect/>
          <a:stretch/>
        </p:blipFill>
        <p:spPr>
          <a:xfrm>
            <a:off x="3194050" y="0"/>
            <a:ext cx="2817813" cy="3175000"/>
          </a:xfrm>
          <a:prstGeom prst="rect">
            <a:avLst/>
          </a:prstGeom>
          <a:solidFill>
            <a:srgbClr val="F2F2F2"/>
          </a:solidFill>
          <a:ln>
            <a:noFill/>
          </a:ln>
        </p:spPr>
      </p:pic>
      <p:pic>
        <p:nvPicPr>
          <p:cNvPr id="13" name="Google Shape;224;p35">
            <a:extLst>
              <a:ext uri="{FF2B5EF4-FFF2-40B4-BE49-F238E27FC236}">
                <a16:creationId xmlns:a16="http://schemas.microsoft.com/office/drawing/2014/main" id="{740C0240-D775-D35D-048C-CB8E90D26CB8}"/>
              </a:ext>
              <a:ext uri="{C183D7F6-B498-43B3-948B-1728B52AA6E4}">
                <adec:decorative xmlns:adec="http://schemas.microsoft.com/office/drawing/2017/decorative" val="1"/>
              </a:ext>
            </a:extLst>
          </p:cNvPr>
          <p:cNvPicPr preferRelativeResize="0">
            <a:picLocks noGrp="1"/>
          </p:cNvPicPr>
          <p:nvPr>
            <p:ph type="pic" idx="6"/>
          </p:nvPr>
        </p:nvPicPr>
        <p:blipFill rotWithShape="1">
          <a:blip r:embed="rId6" cstate="screen">
            <a:alphaModFix/>
            <a:extLst>
              <a:ext uri="{28A0092B-C50C-407E-A947-70E740481C1C}">
                <a14:useLocalDpi xmlns:a14="http://schemas.microsoft.com/office/drawing/2010/main"/>
              </a:ext>
            </a:extLst>
          </a:blip>
          <a:srcRect/>
          <a:stretch/>
        </p:blipFill>
        <p:spPr>
          <a:xfrm>
            <a:off x="6175375" y="771525"/>
            <a:ext cx="2817813" cy="2403475"/>
          </a:xfrm>
          <a:prstGeom prst="rect">
            <a:avLst/>
          </a:prstGeom>
          <a:solidFill>
            <a:srgbClr val="F2F2F2"/>
          </a:solidFill>
          <a:ln>
            <a:noFill/>
          </a:ln>
        </p:spPr>
      </p:pic>
      <p:pic>
        <p:nvPicPr>
          <p:cNvPr id="15" name="Google Shape;222;p35">
            <a:extLst>
              <a:ext uri="{FF2B5EF4-FFF2-40B4-BE49-F238E27FC236}">
                <a16:creationId xmlns:a16="http://schemas.microsoft.com/office/drawing/2014/main" id="{00960AC4-A17F-3125-AA44-612557442CEC}"/>
              </a:ext>
              <a:ext uri="{C183D7F6-B498-43B3-948B-1728B52AA6E4}">
                <adec:decorative xmlns:adec="http://schemas.microsoft.com/office/drawing/2017/decorative" val="1"/>
              </a:ext>
            </a:extLst>
          </p:cNvPr>
          <p:cNvPicPr preferRelativeResize="0">
            <a:picLocks noGrp="1"/>
          </p:cNvPicPr>
          <p:nvPr>
            <p:ph type="pic" idx="4"/>
          </p:nvPr>
        </p:nvPicPr>
        <p:blipFill rotWithShape="1">
          <a:blip r:embed="rId7" cstate="screen">
            <a:alphaModFix/>
            <a:extLst>
              <a:ext uri="{28A0092B-C50C-407E-A947-70E740481C1C}">
                <a14:useLocalDpi xmlns:a14="http://schemas.microsoft.com/office/drawing/2010/main"/>
              </a:ext>
            </a:extLst>
          </a:blip>
          <a:srcRect/>
          <a:stretch/>
        </p:blipFill>
        <p:spPr>
          <a:xfrm>
            <a:off x="212725" y="4586288"/>
            <a:ext cx="5799138" cy="2271712"/>
          </a:xfrm>
          <a:prstGeom prst="rect">
            <a:avLst/>
          </a:prstGeom>
          <a:solidFill>
            <a:srgbClr val="F2F2F2"/>
          </a:solidFill>
          <a:ln>
            <a:noFill/>
          </a:ln>
        </p:spPr>
      </p:pic>
      <p:pic>
        <p:nvPicPr>
          <p:cNvPr id="16" name="Google Shape;223;p35">
            <a:extLst>
              <a:ext uri="{FF2B5EF4-FFF2-40B4-BE49-F238E27FC236}">
                <a16:creationId xmlns:a16="http://schemas.microsoft.com/office/drawing/2014/main" id="{42004774-413A-C820-FE95-7873E63F8442}"/>
              </a:ext>
              <a:ext uri="{C183D7F6-B498-43B3-948B-1728B52AA6E4}">
                <adec:decorative xmlns:adec="http://schemas.microsoft.com/office/drawing/2017/decorative" val="1"/>
              </a:ext>
            </a:extLst>
          </p:cNvPr>
          <p:cNvPicPr preferRelativeResize="0">
            <a:picLocks noGrp="1"/>
          </p:cNvPicPr>
          <p:nvPr>
            <p:ph type="pic" idx="5"/>
          </p:nvPr>
        </p:nvPicPr>
        <p:blipFill rotWithShape="1">
          <a:blip r:embed="rId8" cstate="screen">
            <a:alphaModFix/>
            <a:extLst>
              <a:ext uri="{28A0092B-C50C-407E-A947-70E740481C1C}">
                <a14:useLocalDpi xmlns:a14="http://schemas.microsoft.com/office/drawing/2010/main"/>
              </a:ext>
            </a:extLst>
          </a:blip>
          <a:srcRect/>
          <a:stretch/>
        </p:blipFill>
        <p:spPr>
          <a:xfrm>
            <a:off x="6180138" y="4586288"/>
            <a:ext cx="2817812" cy="2271712"/>
          </a:xfrm>
          <a:prstGeom prst="rect">
            <a:avLst/>
          </a:prstGeom>
          <a:solidFill>
            <a:srgbClr val="F2F2F2"/>
          </a:solidFill>
          <a:ln>
            <a:noFill/>
          </a:ln>
        </p:spPr>
      </p:pic>
    </p:spTree>
    <p:extLst>
      <p:ext uri="{BB962C8B-B14F-4D97-AF65-F5344CB8AC3E}">
        <p14:creationId xmlns:p14="http://schemas.microsoft.com/office/powerpoint/2010/main" val="2896134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4FDEF-F0E2-0116-9E6A-74DDE85D6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C13BB-0D67-27D3-4AE3-BAC0918BF867}"/>
              </a:ext>
            </a:extLst>
          </p:cNvPr>
          <p:cNvSpPr>
            <a:spLocks noGrp="1"/>
          </p:cNvSpPr>
          <p:nvPr>
            <p:ph type="title"/>
          </p:nvPr>
        </p:nvSpPr>
        <p:spPr>
          <a:xfrm>
            <a:off x="0" y="0"/>
            <a:ext cx="5186149" cy="6857999"/>
          </a:xfrm>
        </p:spPr>
        <p:txBody>
          <a:bodyPr/>
          <a:lstStyle/>
          <a:p>
            <a:pPr algn="ctr"/>
            <a:r>
              <a:rPr lang="en-US" dirty="0"/>
              <a:t>CAA for ELA </a:t>
            </a:r>
            <a:br>
              <a:rPr lang="en-US" dirty="0"/>
            </a:br>
            <a:r>
              <a:rPr lang="en-US" dirty="0"/>
              <a:t>and Mathematics</a:t>
            </a:r>
          </a:p>
        </p:txBody>
      </p:sp>
      <p:sp>
        <p:nvSpPr>
          <p:cNvPr id="3" name="Content Placeholder 2">
            <a:extLst>
              <a:ext uri="{FF2B5EF4-FFF2-40B4-BE49-F238E27FC236}">
                <a16:creationId xmlns:a16="http://schemas.microsoft.com/office/drawing/2014/main" id="{A96E18DF-F971-A8A5-33AE-51117067148E}"/>
              </a:ext>
            </a:extLst>
          </p:cNvPr>
          <p:cNvSpPr>
            <a:spLocks noGrp="1"/>
          </p:cNvSpPr>
          <p:nvPr>
            <p:ph idx="4294967295"/>
          </p:nvPr>
        </p:nvSpPr>
        <p:spPr>
          <a:xfrm>
            <a:off x="5424488" y="349250"/>
            <a:ext cx="6215577" cy="6032500"/>
          </a:xfrm>
        </p:spPr>
        <p:txBody>
          <a:bodyPr anchor="ctr">
            <a:normAutofit fontScale="92500" lnSpcReduction="10000"/>
          </a:bodyPr>
          <a:lstStyle/>
          <a:p>
            <a:pPr marL="137160" indent="0">
              <a:lnSpc>
                <a:spcPct val="120000"/>
              </a:lnSpc>
              <a:spcBef>
                <a:spcPts val="1200"/>
              </a:spcBef>
              <a:buNone/>
            </a:pPr>
            <a:r>
              <a:rPr lang="en-US" sz="3300" b="1" dirty="0"/>
              <a:t>Who</a:t>
            </a:r>
          </a:p>
          <a:p>
            <a:pPr marL="548640">
              <a:lnSpc>
                <a:spcPct val="120000"/>
              </a:lnSpc>
              <a:spcBef>
                <a:spcPts val="600"/>
              </a:spcBef>
            </a:pPr>
            <a:r>
              <a:rPr lang="en-US" sz="2800" dirty="0"/>
              <a:t>Students in grades three through eight and grade eleven whose active individualized education program (IEP) dictates an alternate assessment</a:t>
            </a:r>
          </a:p>
          <a:p>
            <a:pPr marL="137160" indent="0">
              <a:lnSpc>
                <a:spcPct val="120000"/>
              </a:lnSpc>
              <a:spcBef>
                <a:spcPts val="1200"/>
              </a:spcBef>
              <a:buNone/>
            </a:pPr>
            <a:r>
              <a:rPr lang="en-US" sz="3300" b="1" dirty="0"/>
              <a:t>How</a:t>
            </a:r>
          </a:p>
          <a:p>
            <a:pPr marL="548640">
              <a:lnSpc>
                <a:spcPct val="120000"/>
              </a:lnSpc>
              <a:spcBef>
                <a:spcPts val="600"/>
              </a:spcBef>
            </a:pPr>
            <a:r>
              <a:rPr lang="en-US" sz="2800" dirty="0"/>
              <a:t>Computer-based test, one-on-one</a:t>
            </a:r>
          </a:p>
          <a:p>
            <a:pPr marL="137160" indent="0">
              <a:lnSpc>
                <a:spcPct val="120000"/>
              </a:lnSpc>
              <a:spcBef>
                <a:spcPts val="1200"/>
              </a:spcBef>
              <a:buNone/>
            </a:pPr>
            <a:r>
              <a:rPr lang="en-US" sz="3300" b="1" dirty="0"/>
              <a:t>When</a:t>
            </a:r>
          </a:p>
          <a:p>
            <a:pPr marL="548640">
              <a:lnSpc>
                <a:spcPct val="120000"/>
              </a:lnSpc>
              <a:spcBef>
                <a:spcPts val="600"/>
              </a:spcBef>
            </a:pPr>
            <a:r>
              <a:rPr lang="en-US" sz="2800" dirty="0">
                <a:highlight>
                  <a:srgbClr val="FFFF00"/>
                </a:highlight>
              </a:rPr>
              <a:t>[Insert information about your testing windows here.]</a:t>
            </a:r>
          </a:p>
        </p:txBody>
      </p:sp>
    </p:spTree>
    <p:extLst>
      <p:ext uri="{BB962C8B-B14F-4D97-AF65-F5344CB8AC3E}">
        <p14:creationId xmlns:p14="http://schemas.microsoft.com/office/powerpoint/2010/main" val="29033594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D5980-DA68-170D-84A1-3FE51422E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1D176-E41F-4A18-947C-8FE1596E65A3}"/>
              </a:ext>
            </a:extLst>
          </p:cNvPr>
          <p:cNvSpPr>
            <a:spLocks noGrp="1"/>
          </p:cNvSpPr>
          <p:nvPr>
            <p:ph type="title"/>
          </p:nvPr>
        </p:nvSpPr>
        <p:spPr>
          <a:xfrm>
            <a:off x="385011" y="1"/>
            <a:ext cx="11425989" cy="1672388"/>
          </a:xfrm>
          <a:noFill/>
        </p:spPr>
        <p:txBody>
          <a:bodyPr vert="horz" lIns="91440" tIns="45720" rIns="91440" bIns="45720" rtlCol="0" anchor="ctr">
            <a:normAutofit/>
          </a:bodyPr>
          <a:lstStyle/>
          <a:p>
            <a:r>
              <a:rPr lang="en-US" dirty="0"/>
              <a:t>Make Sure Students Are Taking the </a:t>
            </a:r>
            <a:br>
              <a:rPr lang="en-US" dirty="0"/>
            </a:br>
            <a:r>
              <a:rPr lang="en-US" dirty="0"/>
              <a:t>Correct Test</a:t>
            </a:r>
          </a:p>
        </p:txBody>
      </p:sp>
      <p:pic>
        <p:nvPicPr>
          <p:cNvPr id="12" name="Google Shape;999;p128" descr="Approvals and Student Test Settings image: Grade 8 Math CAT Test- 2 students.: Each student's name is listed">
            <a:extLst>
              <a:ext uri="{FF2B5EF4-FFF2-40B4-BE49-F238E27FC236}">
                <a16:creationId xmlns:a16="http://schemas.microsoft.com/office/drawing/2014/main" id="{719E6856-3FF7-C8AE-1552-B72A640B86C9}"/>
              </a:ext>
            </a:extLst>
          </p:cNvPr>
          <p:cNvPicPr preferRelativeResize="0">
            <a:picLocks noGrp="1"/>
          </p:cNvPicPr>
          <p:nvPr>
            <p:ph idx="1"/>
          </p:nvPr>
        </p:nvPicPr>
        <p:blipFill>
          <a:blip r:embed="rId3" cstate="screen">
            <a:extLst>
              <a:ext uri="{28A0092B-C50C-407E-A947-70E740481C1C}">
                <a14:useLocalDpi xmlns:a14="http://schemas.microsoft.com/office/drawing/2010/main"/>
              </a:ext>
            </a:extLst>
          </a:blip>
          <a:srcRect/>
          <a:stretch/>
        </p:blipFill>
        <p:spPr>
          <a:xfrm>
            <a:off x="823752" y="1828800"/>
            <a:ext cx="10179783" cy="4884400"/>
          </a:xfr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3366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4F11-BE6B-0971-4033-3AA6DCC4F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3C8D7-0FBF-4F52-12FB-68091D67AC6A}"/>
              </a:ext>
            </a:extLst>
          </p:cNvPr>
          <p:cNvSpPr>
            <a:spLocks noGrp="1"/>
          </p:cNvSpPr>
          <p:nvPr>
            <p:ph type="title"/>
          </p:nvPr>
        </p:nvSpPr>
        <p:spPr>
          <a:xfrm>
            <a:off x="381000" y="1"/>
            <a:ext cx="11430000" cy="1409700"/>
          </a:xfrm>
          <a:noFill/>
        </p:spPr>
        <p:txBody>
          <a:bodyPr vert="horz" lIns="91440" tIns="45720" rIns="91440" bIns="45720" rtlCol="0" anchor="ctr">
            <a:normAutofit/>
          </a:bodyPr>
          <a:lstStyle/>
          <a:p>
            <a:r>
              <a:rPr lang="en-US"/>
              <a:t>Students Then Wait to Be Let In</a:t>
            </a:r>
          </a:p>
        </p:txBody>
      </p:sp>
      <p:sp>
        <p:nvSpPr>
          <p:cNvPr id="24" name="Text Placeholder 23">
            <a:extLst>
              <a:ext uri="{FF2B5EF4-FFF2-40B4-BE49-F238E27FC236}">
                <a16:creationId xmlns:a16="http://schemas.microsoft.com/office/drawing/2014/main" id="{73194163-1E5A-83CF-127D-8B5587C35996}"/>
              </a:ext>
            </a:extLst>
          </p:cNvPr>
          <p:cNvSpPr>
            <a:spLocks noGrp="1"/>
          </p:cNvSpPr>
          <p:nvPr>
            <p:ph type="body" idx="1"/>
          </p:nvPr>
        </p:nvSpPr>
        <p:spPr>
          <a:xfrm>
            <a:off x="381000" y="1562100"/>
            <a:ext cx="3468701" cy="754063"/>
          </a:xfrm>
        </p:spPr>
        <p:txBody>
          <a:bodyPr/>
          <a:lstStyle/>
          <a:p>
            <a:r>
              <a:rPr lang="en-US" dirty="0"/>
              <a:t>Student Screen</a:t>
            </a:r>
          </a:p>
        </p:txBody>
      </p:sp>
      <p:pic>
        <p:nvPicPr>
          <p:cNvPr id="32" name="Content Placeholder 31" descr="Waiting for Approval page: Student Name and Session ID, and Test name listed">
            <a:extLst>
              <a:ext uri="{FF2B5EF4-FFF2-40B4-BE49-F238E27FC236}">
                <a16:creationId xmlns:a16="http://schemas.microsoft.com/office/drawing/2014/main" id="{F4FBD499-E94B-E0E7-EE19-5970435B66E3}"/>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610420" y="1562100"/>
            <a:ext cx="6874008" cy="2018056"/>
          </a:xfrm>
        </p:spPr>
      </p:pic>
      <p:sp>
        <p:nvSpPr>
          <p:cNvPr id="25" name="Text Placeholder 24">
            <a:extLst>
              <a:ext uri="{FF2B5EF4-FFF2-40B4-BE49-F238E27FC236}">
                <a16:creationId xmlns:a16="http://schemas.microsoft.com/office/drawing/2014/main" id="{2AEC4AA3-93CA-BCAA-32E3-49DDDDC8A757}"/>
              </a:ext>
            </a:extLst>
          </p:cNvPr>
          <p:cNvSpPr>
            <a:spLocks noGrp="1"/>
          </p:cNvSpPr>
          <p:nvPr>
            <p:ph type="body" sz="quarter" idx="3"/>
          </p:nvPr>
        </p:nvSpPr>
        <p:spPr>
          <a:xfrm>
            <a:off x="381001" y="4164806"/>
            <a:ext cx="3468700" cy="754063"/>
          </a:xfrm>
        </p:spPr>
        <p:txBody>
          <a:bodyPr/>
          <a:lstStyle/>
          <a:p>
            <a:r>
              <a:rPr lang="en-US" dirty="0"/>
              <a:t>TA Screen</a:t>
            </a:r>
          </a:p>
        </p:txBody>
      </p:sp>
      <p:pic>
        <p:nvPicPr>
          <p:cNvPr id="28" name="Content Placeholder 13" descr="TA screen: Operational test with a Stop sign and Session ID, Select test, and Approval (number-4) buttons">
            <a:extLst>
              <a:ext uri="{FF2B5EF4-FFF2-40B4-BE49-F238E27FC236}">
                <a16:creationId xmlns:a16="http://schemas.microsoft.com/office/drawing/2014/main" id="{2CE0F65A-0726-263E-E3F4-943AFC8D3091}"/>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rcRect l="-588" r="-588"/>
          <a:stretch>
            <a:fillRect/>
          </a:stretch>
        </p:blipFill>
        <p:spPr>
          <a:xfrm>
            <a:off x="4650469" y="4125263"/>
            <a:ext cx="7160532" cy="1775323"/>
          </a:xfrm>
        </p:spPr>
      </p:pic>
    </p:spTree>
    <p:extLst>
      <p:ext uri="{BB962C8B-B14F-4D97-AF65-F5344CB8AC3E}">
        <p14:creationId xmlns:p14="http://schemas.microsoft.com/office/powerpoint/2010/main" val="1290927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F64CD-AED3-AAF2-2304-95521101C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0847C-6243-93FE-3243-CAE64FCDA288}"/>
              </a:ext>
            </a:extLst>
          </p:cNvPr>
          <p:cNvSpPr>
            <a:spLocks noGrp="1"/>
          </p:cNvSpPr>
          <p:nvPr>
            <p:ph type="title"/>
          </p:nvPr>
        </p:nvSpPr>
        <p:spPr>
          <a:noFill/>
        </p:spPr>
        <p:txBody>
          <a:bodyPr vert="horz" lIns="91440" tIns="45720" rIns="91440" bIns="45720" rtlCol="0" anchor="ctr">
            <a:normAutofit fontScale="90000"/>
          </a:bodyPr>
          <a:lstStyle/>
          <a:p>
            <a:r>
              <a:rPr lang="en-US"/>
              <a:t>Check Accessibility Resources for Students</a:t>
            </a:r>
          </a:p>
        </p:txBody>
      </p:sp>
      <p:pic>
        <p:nvPicPr>
          <p:cNvPr id="16" name="Content Placeholder 15" descr="Student Test Settings screen: Grade 11 ELA CAT Test-1 student (s), Student Name, See Details—Default with eye mark, Action checked mark with cross button. both icons highlighted ">
            <a:extLst>
              <a:ext uri="{FF2B5EF4-FFF2-40B4-BE49-F238E27FC236}">
                <a16:creationId xmlns:a16="http://schemas.microsoft.com/office/drawing/2014/main" id="{C8BC9D68-1EDB-6D70-BEF9-8077D9CBA8A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5012" y="1562100"/>
            <a:ext cx="11431814" cy="178045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77252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055A-64FA-8F61-8ED5-F046534A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B9C18-64A3-DCEC-B29C-5E2CAC1F99B5}"/>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dirty="0"/>
              <a:t>Read More of the Script (2)</a:t>
            </a:r>
          </a:p>
        </p:txBody>
      </p:sp>
      <p:pic>
        <p:nvPicPr>
          <p:cNvPr id="7" name="Google Shape;968;p124">
            <a:extLst>
              <a:ext uri="{FF2B5EF4-FFF2-40B4-BE49-F238E27FC236}">
                <a16:creationId xmlns:a16="http://schemas.microsoft.com/office/drawing/2014/main" id="{35F8EA6D-E731-EAC8-16F4-A869F5305988}"/>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0" y="1409700"/>
            <a:ext cx="12192000" cy="5448300"/>
          </a:xfrm>
          <a:prstGeom prst="rect">
            <a:avLst/>
          </a:prstGeom>
          <a:noFill/>
          <a:ln>
            <a:noFill/>
          </a:ln>
        </p:spPr>
      </p:pic>
    </p:spTree>
    <p:extLst>
      <p:ext uri="{BB962C8B-B14F-4D97-AF65-F5344CB8AC3E}">
        <p14:creationId xmlns:p14="http://schemas.microsoft.com/office/powerpoint/2010/main" val="1504358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A497-6795-19B6-E3D8-86D871B5A5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02AB8-D5C1-12E0-4972-D4776103D5DD}"/>
              </a:ext>
            </a:extLst>
          </p:cNvPr>
          <p:cNvSpPr>
            <a:spLocks noGrp="1"/>
          </p:cNvSpPr>
          <p:nvPr>
            <p:ph type="title"/>
          </p:nvPr>
        </p:nvSpPr>
        <p:spPr>
          <a:noFill/>
        </p:spPr>
        <p:txBody>
          <a:bodyPr vert="horz" lIns="91440" tIns="45720" rIns="91440" bIns="45720" rtlCol="0" anchor="ctr">
            <a:noAutofit/>
          </a:bodyPr>
          <a:lstStyle/>
          <a:p>
            <a:r>
              <a:rPr lang="en-US" sz="4000" dirty="0"/>
              <a:t>Students Complete Sound and Video Check</a:t>
            </a:r>
          </a:p>
        </p:txBody>
      </p:sp>
      <p:sp>
        <p:nvSpPr>
          <p:cNvPr id="9" name="Content Placeholder 8">
            <a:extLst>
              <a:ext uri="{FF2B5EF4-FFF2-40B4-BE49-F238E27FC236}">
                <a16:creationId xmlns:a16="http://schemas.microsoft.com/office/drawing/2014/main" id="{489A1C9F-5D53-89C2-9F72-89ABE13AF820}"/>
              </a:ext>
            </a:extLst>
          </p:cNvPr>
          <p:cNvSpPr>
            <a:spLocks noGrp="1"/>
          </p:cNvSpPr>
          <p:nvPr>
            <p:ph sz="half" idx="1"/>
          </p:nvPr>
        </p:nvSpPr>
        <p:spPr>
          <a:solidFill>
            <a:schemeClr val="bg2"/>
          </a:solidFill>
        </p:spPr>
        <p:txBody>
          <a:bodyPr lIns="91440" rIns="91440" anchor="ctr">
            <a:normAutofit lnSpcReduction="10000"/>
          </a:bodyPr>
          <a:lstStyle/>
          <a:p>
            <a:pPr marL="182880" indent="0">
              <a:buNone/>
            </a:pPr>
            <a:r>
              <a:rPr lang="en-US" sz="2400" dirty="0"/>
              <a:t>Common Problems with Sound:</a:t>
            </a:r>
          </a:p>
          <a:p>
            <a:r>
              <a:rPr lang="en-US" sz="2400" dirty="0"/>
              <a:t>Verify the headphone is plugged into the correct jack.</a:t>
            </a:r>
          </a:p>
          <a:p>
            <a:r>
              <a:rPr lang="en-US" sz="2400" dirty="0"/>
              <a:t>Check the volume control on the headphone.</a:t>
            </a:r>
          </a:p>
          <a:p>
            <a:r>
              <a:rPr lang="en-US" sz="2400" dirty="0"/>
              <a:t>Check the volume/audio on the Chromebook.</a:t>
            </a:r>
          </a:p>
        </p:txBody>
      </p:sp>
      <p:sp>
        <p:nvSpPr>
          <p:cNvPr id="22" name="Content Placeholder 21">
            <a:extLst>
              <a:ext uri="{FF2B5EF4-FFF2-40B4-BE49-F238E27FC236}">
                <a16:creationId xmlns:a16="http://schemas.microsoft.com/office/drawing/2014/main" id="{BECAD493-9A43-2938-84E3-707F41E7EFD7}"/>
              </a:ext>
            </a:extLst>
          </p:cNvPr>
          <p:cNvSpPr>
            <a:spLocks noGrp="1"/>
          </p:cNvSpPr>
          <p:nvPr>
            <p:ph sz="half" idx="2"/>
          </p:nvPr>
        </p:nvSpPr>
        <p:spPr>
          <a:xfrm>
            <a:off x="4211052" y="1562100"/>
            <a:ext cx="7599947" cy="1065839"/>
          </a:xfrm>
        </p:spPr>
        <p:txBody>
          <a:bodyPr>
            <a:normAutofit lnSpcReduction="10000"/>
          </a:bodyPr>
          <a:lstStyle/>
          <a:p>
            <a:pPr marL="182880" indent="0">
              <a:buNone/>
            </a:pPr>
            <a:r>
              <a:rPr lang="en-US" sz="2800" b="1" dirty="0"/>
              <a:t>Audio/Video Checks </a:t>
            </a:r>
            <a:r>
              <a:rPr lang="en-US" sz="2800" dirty="0"/>
              <a:t>page</a:t>
            </a:r>
          </a:p>
          <a:p>
            <a:pPr marL="182880" indent="0">
              <a:buNone/>
            </a:pPr>
            <a:r>
              <a:rPr lang="en-US" sz="2800" dirty="0"/>
              <a:t>Sound and Video Playback Check section</a:t>
            </a:r>
          </a:p>
        </p:txBody>
      </p:sp>
      <p:pic>
        <p:nvPicPr>
          <p:cNvPr id="23" name="Content Placeholder 12" descr="The video with play, speed, and volume controls.  Selected: I could play the sound and video and I could not play the sound or video boxes.">
            <a:extLst>
              <a:ext uri="{FF2B5EF4-FFF2-40B4-BE49-F238E27FC236}">
                <a16:creationId xmlns:a16="http://schemas.microsoft.com/office/drawing/2014/main" id="{476AAD57-F52B-1DA3-5B90-E254702E8291}"/>
              </a:ext>
            </a:extLst>
          </p:cNvPr>
          <p:cNvPicPr>
            <a:picLocks noGrp="1" noChangeAspect="1"/>
          </p:cNvPicPr>
          <p:nvPr>
            <p:ph sz="half" idx="10"/>
          </p:nvPr>
        </p:nvPicPr>
        <p:blipFill>
          <a:blip r:embed="rId3" cstate="screen">
            <a:extLst>
              <a:ext uri="{28A0092B-C50C-407E-A947-70E740481C1C}">
                <a14:useLocalDpi xmlns:a14="http://schemas.microsoft.com/office/drawing/2010/main"/>
              </a:ext>
            </a:extLst>
          </a:blip>
          <a:srcRect/>
          <a:stretch>
            <a:fillRect/>
          </a:stretch>
        </p:blipFill>
        <p:spPr>
          <a:xfrm>
            <a:off x="4341680" y="2783181"/>
            <a:ext cx="6808562" cy="339378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12238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CFD8A-290F-F7A7-2F78-EAB987F17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42D55-CC86-F203-D945-D6F5864A3C78}"/>
              </a:ext>
            </a:extLst>
          </p:cNvPr>
          <p:cNvSpPr>
            <a:spLocks noGrp="1"/>
          </p:cNvSpPr>
          <p:nvPr>
            <p:ph type="title"/>
          </p:nvPr>
        </p:nvSpPr>
        <p:spPr>
          <a:xfrm>
            <a:off x="381000" y="1"/>
            <a:ext cx="10880558" cy="1409699"/>
          </a:xfrm>
          <a:noFill/>
        </p:spPr>
        <p:txBody>
          <a:bodyPr vert="horz" lIns="91440" tIns="45720" rIns="91440" bIns="45720" rtlCol="0" anchor="ctr">
            <a:normAutofit/>
          </a:bodyPr>
          <a:lstStyle/>
          <a:p>
            <a:r>
              <a:rPr lang="en-US" sz="3600" dirty="0"/>
              <a:t>If A Student Has Text-to-Speech, They Will Have A Sound Check </a:t>
            </a:r>
          </a:p>
        </p:txBody>
      </p:sp>
      <p:sp>
        <p:nvSpPr>
          <p:cNvPr id="17" name="Content Placeholder 16">
            <a:extLst>
              <a:ext uri="{FF2B5EF4-FFF2-40B4-BE49-F238E27FC236}">
                <a16:creationId xmlns:a16="http://schemas.microsoft.com/office/drawing/2014/main" id="{10AFCF78-510D-5A9D-6E38-DAB508CD2BB7}"/>
              </a:ext>
            </a:extLst>
          </p:cNvPr>
          <p:cNvSpPr>
            <a:spLocks noGrp="1"/>
          </p:cNvSpPr>
          <p:nvPr>
            <p:ph sz="half" idx="1"/>
          </p:nvPr>
        </p:nvSpPr>
        <p:spPr>
          <a:xfrm>
            <a:off x="2115510" y="1562101"/>
            <a:ext cx="6503894" cy="635533"/>
          </a:xfrm>
          <a:noFill/>
        </p:spPr>
        <p:txBody>
          <a:bodyPr>
            <a:normAutofit/>
          </a:bodyPr>
          <a:lstStyle/>
          <a:p>
            <a:pPr marL="182880" indent="0">
              <a:buNone/>
            </a:pPr>
            <a:r>
              <a:rPr lang="en-US" sz="2800" b="1" dirty="0"/>
              <a:t>Text-to-Speech Sound Check </a:t>
            </a:r>
            <a:r>
              <a:rPr lang="en-US" sz="2800" dirty="0"/>
              <a:t>page</a:t>
            </a:r>
          </a:p>
        </p:txBody>
      </p:sp>
      <p:pic>
        <p:nvPicPr>
          <p:cNvPr id="18" name="Content Placeholder 13" descr="Sound Check screen: Sound settings have adjustment of volume, Pitch, and Rate from 0-10. 3 boxes—selected: I heard the voice, I didn't hear the voice, and Skip TTS Check.">
            <a:extLst>
              <a:ext uri="{FF2B5EF4-FFF2-40B4-BE49-F238E27FC236}">
                <a16:creationId xmlns:a16="http://schemas.microsoft.com/office/drawing/2014/main" id="{35E859CB-231B-1276-059A-292105DDDAE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2115510" y="2197634"/>
            <a:ext cx="7960979" cy="43568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72496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AFF8A-9BED-A0A0-2393-80D1FC0CE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613A7-9B9E-34E7-F93D-01753E2C3489}"/>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dirty="0"/>
              <a:t>Read More of the Script (3)</a:t>
            </a:r>
          </a:p>
        </p:txBody>
      </p:sp>
      <p:pic>
        <p:nvPicPr>
          <p:cNvPr id="5" name="Google Shape;968;p124">
            <a:extLst>
              <a:ext uri="{FF2B5EF4-FFF2-40B4-BE49-F238E27FC236}">
                <a16:creationId xmlns:a16="http://schemas.microsoft.com/office/drawing/2014/main" id="{E03EE5DE-05F4-2CDF-24C2-199BEFCD7802}"/>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0" y="1409700"/>
            <a:ext cx="12192000" cy="5448300"/>
          </a:xfrm>
          <a:noFill/>
          <a:ln>
            <a:noFill/>
          </a:ln>
        </p:spPr>
      </p:pic>
    </p:spTree>
    <p:extLst>
      <p:ext uri="{BB962C8B-B14F-4D97-AF65-F5344CB8AC3E}">
        <p14:creationId xmlns:p14="http://schemas.microsoft.com/office/powerpoint/2010/main" val="17909208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FDD8-C0C6-B37A-38FA-CEB6540D3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77ABE-1891-EA6F-E00D-68F1B3F3C90E}"/>
              </a:ext>
            </a:extLst>
          </p:cNvPr>
          <p:cNvSpPr>
            <a:spLocks noGrp="1"/>
          </p:cNvSpPr>
          <p:nvPr>
            <p:ph type="title"/>
          </p:nvPr>
        </p:nvSpPr>
        <p:spPr>
          <a:xfrm>
            <a:off x="381000" y="1"/>
            <a:ext cx="10230853" cy="1409699"/>
          </a:xfrm>
          <a:noFill/>
        </p:spPr>
        <p:txBody>
          <a:bodyPr vert="horz" lIns="91440" tIns="45720" rIns="91440" bIns="45720" rtlCol="0" anchor="ctr">
            <a:normAutofit/>
          </a:bodyPr>
          <a:lstStyle/>
          <a:p>
            <a:r>
              <a:rPr lang="en-US" sz="3600" dirty="0"/>
              <a:t>Students Will Select Begin Test Now Button to Begin Testing</a:t>
            </a:r>
          </a:p>
        </p:txBody>
      </p:sp>
      <p:sp>
        <p:nvSpPr>
          <p:cNvPr id="5" name="Content Placeholder 4">
            <a:extLst>
              <a:ext uri="{FF2B5EF4-FFF2-40B4-BE49-F238E27FC236}">
                <a16:creationId xmlns:a16="http://schemas.microsoft.com/office/drawing/2014/main" id="{64CE49F5-AF3E-71F1-7E04-123E802EA168}"/>
              </a:ext>
            </a:extLst>
          </p:cNvPr>
          <p:cNvSpPr>
            <a:spLocks noGrp="1"/>
          </p:cNvSpPr>
          <p:nvPr>
            <p:ph sz="half" idx="1"/>
          </p:nvPr>
        </p:nvSpPr>
        <p:spPr>
          <a:xfrm>
            <a:off x="1764125" y="1562101"/>
            <a:ext cx="5638800" cy="681638"/>
          </a:xfrm>
        </p:spPr>
        <p:txBody>
          <a:bodyPr>
            <a:normAutofit/>
          </a:bodyPr>
          <a:lstStyle/>
          <a:p>
            <a:pPr marL="182880" indent="0">
              <a:buNone/>
            </a:pPr>
            <a:r>
              <a:rPr lang="en-US" sz="2800" b="1" dirty="0"/>
              <a:t>Instructions and Help </a:t>
            </a:r>
            <a:r>
              <a:rPr lang="en-US" sz="2800" dirty="0"/>
              <a:t>page</a:t>
            </a:r>
          </a:p>
        </p:txBody>
      </p:sp>
      <p:pic>
        <p:nvPicPr>
          <p:cNvPr id="8" name="Content Placeholder 7" descr="Test Sessions section with View Test Settings button,  Help Guide section with View Help Guide button: (Selected) Begin Test Now and Go Back buttons.">
            <a:extLst>
              <a:ext uri="{FF2B5EF4-FFF2-40B4-BE49-F238E27FC236}">
                <a16:creationId xmlns:a16="http://schemas.microsoft.com/office/drawing/2014/main" id="{FAAD58D3-0BE6-743B-9EB8-7D862C32AE0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764125" y="2113109"/>
            <a:ext cx="9442377" cy="432361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92351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0BA1-E8BD-E44D-3637-915C68DDF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8B75B-3CE4-490E-2CBA-9C923DA8C9A4}"/>
              </a:ext>
            </a:extLst>
          </p:cNvPr>
          <p:cNvSpPr>
            <a:spLocks noGrp="1"/>
          </p:cNvSpPr>
          <p:nvPr>
            <p:ph type="title"/>
          </p:nvPr>
        </p:nvSpPr>
        <p:spPr>
          <a:xfrm>
            <a:off x="381000" y="1"/>
            <a:ext cx="11430000" cy="1409699"/>
          </a:xfrm>
          <a:noFill/>
        </p:spPr>
        <p:txBody>
          <a:bodyPr vert="horz" lIns="91440" tIns="45720" rIns="91440" bIns="45720" rtlCol="0" anchor="ctr">
            <a:normAutofit/>
          </a:bodyPr>
          <a:lstStyle/>
          <a:p>
            <a:r>
              <a:rPr lang="en-US"/>
              <a:t>Monitor Student Status As Needed</a:t>
            </a:r>
          </a:p>
        </p:txBody>
      </p:sp>
      <p:sp>
        <p:nvSpPr>
          <p:cNvPr id="3" name="Content Placeholder 2" descr="Test Administrator Interface ">
            <a:extLst>
              <a:ext uri="{FF2B5EF4-FFF2-40B4-BE49-F238E27FC236}">
                <a16:creationId xmlns:a16="http://schemas.microsoft.com/office/drawing/2014/main" id="{D0C03856-946A-338B-6C1A-7426E37A3DA6}"/>
              </a:ext>
            </a:extLst>
          </p:cNvPr>
          <p:cNvSpPr>
            <a:spLocks noGrp="1"/>
          </p:cNvSpPr>
          <p:nvPr>
            <p:ph sz="half" idx="1"/>
          </p:nvPr>
        </p:nvSpPr>
        <p:spPr>
          <a:xfrm>
            <a:off x="381000" y="1562101"/>
            <a:ext cx="11430000" cy="1073465"/>
          </a:xfrm>
        </p:spPr>
        <p:txBody>
          <a:bodyPr>
            <a:normAutofit/>
          </a:bodyPr>
          <a:lstStyle/>
          <a:p>
            <a:pPr marL="182880" indent="0">
              <a:buNone/>
            </a:pPr>
            <a:r>
              <a:rPr lang="en-US" sz="2800" dirty="0"/>
              <a:t>Test Administrator Interface page shows the percentage of items that have been delivered to the student.</a:t>
            </a:r>
          </a:p>
        </p:txBody>
      </p:sp>
      <p:pic>
        <p:nvPicPr>
          <p:cNvPr id="6" name="Content Placeholder 5" descr="Test Administrator Interface: Student Information, Test, and Progress bar listed">
            <a:extLst>
              <a:ext uri="{FF2B5EF4-FFF2-40B4-BE49-F238E27FC236}">
                <a16:creationId xmlns:a16="http://schemas.microsoft.com/office/drawing/2014/main" id="{038EDC3D-3511-44F1-A4D6-3FA2562D7D8A}"/>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381000" y="2787967"/>
            <a:ext cx="11430000" cy="1073465"/>
          </a:xfrm>
        </p:spPr>
      </p:pic>
    </p:spTree>
    <p:extLst>
      <p:ext uri="{BB962C8B-B14F-4D97-AF65-F5344CB8AC3E}">
        <p14:creationId xmlns:p14="http://schemas.microsoft.com/office/powerpoint/2010/main" val="14589264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D0A0-E944-B440-D7C0-EF7AD4AD2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580E4-0A73-A103-A40B-9968FCF9DF32}"/>
              </a:ext>
            </a:extLst>
          </p:cNvPr>
          <p:cNvSpPr>
            <a:spLocks noGrp="1"/>
          </p:cNvSpPr>
          <p:nvPr>
            <p:ph type="title"/>
          </p:nvPr>
        </p:nvSpPr>
        <p:spPr>
          <a:noFill/>
        </p:spPr>
        <p:txBody>
          <a:bodyPr vert="horz" lIns="91440" tIns="45720" rIns="91440" bIns="45720" rtlCol="0" anchor="ctr">
            <a:normAutofit/>
          </a:bodyPr>
          <a:lstStyle/>
          <a:p>
            <a:r>
              <a:rPr lang="en-US" dirty="0"/>
              <a:t>Test With Potential Issues</a:t>
            </a:r>
          </a:p>
        </p:txBody>
      </p:sp>
      <p:sp>
        <p:nvSpPr>
          <p:cNvPr id="6" name="Content Placeholder 5">
            <a:extLst>
              <a:ext uri="{FF2B5EF4-FFF2-40B4-BE49-F238E27FC236}">
                <a16:creationId xmlns:a16="http://schemas.microsoft.com/office/drawing/2014/main" id="{46025262-0CD3-4D05-52BF-4B9FCC2F18E8}"/>
              </a:ext>
            </a:extLst>
          </p:cNvPr>
          <p:cNvSpPr>
            <a:spLocks noGrp="1"/>
          </p:cNvSpPr>
          <p:nvPr>
            <p:ph sz="half" idx="1"/>
          </p:nvPr>
        </p:nvSpPr>
        <p:spPr>
          <a:xfrm>
            <a:off x="380999" y="1562102"/>
            <a:ext cx="11430001" cy="1409700"/>
          </a:xfrm>
        </p:spPr>
        <p:txBody>
          <a:bodyPr>
            <a:normAutofit/>
          </a:bodyPr>
          <a:lstStyle/>
          <a:p>
            <a:pPr marL="182880" indent="0">
              <a:buNone/>
            </a:pPr>
            <a:r>
              <a:rPr lang="en-US" sz="2800" dirty="0"/>
              <a:t>If students’ tests might have some issues, the Test Administrator Interface will automatically separate those tests into a “Tests with potential issues” section.</a:t>
            </a:r>
          </a:p>
        </p:txBody>
      </p:sp>
      <p:pic>
        <p:nvPicPr>
          <p:cNvPr id="7" name="Google Shape;1070;p137" descr="Screen of the Tests with potential issues and Tests without issues. Both section shows Student Information, Test, and Progress information.">
            <a:extLst>
              <a:ext uri="{FF2B5EF4-FFF2-40B4-BE49-F238E27FC236}">
                <a16:creationId xmlns:a16="http://schemas.microsoft.com/office/drawing/2014/main" id="{D4C900B7-055A-B716-AE89-48F625199830}"/>
              </a:ext>
            </a:extLst>
          </p:cNvPr>
          <p:cNvPicPr preferRelativeResize="0">
            <a:picLocks noGrp="1"/>
          </p:cNvPicPr>
          <p:nvPr>
            <p:ph sz="half" idx="2"/>
          </p:nvPr>
        </p:nvPicPr>
        <p:blipFill>
          <a:blip r:embed="rId3">
            <a:extLst>
              <a:ext uri="{28A0092B-C50C-407E-A947-70E740481C1C}">
                <a14:useLocalDpi xmlns:a14="http://schemas.microsoft.com/office/drawing/2010/main"/>
              </a:ext>
            </a:extLst>
          </a:blip>
          <a:stretch>
            <a:fillRect/>
          </a:stretch>
        </p:blipFill>
        <p:spPr>
          <a:xfrm>
            <a:off x="380999" y="3124204"/>
            <a:ext cx="11480091" cy="3037112"/>
          </a:xfr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682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F8D9-2659-3B89-3157-D980A0817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42215-7EDA-ECCA-02D6-1FA0380A4A68}"/>
              </a:ext>
            </a:extLst>
          </p:cNvPr>
          <p:cNvSpPr>
            <a:spLocks noGrp="1"/>
          </p:cNvSpPr>
          <p:nvPr>
            <p:ph type="title"/>
          </p:nvPr>
        </p:nvSpPr>
        <p:spPr>
          <a:xfrm>
            <a:off x="0" y="0"/>
            <a:ext cx="5186149" cy="6857999"/>
          </a:xfrm>
        </p:spPr>
        <p:txBody>
          <a:bodyPr/>
          <a:lstStyle/>
          <a:p>
            <a:r>
              <a:rPr lang="en-US" dirty="0"/>
              <a:t>CAST</a:t>
            </a:r>
          </a:p>
        </p:txBody>
      </p:sp>
      <p:sp>
        <p:nvSpPr>
          <p:cNvPr id="3" name="Content Placeholder 2">
            <a:extLst>
              <a:ext uri="{FF2B5EF4-FFF2-40B4-BE49-F238E27FC236}">
                <a16:creationId xmlns:a16="http://schemas.microsoft.com/office/drawing/2014/main" id="{B6C5EFF1-9296-B7DE-03DD-2D0150A0FB49}"/>
              </a:ext>
            </a:extLst>
          </p:cNvPr>
          <p:cNvSpPr>
            <a:spLocks noGrp="1"/>
          </p:cNvSpPr>
          <p:nvPr>
            <p:ph sz="quarter" idx="10"/>
          </p:nvPr>
        </p:nvSpPr>
        <p:spPr>
          <a:xfrm>
            <a:off x="5397500" y="341313"/>
            <a:ext cx="6413500" cy="6175375"/>
          </a:xfrm>
        </p:spPr>
        <p:txBody>
          <a:bodyPr anchor="ctr">
            <a:normAutofit/>
          </a:bodyPr>
          <a:lstStyle/>
          <a:p>
            <a:pPr marL="137160" indent="0">
              <a:lnSpc>
                <a:spcPct val="110000"/>
              </a:lnSpc>
              <a:spcBef>
                <a:spcPts val="1200"/>
              </a:spcBef>
              <a:buNone/>
            </a:pPr>
            <a:r>
              <a:rPr lang="en-US" sz="2800" b="1" dirty="0"/>
              <a:t>Who</a:t>
            </a:r>
            <a:endParaRPr lang="en-US" sz="3000" b="1" dirty="0"/>
          </a:p>
          <a:p>
            <a:pPr>
              <a:lnSpc>
                <a:spcPct val="110000"/>
              </a:lnSpc>
              <a:spcBef>
                <a:spcPts val="600"/>
              </a:spcBef>
            </a:pPr>
            <a:r>
              <a:rPr lang="en-US" sz="2400" dirty="0"/>
              <a:t>Students in grades five, eight, and once in high school (either grade ten, eleven, or twelve)</a:t>
            </a:r>
          </a:p>
          <a:p>
            <a:pPr marL="137160" indent="0">
              <a:lnSpc>
                <a:spcPct val="110000"/>
              </a:lnSpc>
              <a:spcBef>
                <a:spcPts val="1200"/>
              </a:spcBef>
              <a:buNone/>
            </a:pPr>
            <a:r>
              <a:rPr lang="en-US" sz="2800" b="1" dirty="0"/>
              <a:t>How</a:t>
            </a:r>
          </a:p>
          <a:p>
            <a:pPr>
              <a:lnSpc>
                <a:spcPct val="110000"/>
              </a:lnSpc>
              <a:spcBef>
                <a:spcPts val="600"/>
              </a:spcBef>
            </a:pPr>
            <a:r>
              <a:rPr lang="en-US" sz="2400" dirty="0"/>
              <a:t>Computer-based test has five segments</a:t>
            </a:r>
          </a:p>
          <a:p>
            <a:pPr marL="137160" indent="0">
              <a:lnSpc>
                <a:spcPct val="110000"/>
              </a:lnSpc>
              <a:spcBef>
                <a:spcPts val="1200"/>
              </a:spcBef>
              <a:buNone/>
            </a:pPr>
            <a:r>
              <a:rPr lang="en-US" sz="2800" b="1" dirty="0"/>
              <a:t>When</a:t>
            </a:r>
          </a:p>
          <a:p>
            <a:pPr>
              <a:lnSpc>
                <a:spcPct val="110000"/>
              </a:lnSpc>
              <a:spcBef>
                <a:spcPts val="600"/>
              </a:spcBef>
            </a:pPr>
            <a:r>
              <a:rPr lang="en-US" sz="2400" dirty="0">
                <a:highlight>
                  <a:srgbClr val="FFFF00"/>
                </a:highlight>
              </a:rPr>
              <a:t>[Insert information about your testing windows here.]</a:t>
            </a:r>
          </a:p>
        </p:txBody>
      </p:sp>
    </p:spTree>
    <p:extLst>
      <p:ext uri="{BB962C8B-B14F-4D97-AF65-F5344CB8AC3E}">
        <p14:creationId xmlns:p14="http://schemas.microsoft.com/office/powerpoint/2010/main" val="23747844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C82A4-D1B5-1398-8096-D1B0B83A1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8B983-D050-9A4A-3D37-0F838C15CDC9}"/>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sz="3600" dirty="0"/>
              <a:t>If a Student Has a Question—Read More of the Script</a:t>
            </a:r>
          </a:p>
        </p:txBody>
      </p:sp>
      <p:pic>
        <p:nvPicPr>
          <p:cNvPr id="7" name="Google Shape;968;p124">
            <a:extLst>
              <a:ext uri="{FF2B5EF4-FFF2-40B4-BE49-F238E27FC236}">
                <a16:creationId xmlns:a16="http://schemas.microsoft.com/office/drawing/2014/main" id="{BFBEB3C8-7330-3144-CF2B-C7C85C41368E}"/>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0" y="1409700"/>
            <a:ext cx="12192000" cy="5448300"/>
          </a:xfrm>
          <a:prstGeom prst="rect">
            <a:avLst/>
          </a:prstGeom>
          <a:noFill/>
          <a:ln>
            <a:noFill/>
          </a:ln>
        </p:spPr>
      </p:pic>
    </p:spTree>
    <p:extLst>
      <p:ext uri="{BB962C8B-B14F-4D97-AF65-F5344CB8AC3E}">
        <p14:creationId xmlns:p14="http://schemas.microsoft.com/office/powerpoint/2010/main" val="10340602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93183-E865-762F-DEB2-D081EB119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4098D-7F3B-0F68-E81C-8A904A31BD2E}"/>
              </a:ext>
            </a:extLst>
          </p:cNvPr>
          <p:cNvSpPr>
            <a:spLocks noGrp="1"/>
          </p:cNvSpPr>
          <p:nvPr>
            <p:ph type="title"/>
          </p:nvPr>
        </p:nvSpPr>
        <p:spPr>
          <a:xfrm>
            <a:off x="381000" y="1"/>
            <a:ext cx="11430000" cy="1409699"/>
          </a:xfrm>
          <a:noFill/>
        </p:spPr>
        <p:txBody>
          <a:bodyPr vert="horz" lIns="91440" tIns="45720" rIns="91440" bIns="45720" rtlCol="0" anchor="ctr">
            <a:normAutofit/>
          </a:bodyPr>
          <a:lstStyle/>
          <a:p>
            <a:r>
              <a:rPr lang="en-US"/>
              <a:t>As Students Finish Testing</a:t>
            </a:r>
          </a:p>
        </p:txBody>
      </p:sp>
      <p:sp>
        <p:nvSpPr>
          <p:cNvPr id="5" name="Content Placeholder 4">
            <a:extLst>
              <a:ext uri="{FF2B5EF4-FFF2-40B4-BE49-F238E27FC236}">
                <a16:creationId xmlns:a16="http://schemas.microsoft.com/office/drawing/2014/main" id="{82695E77-4A70-5337-232E-0631F0E53F06}"/>
              </a:ext>
            </a:extLst>
          </p:cNvPr>
          <p:cNvSpPr>
            <a:spLocks noGrp="1"/>
          </p:cNvSpPr>
          <p:nvPr>
            <p:ph sz="half" idx="1"/>
          </p:nvPr>
        </p:nvSpPr>
        <p:spPr>
          <a:xfrm>
            <a:off x="381001" y="1562100"/>
            <a:ext cx="3706905" cy="4767262"/>
          </a:xfrm>
          <a:solidFill>
            <a:schemeClr val="bg2"/>
          </a:solidFill>
        </p:spPr>
        <p:txBody>
          <a:bodyPr lIns="91440" rIns="91440" anchor="ctr">
            <a:normAutofit/>
          </a:bodyPr>
          <a:lstStyle/>
          <a:p>
            <a:pPr marL="182880" indent="0">
              <a:buNone/>
            </a:pPr>
            <a:r>
              <a:rPr lang="en-US" sz="2400" dirty="0"/>
              <a:t>At the end of each segment, students are presented with a screen prompting them to review answers (marked or unmarked) for all items available to the student. </a:t>
            </a:r>
          </a:p>
          <a:p>
            <a:pPr marL="182880" indent="0">
              <a:buNone/>
            </a:pPr>
            <a:r>
              <a:rPr lang="en-US" sz="2400" dirty="0"/>
              <a:t>Reminder: a student may not return to a segment once it has been completed.</a:t>
            </a:r>
          </a:p>
        </p:txBody>
      </p:sp>
      <p:pic>
        <p:nvPicPr>
          <p:cNvPr id="6" name="Content Placeholder 5" descr="You have reached the end of this segment screen: Questions listed 1 to 14, marked 6 and 13 with flag icons">
            <a:extLst>
              <a:ext uri="{FF2B5EF4-FFF2-40B4-BE49-F238E27FC236}">
                <a16:creationId xmlns:a16="http://schemas.microsoft.com/office/drawing/2014/main" id="{AFE9D3E4-C4B5-BD87-4BD9-F8A1539C3A0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287130" y="1562099"/>
            <a:ext cx="7460854" cy="476726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46520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338B-5A12-72A8-C0A2-1FC9D8B7E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9D635-1361-76C1-9E62-D588162E73E0}"/>
              </a:ext>
            </a:extLst>
          </p:cNvPr>
          <p:cNvSpPr>
            <a:spLocks noGrp="1"/>
          </p:cNvSpPr>
          <p:nvPr>
            <p:ph type="title"/>
          </p:nvPr>
        </p:nvSpPr>
        <p:spPr>
          <a:xfrm>
            <a:off x="381000" y="1"/>
            <a:ext cx="11430000" cy="1409699"/>
          </a:xfrm>
          <a:noFill/>
        </p:spPr>
        <p:txBody>
          <a:bodyPr vert="horz" lIns="91440" tIns="45720" rIns="91440" bIns="45720" rtlCol="0" anchor="ctr">
            <a:normAutofit fontScale="90000"/>
          </a:bodyPr>
          <a:lstStyle/>
          <a:p>
            <a:r>
              <a:rPr lang="en-US"/>
              <a:t>Reaching the End of a Test—End Test Button</a:t>
            </a:r>
          </a:p>
        </p:txBody>
      </p:sp>
      <p:sp>
        <p:nvSpPr>
          <p:cNvPr id="5" name="Content Placeholder 4">
            <a:extLst>
              <a:ext uri="{FF2B5EF4-FFF2-40B4-BE49-F238E27FC236}">
                <a16:creationId xmlns:a16="http://schemas.microsoft.com/office/drawing/2014/main" id="{D749F5F2-360D-CAC3-D4B3-7BFD351EE3AD}"/>
              </a:ext>
            </a:extLst>
          </p:cNvPr>
          <p:cNvSpPr>
            <a:spLocks noGrp="1"/>
          </p:cNvSpPr>
          <p:nvPr>
            <p:ph sz="half" idx="1"/>
          </p:nvPr>
        </p:nvSpPr>
        <p:spPr>
          <a:xfrm>
            <a:off x="381000" y="1562101"/>
            <a:ext cx="10222966" cy="1526881"/>
          </a:xfrm>
          <a:solidFill>
            <a:schemeClr val="bg2"/>
          </a:solidFill>
        </p:spPr>
        <p:txBody>
          <a:bodyPr lIns="91440" rIns="91440" anchor="ctr">
            <a:normAutofit/>
          </a:bodyPr>
          <a:lstStyle/>
          <a:p>
            <a:pPr marL="182880" indent="0">
              <a:buNone/>
            </a:pPr>
            <a:r>
              <a:rPr lang="en-US" sz="2800" dirty="0"/>
              <a:t>After students answer the last item on the test, the End Test button will appear in the upper-left corner of the screen.</a:t>
            </a:r>
          </a:p>
        </p:txBody>
      </p:sp>
      <p:pic>
        <p:nvPicPr>
          <p:cNvPr id="13" name="Content Placeholder 12" descr="The pop-up message &quot;The test has been completed and is ready to be submitted&quot; with a close button. Left and right arrows, save, pause, and stop icons on the menu.">
            <a:extLst>
              <a:ext uri="{FF2B5EF4-FFF2-40B4-BE49-F238E27FC236}">
                <a16:creationId xmlns:a16="http://schemas.microsoft.com/office/drawing/2014/main" id="{8FDC909E-C7ED-A1E0-01FA-FDB213E1AD96}"/>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286230" y="3378744"/>
            <a:ext cx="11905770" cy="1608194"/>
          </a:xfrm>
        </p:spPr>
      </p:pic>
    </p:spTree>
    <p:extLst>
      <p:ext uri="{BB962C8B-B14F-4D97-AF65-F5344CB8AC3E}">
        <p14:creationId xmlns:p14="http://schemas.microsoft.com/office/powerpoint/2010/main" val="28024132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CF13-2BA7-2725-CB7B-3D3D55BDD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22650-C482-F506-636F-0341C59F74C4}"/>
              </a:ext>
            </a:extLst>
          </p:cNvPr>
          <p:cNvSpPr>
            <a:spLocks noGrp="1"/>
          </p:cNvSpPr>
          <p:nvPr>
            <p:ph type="title"/>
          </p:nvPr>
        </p:nvSpPr>
        <p:spPr>
          <a:xfrm>
            <a:off x="381000" y="1"/>
            <a:ext cx="11430000" cy="1409699"/>
          </a:xfrm>
          <a:noFill/>
        </p:spPr>
        <p:txBody>
          <a:bodyPr vert="horz" lIns="91440" tIns="45720" rIns="91440" bIns="45720" rtlCol="0" anchor="ctr">
            <a:normAutofit fontScale="90000"/>
          </a:bodyPr>
          <a:lstStyle/>
          <a:p>
            <a:r>
              <a:rPr lang="en-US"/>
              <a:t>Reaching the End of a Test—Confirmation Screen</a:t>
            </a:r>
          </a:p>
        </p:txBody>
      </p:sp>
      <p:sp>
        <p:nvSpPr>
          <p:cNvPr id="5" name="Content Placeholder 4" descr="Your Results screen: Student Name, Test Name, and Test Completed on Time listed with the Logout button">
            <a:extLst>
              <a:ext uri="{FF2B5EF4-FFF2-40B4-BE49-F238E27FC236}">
                <a16:creationId xmlns:a16="http://schemas.microsoft.com/office/drawing/2014/main" id="{32B4ED39-7212-790C-F64B-86B0AA0736E3}"/>
              </a:ext>
            </a:extLst>
          </p:cNvPr>
          <p:cNvSpPr>
            <a:spLocks noGrp="1"/>
          </p:cNvSpPr>
          <p:nvPr>
            <p:ph sz="half" idx="1"/>
          </p:nvPr>
        </p:nvSpPr>
        <p:spPr>
          <a:xfrm>
            <a:off x="381001" y="1562100"/>
            <a:ext cx="3799113" cy="4177873"/>
          </a:xfrm>
          <a:solidFill>
            <a:schemeClr val="bg2"/>
          </a:solidFill>
        </p:spPr>
        <p:txBody>
          <a:bodyPr lIns="91440" rIns="91440" anchor="ctr">
            <a:normAutofit/>
          </a:bodyPr>
          <a:lstStyle/>
          <a:p>
            <a:pPr marL="182880" indent="0">
              <a:buNone/>
            </a:pPr>
            <a:r>
              <a:rPr lang="en-US" sz="2800" dirty="0"/>
              <a:t>When a student has submitted the test, they will receive a confirmation screen.</a:t>
            </a:r>
          </a:p>
          <a:p>
            <a:pPr marL="182880" indent="0">
              <a:buNone/>
            </a:pPr>
            <a:r>
              <a:rPr lang="en-US" sz="2800" dirty="0"/>
              <a:t>Reminder: students may not return to a test once it has been submitted.</a:t>
            </a:r>
          </a:p>
        </p:txBody>
      </p:sp>
      <p:pic>
        <p:nvPicPr>
          <p:cNvPr id="12" name="Content Placeholder 11" descr="Your Results screen: Student Name, Test Name, and Test Completed on Time listed with the Logout button">
            <a:extLst>
              <a:ext uri="{FF2B5EF4-FFF2-40B4-BE49-F238E27FC236}">
                <a16:creationId xmlns:a16="http://schemas.microsoft.com/office/drawing/2014/main" id="{06625EF8-0EA5-E720-448A-C912761270EE}"/>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060576" y="1409700"/>
            <a:ext cx="7131424" cy="523812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40210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11B0E-6601-CA29-98DB-E6F47146F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8811B-E0F7-8515-C535-BF9E31E78162}"/>
              </a:ext>
            </a:extLst>
          </p:cNvPr>
          <p:cNvSpPr>
            <a:spLocks noGrp="1"/>
          </p:cNvSpPr>
          <p:nvPr>
            <p:ph type="title"/>
          </p:nvPr>
        </p:nvSpPr>
        <p:spPr>
          <a:xfrm>
            <a:off x="381000" y="1"/>
            <a:ext cx="11430000" cy="1409699"/>
          </a:xfrm>
          <a:noFill/>
        </p:spPr>
        <p:txBody>
          <a:bodyPr vert="horz" lIns="91440" tIns="45720" rIns="91440" bIns="45720" rtlCol="0" anchor="ctr">
            <a:normAutofit/>
          </a:bodyPr>
          <a:lstStyle/>
          <a:p>
            <a:r>
              <a:rPr lang="en-US"/>
              <a:t>If You Need to Stop a Test Session</a:t>
            </a:r>
          </a:p>
        </p:txBody>
      </p:sp>
      <p:sp>
        <p:nvSpPr>
          <p:cNvPr id="5" name="Content Placeholder 4">
            <a:extLst>
              <a:ext uri="{FF2B5EF4-FFF2-40B4-BE49-F238E27FC236}">
                <a16:creationId xmlns:a16="http://schemas.microsoft.com/office/drawing/2014/main" id="{E3F9CF4C-BCDB-34D5-18B1-DCEFD0E5A426}"/>
              </a:ext>
            </a:extLst>
          </p:cNvPr>
          <p:cNvSpPr>
            <a:spLocks noGrp="1"/>
          </p:cNvSpPr>
          <p:nvPr>
            <p:ph sz="half" idx="1"/>
          </p:nvPr>
        </p:nvSpPr>
        <p:spPr>
          <a:xfrm>
            <a:off x="381000" y="1562099"/>
            <a:ext cx="4544465" cy="4938593"/>
          </a:xfrm>
          <a:solidFill>
            <a:schemeClr val="bg1"/>
          </a:solidFill>
        </p:spPr>
        <p:txBody>
          <a:bodyPr lIns="91440" rIns="91440" anchor="ctr">
            <a:normAutofit/>
          </a:bodyPr>
          <a:lstStyle/>
          <a:p>
            <a:r>
              <a:rPr lang="en-US" sz="2400" dirty="0"/>
              <a:t>Read the script and give warning 10 minutes prior</a:t>
            </a:r>
          </a:p>
          <a:p>
            <a:r>
              <a:rPr lang="en-US" sz="2400" dirty="0"/>
              <a:t>Select the Stop icon on the session ID bar to stop the test  </a:t>
            </a:r>
          </a:p>
          <a:p>
            <a:r>
              <a:rPr lang="en-US" sz="2400" dirty="0"/>
              <a:t>An “Important!” box will appear, requesting verification to end the session and log students out </a:t>
            </a:r>
          </a:p>
          <a:p>
            <a:r>
              <a:rPr lang="en-US" sz="2400" dirty="0"/>
              <a:t>Select OK to continue or Cancel to keep the test session open</a:t>
            </a:r>
          </a:p>
        </p:txBody>
      </p:sp>
      <p:pic>
        <p:nvPicPr>
          <p:cNvPr id="23" name="Content Placeholder 22" descr="Menu bar screen: Selected: Stop Session with Stop sign icon, Refresh Page with two circle arrows icon, and Menu with burger icon">
            <a:extLst>
              <a:ext uri="{FF2B5EF4-FFF2-40B4-BE49-F238E27FC236}">
                <a16:creationId xmlns:a16="http://schemas.microsoft.com/office/drawing/2014/main" id="{84364F13-539C-4A6C-F74D-542CA7C4EC9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037083" y="2206437"/>
            <a:ext cx="6773915" cy="25734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7355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4B37-9A62-9E90-5DA9-051634023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9E837-C6AB-8782-E24E-BDFAF7046AB6}"/>
              </a:ext>
            </a:extLst>
          </p:cNvPr>
          <p:cNvSpPr>
            <a:spLocks noGrp="1"/>
          </p:cNvSpPr>
          <p:nvPr>
            <p:ph type="title"/>
          </p:nvPr>
        </p:nvSpPr>
        <p:spPr>
          <a:xfrm>
            <a:off x="381000" y="1"/>
            <a:ext cx="11430000" cy="1409699"/>
          </a:xfrm>
          <a:noFill/>
        </p:spPr>
        <p:txBody>
          <a:bodyPr vert="horz" lIns="91440" tIns="45720" rIns="91440" bIns="45720" rtlCol="0" anchor="ctr">
            <a:normAutofit/>
          </a:bodyPr>
          <a:lstStyle/>
          <a:p>
            <a:r>
              <a:rPr lang="en-US" dirty="0"/>
              <a:t>Grade Eleven EAP</a:t>
            </a:r>
          </a:p>
        </p:txBody>
      </p:sp>
      <p:sp>
        <p:nvSpPr>
          <p:cNvPr id="5" name="Content Placeholder 4">
            <a:extLst>
              <a:ext uri="{FF2B5EF4-FFF2-40B4-BE49-F238E27FC236}">
                <a16:creationId xmlns:a16="http://schemas.microsoft.com/office/drawing/2014/main" id="{7D52B1DF-FD77-70A9-79CD-C4E66CDC172C}"/>
              </a:ext>
            </a:extLst>
          </p:cNvPr>
          <p:cNvSpPr>
            <a:spLocks noGrp="1"/>
          </p:cNvSpPr>
          <p:nvPr>
            <p:ph sz="half" idx="1"/>
          </p:nvPr>
        </p:nvSpPr>
        <p:spPr>
          <a:xfrm>
            <a:off x="381000" y="1562101"/>
            <a:ext cx="2969239" cy="4308500"/>
          </a:xfrm>
          <a:solidFill>
            <a:schemeClr val="bg2"/>
          </a:solidFill>
        </p:spPr>
        <p:txBody>
          <a:bodyPr anchor="ctr">
            <a:normAutofit/>
          </a:bodyPr>
          <a:lstStyle/>
          <a:p>
            <a:pPr marL="182880" indent="0">
              <a:buNone/>
            </a:pPr>
            <a:r>
              <a:rPr lang="en-US" sz="2800" dirty="0"/>
              <a:t>Remember, grade eleven students can release their scores to EAP.</a:t>
            </a:r>
          </a:p>
        </p:txBody>
      </p:sp>
      <p:pic>
        <p:nvPicPr>
          <p:cNvPr id="13" name="Content Placeholder 12" descr="Suvey Question(s) screen with Submit Test button">
            <a:extLst>
              <a:ext uri="{FF2B5EF4-FFF2-40B4-BE49-F238E27FC236}">
                <a16:creationId xmlns:a16="http://schemas.microsoft.com/office/drawing/2014/main" id="{06E26746-336D-0D72-73C6-8213A4A8D79C}"/>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3954322" y="1562100"/>
            <a:ext cx="7856678" cy="4308501"/>
          </a:xfrm>
        </p:spPr>
      </p:pic>
    </p:spTree>
    <p:extLst>
      <p:ext uri="{BB962C8B-B14F-4D97-AF65-F5344CB8AC3E}">
        <p14:creationId xmlns:p14="http://schemas.microsoft.com/office/powerpoint/2010/main" val="21798597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19D99-B968-D586-59EC-1A2B7B191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CEE4F-3EAC-B5BD-0482-96BA6A5CF49D}"/>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dirty="0"/>
              <a:t>Reminder About Rules for Ending the Test</a:t>
            </a:r>
          </a:p>
        </p:txBody>
      </p:sp>
      <p:sp>
        <p:nvSpPr>
          <p:cNvPr id="5" name="Content Placeholder 4">
            <a:extLst>
              <a:ext uri="{FF2B5EF4-FFF2-40B4-BE49-F238E27FC236}">
                <a16:creationId xmlns:a16="http://schemas.microsoft.com/office/drawing/2014/main" id="{B5D47054-5114-1100-3393-DDC22F7B157D}"/>
              </a:ext>
            </a:extLst>
          </p:cNvPr>
          <p:cNvSpPr>
            <a:spLocks noGrp="1"/>
          </p:cNvSpPr>
          <p:nvPr>
            <p:ph sz="half" idx="4294967295"/>
          </p:nvPr>
        </p:nvSpPr>
        <p:spPr>
          <a:xfrm>
            <a:off x="385762" y="1562100"/>
            <a:ext cx="11425237" cy="4979988"/>
          </a:xfrm>
        </p:spPr>
        <p:txBody>
          <a:bodyPr anchor="t">
            <a:normAutofit/>
          </a:bodyPr>
          <a:lstStyle/>
          <a:p>
            <a:pPr>
              <a:spcBef>
                <a:spcPts val="1800"/>
              </a:spcBef>
            </a:pPr>
            <a:r>
              <a:rPr lang="en-US" sz="2800" dirty="0"/>
              <a:t>A student </a:t>
            </a:r>
            <a:r>
              <a:rPr lang="en-US" sz="2800" b="1" dirty="0"/>
              <a:t>may not </a:t>
            </a:r>
            <a:r>
              <a:rPr lang="en-US" sz="2800" dirty="0"/>
              <a:t>return to a segment once it has been completed.</a:t>
            </a:r>
          </a:p>
          <a:p>
            <a:pPr>
              <a:spcBef>
                <a:spcPts val="1800"/>
              </a:spcBef>
            </a:pPr>
            <a:r>
              <a:rPr lang="en-US" sz="2800" dirty="0"/>
              <a:t>Students </a:t>
            </a:r>
            <a:r>
              <a:rPr lang="en-US" sz="2800" b="1" dirty="0"/>
              <a:t>may not </a:t>
            </a:r>
            <a:r>
              <a:rPr lang="en-US" sz="2800" dirty="0"/>
              <a:t>return to a test once it has been submitted.</a:t>
            </a:r>
          </a:p>
          <a:p>
            <a:pPr>
              <a:spcBef>
                <a:spcPts val="1800"/>
              </a:spcBef>
            </a:pPr>
            <a:r>
              <a:rPr lang="en-US" sz="2800" dirty="0"/>
              <a:t>Students must enter an answer for all items on a page before proceeding.</a:t>
            </a:r>
          </a:p>
          <a:p>
            <a:pPr>
              <a:spcBef>
                <a:spcPts val="1800"/>
              </a:spcBef>
            </a:pPr>
            <a:r>
              <a:rPr lang="en-US" sz="2800" dirty="0"/>
              <a:t>During the test, students may mark item for review if they want to return to it, they can do so at the end of the segment or use the past/marked question drop-down list (for Smarter Balanced Assessment and CAST).</a:t>
            </a:r>
          </a:p>
        </p:txBody>
      </p:sp>
    </p:spTree>
    <p:extLst>
      <p:ext uri="{BB962C8B-B14F-4D97-AF65-F5344CB8AC3E}">
        <p14:creationId xmlns:p14="http://schemas.microsoft.com/office/powerpoint/2010/main" val="39077583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79F3-2527-B519-EC18-AE1BB8A732DC}"/>
              </a:ext>
            </a:extLst>
          </p:cNvPr>
          <p:cNvSpPr>
            <a:spLocks noGrp="1"/>
          </p:cNvSpPr>
          <p:nvPr>
            <p:ph type="title"/>
          </p:nvPr>
        </p:nvSpPr>
        <p:spPr>
          <a:xfrm>
            <a:off x="0" y="5542059"/>
            <a:ext cx="12192000" cy="1315940"/>
          </a:xfrm>
        </p:spPr>
        <p:txBody>
          <a:bodyPr/>
          <a:lstStyle/>
          <a:p>
            <a:r>
              <a:rPr lang="en-US"/>
              <a:t>Security Incidents and Cheating</a:t>
            </a:r>
          </a:p>
        </p:txBody>
      </p:sp>
      <p:pic>
        <p:nvPicPr>
          <p:cNvPr id="4" name="Google Shape;1139;p146">
            <a:extLst>
              <a:ext uri="{FF2B5EF4-FFF2-40B4-BE49-F238E27FC236}">
                <a16:creationId xmlns:a16="http://schemas.microsoft.com/office/drawing/2014/main" id="{686C4500-A8A1-CAD3-438E-F2643AD16CB3}"/>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1" y="0"/>
            <a:ext cx="12191999" cy="5541963"/>
          </a:xfrm>
          <a:noFill/>
          <a:ln>
            <a:noFill/>
          </a:ln>
        </p:spPr>
      </p:pic>
    </p:spTree>
    <p:extLst>
      <p:ext uri="{BB962C8B-B14F-4D97-AF65-F5344CB8AC3E}">
        <p14:creationId xmlns:p14="http://schemas.microsoft.com/office/powerpoint/2010/main" val="19702970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46;p147">
            <a:extLst>
              <a:ext uri="{FF2B5EF4-FFF2-40B4-BE49-F238E27FC236}">
                <a16:creationId xmlns:a16="http://schemas.microsoft.com/office/drawing/2014/main" id="{8EB89C86-FB79-7079-73D4-B5F3E6797397}"/>
              </a:ext>
              <a:ext uri="{C183D7F6-B498-43B3-948B-1728B52AA6E4}">
                <adec:decorative xmlns:adec="http://schemas.microsoft.com/office/drawing/2017/decorative" val="1"/>
              </a:ext>
            </a:extLst>
          </p:cNvPr>
          <p:cNvPicPr preferRelativeResize="0">
            <a:picLocks noGrp="1"/>
          </p:cNvPicPr>
          <p:nvPr>
            <p:ph idx="4294967295"/>
          </p:nvPr>
        </p:nvPicPr>
        <p:blipFill rotWithShape="1">
          <a:blip r:embed="rId3" cstate="screen">
            <a:alphaModFix/>
            <a:extLst>
              <a:ext uri="{28A0092B-C50C-407E-A947-70E740481C1C}">
                <a14:useLocalDpi xmlns:a14="http://schemas.microsoft.com/office/drawing/2010/main"/>
              </a:ext>
            </a:extLst>
          </a:blip>
          <a:srcRect b="-6"/>
          <a:stretch/>
        </p:blipFill>
        <p:spPr>
          <a:xfrm>
            <a:off x="4032899" y="-1"/>
            <a:ext cx="8159101" cy="6857999"/>
          </a:xfrm>
          <a:prstGeom prst="rect">
            <a:avLst/>
          </a:prstGeom>
          <a:noFill/>
          <a:ln>
            <a:noFill/>
          </a:ln>
        </p:spPr>
      </p:pic>
      <p:sp>
        <p:nvSpPr>
          <p:cNvPr id="2" name="Title 1">
            <a:extLst>
              <a:ext uri="{FF2B5EF4-FFF2-40B4-BE49-F238E27FC236}">
                <a16:creationId xmlns:a16="http://schemas.microsoft.com/office/drawing/2014/main" id="{E8E0B516-10DF-78BF-D507-F300DB49C9F4}"/>
              </a:ext>
            </a:extLst>
          </p:cNvPr>
          <p:cNvSpPr>
            <a:spLocks noGrp="1"/>
          </p:cNvSpPr>
          <p:nvPr>
            <p:ph type="title"/>
          </p:nvPr>
        </p:nvSpPr>
        <p:spPr/>
        <p:txBody>
          <a:bodyPr/>
          <a:lstStyle/>
          <a:p>
            <a:r>
              <a:rPr lang="en-US" dirty="0"/>
              <a:t>Let Us Discuss How to Handle Cheating</a:t>
            </a:r>
          </a:p>
        </p:txBody>
      </p:sp>
    </p:spTree>
    <p:extLst>
      <p:ext uri="{BB962C8B-B14F-4D97-AF65-F5344CB8AC3E}">
        <p14:creationId xmlns:p14="http://schemas.microsoft.com/office/powerpoint/2010/main" val="25503935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EF6573-1D40-9213-241F-B673C35119DF}"/>
              </a:ext>
            </a:extLst>
          </p:cNvPr>
          <p:cNvSpPr>
            <a:spLocks noGrp="1"/>
          </p:cNvSpPr>
          <p:nvPr>
            <p:ph type="title"/>
          </p:nvPr>
        </p:nvSpPr>
        <p:spPr>
          <a:xfrm>
            <a:off x="0" y="0"/>
            <a:ext cx="12192000" cy="1315940"/>
          </a:xfrm>
        </p:spPr>
        <p:txBody>
          <a:bodyPr/>
          <a:lstStyle/>
          <a:p>
            <a:r>
              <a:rPr lang="en-US" dirty="0"/>
              <a:t>Types of Security Incident: Breach</a:t>
            </a:r>
          </a:p>
        </p:txBody>
      </p:sp>
      <p:sp>
        <p:nvSpPr>
          <p:cNvPr id="12" name="Text Placeholder 11">
            <a:extLst>
              <a:ext uri="{FF2B5EF4-FFF2-40B4-BE49-F238E27FC236}">
                <a16:creationId xmlns:a16="http://schemas.microsoft.com/office/drawing/2014/main" id="{617528BD-044F-EAC8-E5B0-B32285FF493C}"/>
              </a:ext>
            </a:extLst>
          </p:cNvPr>
          <p:cNvSpPr>
            <a:spLocks noGrp="1"/>
          </p:cNvSpPr>
          <p:nvPr>
            <p:ph type="body" sz="quarter" idx="12"/>
          </p:nvPr>
        </p:nvSpPr>
        <p:spPr>
          <a:xfrm>
            <a:off x="381000" y="1562100"/>
            <a:ext cx="3338513" cy="1147763"/>
          </a:xfrm>
        </p:spPr>
        <p:txBody>
          <a:bodyPr/>
          <a:lstStyle/>
          <a:p>
            <a:r>
              <a:rPr lang="en-US" dirty="0"/>
              <a:t>Breach</a:t>
            </a:r>
          </a:p>
        </p:txBody>
      </p:sp>
      <p:sp>
        <p:nvSpPr>
          <p:cNvPr id="9" name="Content Placeholder 8">
            <a:extLst>
              <a:ext uri="{FF2B5EF4-FFF2-40B4-BE49-F238E27FC236}">
                <a16:creationId xmlns:a16="http://schemas.microsoft.com/office/drawing/2014/main" id="{81B1FBC7-B888-2546-280F-C4EA670967FB}"/>
              </a:ext>
            </a:extLst>
          </p:cNvPr>
          <p:cNvSpPr>
            <a:spLocks noGrp="1"/>
          </p:cNvSpPr>
          <p:nvPr>
            <p:ph idx="1"/>
          </p:nvPr>
        </p:nvSpPr>
        <p:spPr>
          <a:xfrm>
            <a:off x="381000" y="2830513"/>
            <a:ext cx="3338513" cy="3149600"/>
          </a:xfrm>
        </p:spPr>
        <p:txBody>
          <a:bodyPr>
            <a:normAutofit fontScale="92500"/>
          </a:bodyPr>
          <a:lstStyle/>
          <a:p>
            <a:r>
              <a:rPr lang="en-US" sz="2600" b="1" dirty="0"/>
              <a:t>These have external implications. </a:t>
            </a:r>
          </a:p>
          <a:p>
            <a:r>
              <a:rPr lang="en-US" sz="2600" b="1" dirty="0"/>
              <a:t>A breach incident must be reported to your site or LEA coordinator immediately.</a:t>
            </a:r>
          </a:p>
          <a:p>
            <a:endParaRPr lang="en-US" b="1" dirty="0"/>
          </a:p>
        </p:txBody>
      </p:sp>
    </p:spTree>
    <p:extLst>
      <p:ext uri="{BB962C8B-B14F-4D97-AF65-F5344CB8AC3E}">
        <p14:creationId xmlns:p14="http://schemas.microsoft.com/office/powerpoint/2010/main" val="3343960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8F46-02D3-BAB0-0A3B-215044C2D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6CCDD-EA67-00A0-FBCA-190D554DE704}"/>
              </a:ext>
            </a:extLst>
          </p:cNvPr>
          <p:cNvSpPr>
            <a:spLocks noGrp="1"/>
          </p:cNvSpPr>
          <p:nvPr>
            <p:ph type="title"/>
          </p:nvPr>
        </p:nvSpPr>
        <p:spPr>
          <a:xfrm>
            <a:off x="0" y="0"/>
            <a:ext cx="5186149" cy="6857999"/>
          </a:xfrm>
        </p:spPr>
        <p:txBody>
          <a:bodyPr/>
          <a:lstStyle/>
          <a:p>
            <a:r>
              <a:rPr lang="en-US" dirty="0"/>
              <a:t>CAA for </a:t>
            </a:r>
            <a:br>
              <a:rPr lang="en-US" dirty="0"/>
            </a:br>
            <a:r>
              <a:rPr lang="en-US" dirty="0"/>
              <a:t>Science</a:t>
            </a:r>
          </a:p>
        </p:txBody>
      </p:sp>
      <p:sp>
        <p:nvSpPr>
          <p:cNvPr id="3" name="Content Placeholder 2">
            <a:extLst>
              <a:ext uri="{FF2B5EF4-FFF2-40B4-BE49-F238E27FC236}">
                <a16:creationId xmlns:a16="http://schemas.microsoft.com/office/drawing/2014/main" id="{74B761D8-FFE4-0866-14BE-B0E8C5D26471}"/>
              </a:ext>
            </a:extLst>
          </p:cNvPr>
          <p:cNvSpPr>
            <a:spLocks noGrp="1"/>
          </p:cNvSpPr>
          <p:nvPr>
            <p:ph sz="quarter" idx="10"/>
          </p:nvPr>
        </p:nvSpPr>
        <p:spPr>
          <a:xfrm>
            <a:off x="5523470" y="341313"/>
            <a:ext cx="6287530" cy="6175375"/>
          </a:xfrm>
        </p:spPr>
        <p:txBody>
          <a:bodyPr anchor="ctr">
            <a:normAutofit/>
          </a:bodyPr>
          <a:lstStyle/>
          <a:p>
            <a:pPr marL="137160" indent="0">
              <a:spcBef>
                <a:spcPts val="1200"/>
              </a:spcBef>
              <a:buNone/>
            </a:pPr>
            <a:r>
              <a:rPr lang="en-US" sz="2800" b="1" dirty="0"/>
              <a:t>Who</a:t>
            </a:r>
          </a:p>
          <a:p>
            <a:pPr marL="548640">
              <a:lnSpc>
                <a:spcPct val="110000"/>
              </a:lnSpc>
              <a:spcBef>
                <a:spcPts val="600"/>
              </a:spcBef>
            </a:pPr>
            <a:r>
              <a:rPr lang="en-US" sz="2600" dirty="0"/>
              <a:t>Students in grades five, eight, and once in high school (either grade ten, eleven, or twelve) whose active IEP dictates an alternate assessment</a:t>
            </a:r>
          </a:p>
          <a:p>
            <a:pPr marL="137160" indent="0">
              <a:spcBef>
                <a:spcPts val="1200"/>
              </a:spcBef>
              <a:buNone/>
            </a:pPr>
            <a:r>
              <a:rPr lang="en-US" sz="2800" b="1" dirty="0"/>
              <a:t>How</a:t>
            </a:r>
          </a:p>
          <a:p>
            <a:pPr marL="548640">
              <a:lnSpc>
                <a:spcPct val="110000"/>
              </a:lnSpc>
              <a:spcBef>
                <a:spcPts val="600"/>
              </a:spcBef>
            </a:pPr>
            <a:r>
              <a:rPr lang="en-US" sz="2600" dirty="0"/>
              <a:t>Three PTs throughout the year</a:t>
            </a:r>
          </a:p>
          <a:p>
            <a:pPr marL="137160" indent="0">
              <a:spcBef>
                <a:spcPts val="1200"/>
              </a:spcBef>
              <a:buNone/>
            </a:pPr>
            <a:r>
              <a:rPr lang="en-US" sz="2800" b="1" dirty="0"/>
              <a:t>When: </a:t>
            </a:r>
          </a:p>
          <a:p>
            <a:pPr marL="548640">
              <a:lnSpc>
                <a:spcPct val="110000"/>
              </a:lnSpc>
              <a:spcBef>
                <a:spcPts val="600"/>
              </a:spcBef>
            </a:pPr>
            <a:r>
              <a:rPr lang="en-US" sz="2600" dirty="0"/>
              <a:t>September through June</a:t>
            </a:r>
          </a:p>
        </p:txBody>
      </p:sp>
    </p:spTree>
    <p:extLst>
      <p:ext uri="{BB962C8B-B14F-4D97-AF65-F5344CB8AC3E}">
        <p14:creationId xmlns:p14="http://schemas.microsoft.com/office/powerpoint/2010/main" val="34744725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65777-A9AF-683A-C2D4-386F632340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28971C3-5405-8805-74AC-957CA6CF6E48}"/>
              </a:ext>
            </a:extLst>
          </p:cNvPr>
          <p:cNvSpPr>
            <a:spLocks noGrp="1"/>
          </p:cNvSpPr>
          <p:nvPr>
            <p:ph type="title"/>
          </p:nvPr>
        </p:nvSpPr>
        <p:spPr>
          <a:xfrm>
            <a:off x="0" y="0"/>
            <a:ext cx="12192000" cy="1315940"/>
          </a:xfrm>
        </p:spPr>
        <p:txBody>
          <a:bodyPr/>
          <a:lstStyle/>
          <a:p>
            <a:r>
              <a:rPr lang="en-US"/>
              <a:t>Types of Security Incident: Irregularity</a:t>
            </a:r>
          </a:p>
        </p:txBody>
      </p:sp>
      <p:sp>
        <p:nvSpPr>
          <p:cNvPr id="12" name="Text Placeholder 11">
            <a:extLst>
              <a:ext uri="{FF2B5EF4-FFF2-40B4-BE49-F238E27FC236}">
                <a16:creationId xmlns:a16="http://schemas.microsoft.com/office/drawing/2014/main" id="{7EBA3C41-B547-4A00-95A7-18647C34B177}"/>
              </a:ext>
            </a:extLst>
          </p:cNvPr>
          <p:cNvSpPr>
            <a:spLocks noGrp="1"/>
          </p:cNvSpPr>
          <p:nvPr>
            <p:ph type="body" sz="quarter" idx="12"/>
          </p:nvPr>
        </p:nvSpPr>
        <p:spPr>
          <a:xfrm>
            <a:off x="381000" y="1562100"/>
            <a:ext cx="3338513" cy="1147763"/>
          </a:xfrm>
        </p:spPr>
        <p:txBody>
          <a:bodyPr/>
          <a:lstStyle/>
          <a:p>
            <a:r>
              <a:rPr lang="en-US"/>
              <a:t>Breach</a:t>
            </a:r>
          </a:p>
        </p:txBody>
      </p:sp>
      <p:sp>
        <p:nvSpPr>
          <p:cNvPr id="9" name="Content Placeholder 8">
            <a:extLst>
              <a:ext uri="{FF2B5EF4-FFF2-40B4-BE49-F238E27FC236}">
                <a16:creationId xmlns:a16="http://schemas.microsoft.com/office/drawing/2014/main" id="{D172A105-2CD0-9AEB-E7B4-0B00EB8C12B8}"/>
              </a:ext>
            </a:extLst>
          </p:cNvPr>
          <p:cNvSpPr>
            <a:spLocks noGrp="1"/>
          </p:cNvSpPr>
          <p:nvPr>
            <p:ph idx="1"/>
          </p:nvPr>
        </p:nvSpPr>
        <p:spPr>
          <a:xfrm>
            <a:off x="381000" y="2830513"/>
            <a:ext cx="3338513" cy="3149600"/>
          </a:xfrm>
        </p:spPr>
        <p:txBody>
          <a:bodyPr>
            <a:normAutofit/>
          </a:bodyPr>
          <a:lstStyle/>
          <a:p>
            <a:r>
              <a:rPr lang="en-US" sz="2400" dirty="0"/>
              <a:t>These have external implications. </a:t>
            </a:r>
          </a:p>
          <a:p>
            <a:r>
              <a:rPr lang="en-US" sz="2400" dirty="0"/>
              <a:t>A breach incident must be reported to the LEA coordinator immediately.</a:t>
            </a:r>
          </a:p>
          <a:p>
            <a:endParaRPr lang="en-US" sz="2400" dirty="0"/>
          </a:p>
        </p:txBody>
      </p:sp>
      <p:sp>
        <p:nvSpPr>
          <p:cNvPr id="13" name="Text Placeholder 12">
            <a:extLst>
              <a:ext uri="{FF2B5EF4-FFF2-40B4-BE49-F238E27FC236}">
                <a16:creationId xmlns:a16="http://schemas.microsoft.com/office/drawing/2014/main" id="{CCC078B5-77B3-BF5E-0D20-3D8726A54588}"/>
              </a:ext>
            </a:extLst>
          </p:cNvPr>
          <p:cNvSpPr>
            <a:spLocks noGrp="1"/>
          </p:cNvSpPr>
          <p:nvPr>
            <p:ph type="body" sz="quarter" idx="14"/>
          </p:nvPr>
        </p:nvSpPr>
        <p:spPr>
          <a:xfrm>
            <a:off x="4437063" y="1577975"/>
            <a:ext cx="3336925" cy="1147763"/>
          </a:xfrm>
        </p:spPr>
        <p:txBody>
          <a:bodyPr/>
          <a:lstStyle/>
          <a:p>
            <a:r>
              <a:rPr lang="en-US"/>
              <a:t>Irregularity</a:t>
            </a:r>
          </a:p>
        </p:txBody>
      </p:sp>
      <p:sp>
        <p:nvSpPr>
          <p:cNvPr id="10" name="Content Placeholder 9">
            <a:extLst>
              <a:ext uri="{FF2B5EF4-FFF2-40B4-BE49-F238E27FC236}">
                <a16:creationId xmlns:a16="http://schemas.microsoft.com/office/drawing/2014/main" id="{84D7702B-B8F5-26F1-8097-E9D5F1921CD9}"/>
              </a:ext>
            </a:extLst>
          </p:cNvPr>
          <p:cNvSpPr>
            <a:spLocks noGrp="1"/>
          </p:cNvSpPr>
          <p:nvPr>
            <p:ph idx="13"/>
          </p:nvPr>
        </p:nvSpPr>
        <p:spPr>
          <a:xfrm>
            <a:off x="4437063" y="2846388"/>
            <a:ext cx="3336925" cy="3149600"/>
          </a:xfrm>
        </p:spPr>
        <p:txBody>
          <a:bodyPr>
            <a:normAutofit/>
          </a:bodyPr>
          <a:lstStyle/>
          <a:p>
            <a:r>
              <a:rPr lang="en-US" sz="2400" b="1" dirty="0"/>
              <a:t>These can be contained at the local level. </a:t>
            </a:r>
          </a:p>
          <a:p>
            <a:r>
              <a:rPr lang="en-US" sz="2400" b="1" dirty="0"/>
              <a:t>Take corrective action and notify the site coordinator.</a:t>
            </a:r>
          </a:p>
          <a:p>
            <a:endParaRPr lang="en-US" dirty="0"/>
          </a:p>
        </p:txBody>
      </p:sp>
    </p:spTree>
    <p:extLst>
      <p:ext uri="{BB962C8B-B14F-4D97-AF65-F5344CB8AC3E}">
        <p14:creationId xmlns:p14="http://schemas.microsoft.com/office/powerpoint/2010/main" val="12752397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A5D4-3BE5-68EB-1800-8B7AAEBF105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FAEF3D-063C-5431-B3EE-BAC01BA0E477}"/>
              </a:ext>
            </a:extLst>
          </p:cNvPr>
          <p:cNvSpPr>
            <a:spLocks noGrp="1"/>
          </p:cNvSpPr>
          <p:nvPr>
            <p:ph type="title"/>
          </p:nvPr>
        </p:nvSpPr>
        <p:spPr>
          <a:xfrm>
            <a:off x="0" y="0"/>
            <a:ext cx="12192000" cy="1315940"/>
          </a:xfrm>
        </p:spPr>
        <p:txBody>
          <a:bodyPr/>
          <a:lstStyle/>
          <a:p>
            <a:r>
              <a:rPr lang="en-US"/>
              <a:t>Types of Security Incident: Impropriety</a:t>
            </a:r>
          </a:p>
        </p:txBody>
      </p:sp>
      <p:sp>
        <p:nvSpPr>
          <p:cNvPr id="12" name="Text Placeholder 11">
            <a:extLst>
              <a:ext uri="{FF2B5EF4-FFF2-40B4-BE49-F238E27FC236}">
                <a16:creationId xmlns:a16="http://schemas.microsoft.com/office/drawing/2014/main" id="{3D6D1A32-806D-2C19-D364-A62A84673077}"/>
              </a:ext>
            </a:extLst>
          </p:cNvPr>
          <p:cNvSpPr>
            <a:spLocks noGrp="1"/>
          </p:cNvSpPr>
          <p:nvPr>
            <p:ph type="body" sz="quarter" idx="12"/>
          </p:nvPr>
        </p:nvSpPr>
        <p:spPr>
          <a:xfrm>
            <a:off x="381000" y="1562100"/>
            <a:ext cx="3338513" cy="1147763"/>
          </a:xfrm>
        </p:spPr>
        <p:txBody>
          <a:bodyPr/>
          <a:lstStyle/>
          <a:p>
            <a:r>
              <a:rPr lang="en-US"/>
              <a:t>Breach</a:t>
            </a:r>
          </a:p>
        </p:txBody>
      </p:sp>
      <p:sp>
        <p:nvSpPr>
          <p:cNvPr id="9" name="Content Placeholder 8">
            <a:extLst>
              <a:ext uri="{FF2B5EF4-FFF2-40B4-BE49-F238E27FC236}">
                <a16:creationId xmlns:a16="http://schemas.microsoft.com/office/drawing/2014/main" id="{5E16E11E-072B-3F73-2D1B-71D3D53D7219}"/>
              </a:ext>
            </a:extLst>
          </p:cNvPr>
          <p:cNvSpPr>
            <a:spLocks noGrp="1"/>
          </p:cNvSpPr>
          <p:nvPr>
            <p:ph idx="1"/>
          </p:nvPr>
        </p:nvSpPr>
        <p:spPr>
          <a:xfrm>
            <a:off x="381000" y="2830513"/>
            <a:ext cx="3338513" cy="3149600"/>
          </a:xfrm>
        </p:spPr>
        <p:txBody>
          <a:bodyPr>
            <a:normAutofit/>
          </a:bodyPr>
          <a:lstStyle/>
          <a:p>
            <a:r>
              <a:rPr lang="en-US" sz="2400" dirty="0"/>
              <a:t>These have external implications. </a:t>
            </a:r>
          </a:p>
          <a:p>
            <a:r>
              <a:rPr lang="en-US" sz="2400" dirty="0"/>
              <a:t>A breach incident must be reported to the LEA coordinator immediately.</a:t>
            </a:r>
          </a:p>
          <a:p>
            <a:endParaRPr lang="en-US" sz="2400" dirty="0"/>
          </a:p>
        </p:txBody>
      </p:sp>
      <p:sp>
        <p:nvSpPr>
          <p:cNvPr id="13" name="Text Placeholder 12">
            <a:extLst>
              <a:ext uri="{FF2B5EF4-FFF2-40B4-BE49-F238E27FC236}">
                <a16:creationId xmlns:a16="http://schemas.microsoft.com/office/drawing/2014/main" id="{D968B436-64A0-76FF-A7EA-4B286690BF59}"/>
              </a:ext>
            </a:extLst>
          </p:cNvPr>
          <p:cNvSpPr>
            <a:spLocks noGrp="1"/>
          </p:cNvSpPr>
          <p:nvPr>
            <p:ph type="body" sz="quarter" idx="14"/>
          </p:nvPr>
        </p:nvSpPr>
        <p:spPr>
          <a:xfrm>
            <a:off x="4437063" y="1577975"/>
            <a:ext cx="3336925" cy="1147763"/>
          </a:xfrm>
        </p:spPr>
        <p:txBody>
          <a:bodyPr/>
          <a:lstStyle/>
          <a:p>
            <a:r>
              <a:rPr lang="en-US"/>
              <a:t>Irregularity</a:t>
            </a:r>
          </a:p>
        </p:txBody>
      </p:sp>
      <p:sp>
        <p:nvSpPr>
          <p:cNvPr id="10" name="Content Placeholder 9">
            <a:extLst>
              <a:ext uri="{FF2B5EF4-FFF2-40B4-BE49-F238E27FC236}">
                <a16:creationId xmlns:a16="http://schemas.microsoft.com/office/drawing/2014/main" id="{1FCAE26F-9A9E-CACA-65F4-3A0C8ABE5EB0}"/>
              </a:ext>
            </a:extLst>
          </p:cNvPr>
          <p:cNvSpPr>
            <a:spLocks noGrp="1"/>
          </p:cNvSpPr>
          <p:nvPr>
            <p:ph idx="13"/>
          </p:nvPr>
        </p:nvSpPr>
        <p:spPr>
          <a:xfrm>
            <a:off x="4437063" y="2846388"/>
            <a:ext cx="3336925" cy="3149600"/>
          </a:xfrm>
        </p:spPr>
        <p:txBody>
          <a:bodyPr>
            <a:normAutofit/>
          </a:bodyPr>
          <a:lstStyle/>
          <a:p>
            <a:r>
              <a:rPr lang="en-US" sz="2400" dirty="0"/>
              <a:t>These can be contained at the local level. </a:t>
            </a:r>
          </a:p>
          <a:p>
            <a:r>
              <a:rPr lang="en-US" sz="2400" dirty="0"/>
              <a:t>Take corrective action and notify the site coordinator.</a:t>
            </a:r>
          </a:p>
          <a:p>
            <a:endParaRPr lang="en-US" sz="2400" dirty="0"/>
          </a:p>
        </p:txBody>
      </p:sp>
      <p:sp>
        <p:nvSpPr>
          <p:cNvPr id="14" name="Text Placeholder 13">
            <a:extLst>
              <a:ext uri="{FF2B5EF4-FFF2-40B4-BE49-F238E27FC236}">
                <a16:creationId xmlns:a16="http://schemas.microsoft.com/office/drawing/2014/main" id="{771D4601-92F1-B2DF-8C06-F3A89E06F316}"/>
              </a:ext>
            </a:extLst>
          </p:cNvPr>
          <p:cNvSpPr>
            <a:spLocks noGrp="1"/>
          </p:cNvSpPr>
          <p:nvPr>
            <p:ph type="body" sz="quarter" idx="16"/>
          </p:nvPr>
        </p:nvSpPr>
        <p:spPr>
          <a:xfrm>
            <a:off x="8493125" y="1577975"/>
            <a:ext cx="3336925" cy="1147763"/>
          </a:xfrm>
        </p:spPr>
        <p:txBody>
          <a:bodyPr/>
          <a:lstStyle/>
          <a:p>
            <a:r>
              <a:rPr lang="en-US"/>
              <a:t>Impropriety</a:t>
            </a:r>
          </a:p>
        </p:txBody>
      </p:sp>
      <p:sp>
        <p:nvSpPr>
          <p:cNvPr id="11" name="Content Placeholder 10">
            <a:extLst>
              <a:ext uri="{FF2B5EF4-FFF2-40B4-BE49-F238E27FC236}">
                <a16:creationId xmlns:a16="http://schemas.microsoft.com/office/drawing/2014/main" id="{66245B7B-A275-4334-FB41-F81E819AAF25}"/>
              </a:ext>
            </a:extLst>
          </p:cNvPr>
          <p:cNvSpPr>
            <a:spLocks noGrp="1"/>
          </p:cNvSpPr>
          <p:nvPr>
            <p:ph idx="15"/>
          </p:nvPr>
        </p:nvSpPr>
        <p:spPr>
          <a:xfrm>
            <a:off x="8491538" y="2846388"/>
            <a:ext cx="3338512" cy="3149600"/>
          </a:xfrm>
        </p:spPr>
        <p:txBody>
          <a:bodyPr>
            <a:normAutofit/>
          </a:bodyPr>
          <a:lstStyle/>
          <a:p>
            <a:r>
              <a:rPr lang="en-US" sz="2400" b="1" dirty="0"/>
              <a:t>These have a low impact and low risk.</a:t>
            </a:r>
          </a:p>
          <a:p>
            <a:r>
              <a:rPr lang="en-US" sz="2400" b="1" dirty="0"/>
              <a:t>Take corrective action and notify the site coordinator.</a:t>
            </a:r>
          </a:p>
        </p:txBody>
      </p:sp>
    </p:spTree>
    <p:extLst>
      <p:ext uri="{BB962C8B-B14F-4D97-AF65-F5344CB8AC3E}">
        <p14:creationId xmlns:p14="http://schemas.microsoft.com/office/powerpoint/2010/main" val="13813944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BD960-CDDE-4B7D-820E-26FE2F83E296}"/>
              </a:ext>
            </a:extLst>
          </p:cNvPr>
          <p:cNvSpPr>
            <a:spLocks noGrp="1"/>
          </p:cNvSpPr>
          <p:nvPr>
            <p:ph type="title"/>
          </p:nvPr>
        </p:nvSpPr>
        <p:spPr>
          <a:xfrm>
            <a:off x="385011" y="1"/>
            <a:ext cx="11425989" cy="1409699"/>
          </a:xfrm>
        </p:spPr>
        <p:txBody>
          <a:bodyPr>
            <a:normAutofit/>
          </a:bodyPr>
          <a:lstStyle/>
          <a:p>
            <a:r>
              <a:rPr lang="en-US" sz="3600" dirty="0"/>
              <a:t>STAIRS Security Test and Incident Reporting System </a:t>
            </a:r>
          </a:p>
        </p:txBody>
      </p:sp>
      <p:sp>
        <p:nvSpPr>
          <p:cNvPr id="3" name="Content Placeholder 2">
            <a:extLst>
              <a:ext uri="{FF2B5EF4-FFF2-40B4-BE49-F238E27FC236}">
                <a16:creationId xmlns:a16="http://schemas.microsoft.com/office/drawing/2014/main" id="{79C3BFD9-FA66-A612-D8B2-5C0810059C22}"/>
              </a:ext>
            </a:extLst>
          </p:cNvPr>
          <p:cNvSpPr>
            <a:spLocks noGrp="1"/>
          </p:cNvSpPr>
          <p:nvPr>
            <p:ph idx="1"/>
          </p:nvPr>
        </p:nvSpPr>
        <p:spPr>
          <a:xfrm>
            <a:off x="385011" y="1562100"/>
            <a:ext cx="11425989" cy="4643718"/>
          </a:xfrm>
        </p:spPr>
        <p:txBody>
          <a:bodyPr/>
          <a:lstStyle/>
          <a:p>
            <a:pPr marL="274320" indent="0">
              <a:buNone/>
            </a:pPr>
            <a:r>
              <a:rPr lang="en-US" dirty="0"/>
              <a:t>[</a:t>
            </a:r>
            <a:r>
              <a:rPr lang="en-US" dirty="0">
                <a:highlight>
                  <a:srgbClr val="FFFF00"/>
                </a:highlight>
              </a:rPr>
              <a:t>Insert information here about your local process.</a:t>
            </a:r>
            <a:r>
              <a:rPr lang="en-US" dirty="0"/>
              <a:t>]</a:t>
            </a:r>
          </a:p>
        </p:txBody>
      </p:sp>
    </p:spTree>
    <p:extLst>
      <p:ext uri="{BB962C8B-B14F-4D97-AF65-F5344CB8AC3E}">
        <p14:creationId xmlns:p14="http://schemas.microsoft.com/office/powerpoint/2010/main" val="38269588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A30E-52E9-C0F9-A736-1D3448C006C0}"/>
              </a:ext>
            </a:extLst>
          </p:cNvPr>
          <p:cNvSpPr>
            <a:spLocks noGrp="1"/>
          </p:cNvSpPr>
          <p:nvPr>
            <p:ph type="title"/>
          </p:nvPr>
        </p:nvSpPr>
        <p:spPr>
          <a:xfrm>
            <a:off x="0" y="5542059"/>
            <a:ext cx="12192000" cy="1315940"/>
          </a:xfrm>
        </p:spPr>
        <p:txBody>
          <a:bodyPr/>
          <a:lstStyle/>
          <a:p>
            <a:r>
              <a:rPr lang="en-US"/>
              <a:t>Activity: Show What You Know</a:t>
            </a:r>
          </a:p>
        </p:txBody>
      </p:sp>
      <p:pic>
        <p:nvPicPr>
          <p:cNvPr id="4" name="Google Shape;1196;p152">
            <a:extLst>
              <a:ext uri="{FF2B5EF4-FFF2-40B4-BE49-F238E27FC236}">
                <a16:creationId xmlns:a16="http://schemas.microsoft.com/office/drawing/2014/main" id="{CEBC6B34-4183-C480-B9E5-7F9A03FC2628}"/>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l="-188"/>
          <a:stretch/>
        </p:blipFill>
        <p:spPr>
          <a:xfrm>
            <a:off x="0" y="0"/>
            <a:ext cx="12192000" cy="5541963"/>
          </a:xfrm>
          <a:noFill/>
          <a:ln>
            <a:noFill/>
          </a:ln>
        </p:spPr>
      </p:pic>
    </p:spTree>
    <p:extLst>
      <p:ext uri="{BB962C8B-B14F-4D97-AF65-F5344CB8AC3E}">
        <p14:creationId xmlns:p14="http://schemas.microsoft.com/office/powerpoint/2010/main" val="34751436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9842-E84A-963C-B243-37BFEEB96AB4}"/>
              </a:ext>
            </a:extLst>
          </p:cNvPr>
          <p:cNvSpPr>
            <a:spLocks noGrp="1"/>
          </p:cNvSpPr>
          <p:nvPr>
            <p:ph type="title"/>
          </p:nvPr>
        </p:nvSpPr>
        <p:spPr>
          <a:xfrm>
            <a:off x="0" y="0"/>
            <a:ext cx="5186149" cy="6857999"/>
          </a:xfrm>
        </p:spPr>
        <p:txBody>
          <a:bodyPr/>
          <a:lstStyle/>
          <a:p>
            <a:r>
              <a:rPr lang="en-US" dirty="0"/>
              <a:t>Show What You Know #1</a:t>
            </a:r>
          </a:p>
        </p:txBody>
      </p:sp>
      <p:sp>
        <p:nvSpPr>
          <p:cNvPr id="3" name="Content Placeholder 2">
            <a:extLst>
              <a:ext uri="{FF2B5EF4-FFF2-40B4-BE49-F238E27FC236}">
                <a16:creationId xmlns:a16="http://schemas.microsoft.com/office/drawing/2014/main" id="{C8AEE5FA-E8CC-9D8E-B4EE-184AB34F033E}"/>
              </a:ext>
            </a:extLst>
          </p:cNvPr>
          <p:cNvSpPr>
            <a:spLocks noGrp="1"/>
          </p:cNvSpPr>
          <p:nvPr>
            <p:ph sz="quarter" idx="10"/>
          </p:nvPr>
        </p:nvSpPr>
        <p:spPr>
          <a:xfrm>
            <a:off x="5397500" y="341313"/>
            <a:ext cx="6413500" cy="6175375"/>
          </a:xfrm>
        </p:spPr>
        <p:txBody>
          <a:bodyPr anchor="ctr"/>
          <a:lstStyle/>
          <a:p>
            <a:r>
              <a:rPr lang="en-US" sz="3200" dirty="0"/>
              <a:t>Question: </a:t>
            </a:r>
            <a:br>
              <a:rPr lang="en-US" sz="3200" dirty="0"/>
            </a:br>
            <a:r>
              <a:rPr lang="en-US" sz="3200" dirty="0"/>
              <a:t>What information in </a:t>
            </a:r>
            <a:r>
              <a:rPr lang="en-US" sz="3200" b="1" dirty="0"/>
              <a:t>not</a:t>
            </a:r>
            <a:r>
              <a:rPr lang="en-US" sz="3200" dirty="0"/>
              <a:t> needed for a student to log on to a test?</a:t>
            </a:r>
          </a:p>
          <a:p>
            <a:r>
              <a:rPr lang="en-US" sz="3200" dirty="0"/>
              <a:t>SSID: </a:t>
            </a:r>
            <a:br>
              <a:rPr lang="en-US" sz="3200" dirty="0"/>
            </a:br>
            <a:r>
              <a:rPr lang="en-US" sz="3200" dirty="0"/>
              <a:t>Student’s Statewide Student Identifier (SSID)</a:t>
            </a:r>
          </a:p>
          <a:p>
            <a:r>
              <a:rPr lang="en-US" sz="3200" dirty="0"/>
              <a:t>Teacher's name</a:t>
            </a:r>
          </a:p>
          <a:p>
            <a:r>
              <a:rPr lang="en-US" sz="3200" dirty="0"/>
              <a:t>Student's first name as in CALPADS</a:t>
            </a:r>
          </a:p>
        </p:txBody>
      </p:sp>
    </p:spTree>
    <p:extLst>
      <p:ext uri="{BB962C8B-B14F-4D97-AF65-F5344CB8AC3E}">
        <p14:creationId xmlns:p14="http://schemas.microsoft.com/office/powerpoint/2010/main" val="19364190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8F43-FBE4-2077-9FF9-34F5BCB44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66676-C9B2-0BE9-2CAC-75358C0799C4}"/>
              </a:ext>
            </a:extLst>
          </p:cNvPr>
          <p:cNvSpPr>
            <a:spLocks noGrp="1"/>
          </p:cNvSpPr>
          <p:nvPr>
            <p:ph type="title"/>
          </p:nvPr>
        </p:nvSpPr>
        <p:spPr>
          <a:xfrm>
            <a:off x="0" y="0"/>
            <a:ext cx="5186149" cy="6857999"/>
          </a:xfrm>
        </p:spPr>
        <p:txBody>
          <a:bodyPr/>
          <a:lstStyle/>
          <a:p>
            <a:r>
              <a:rPr lang="en-US"/>
              <a:t>Show What You Know #2</a:t>
            </a:r>
          </a:p>
        </p:txBody>
      </p:sp>
      <p:sp>
        <p:nvSpPr>
          <p:cNvPr id="3" name="Content Placeholder 2">
            <a:extLst>
              <a:ext uri="{FF2B5EF4-FFF2-40B4-BE49-F238E27FC236}">
                <a16:creationId xmlns:a16="http://schemas.microsoft.com/office/drawing/2014/main" id="{06DB00A4-3826-EE9A-1165-0C022021FE43}"/>
              </a:ext>
            </a:extLst>
          </p:cNvPr>
          <p:cNvSpPr>
            <a:spLocks noGrp="1"/>
          </p:cNvSpPr>
          <p:nvPr>
            <p:ph sz="quarter" idx="10"/>
          </p:nvPr>
        </p:nvSpPr>
        <p:spPr>
          <a:xfrm>
            <a:off x="5397500" y="341313"/>
            <a:ext cx="6413500" cy="6175375"/>
          </a:xfrm>
        </p:spPr>
        <p:txBody>
          <a:bodyPr anchor="ctr">
            <a:normAutofit/>
          </a:bodyPr>
          <a:lstStyle/>
          <a:p>
            <a:r>
              <a:rPr lang="en-US" sz="3200" dirty="0"/>
              <a:t>Question: </a:t>
            </a:r>
            <a:br>
              <a:rPr lang="en-US" sz="3200" dirty="0"/>
            </a:br>
            <a:r>
              <a:rPr lang="en-US" sz="3200" dirty="0"/>
              <a:t>If a test item is shared on social media, what type of security incident is it?</a:t>
            </a:r>
          </a:p>
          <a:p>
            <a:r>
              <a:rPr lang="en-US" sz="3200" dirty="0"/>
              <a:t>Irregularity</a:t>
            </a:r>
          </a:p>
          <a:p>
            <a:r>
              <a:rPr lang="en-US" sz="3200" dirty="0"/>
              <a:t>Impropriety</a:t>
            </a:r>
          </a:p>
          <a:p>
            <a:r>
              <a:rPr lang="en-US" sz="3200" dirty="0"/>
              <a:t>Breach</a:t>
            </a:r>
          </a:p>
        </p:txBody>
      </p:sp>
    </p:spTree>
    <p:extLst>
      <p:ext uri="{BB962C8B-B14F-4D97-AF65-F5344CB8AC3E}">
        <p14:creationId xmlns:p14="http://schemas.microsoft.com/office/powerpoint/2010/main" val="35434844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3138-9674-F132-AA07-97393432860A}"/>
              </a:ext>
            </a:extLst>
          </p:cNvPr>
          <p:cNvSpPr>
            <a:spLocks noGrp="1"/>
          </p:cNvSpPr>
          <p:nvPr>
            <p:ph type="title"/>
          </p:nvPr>
        </p:nvSpPr>
        <p:spPr>
          <a:xfrm>
            <a:off x="0" y="5542059"/>
            <a:ext cx="12192000" cy="1315940"/>
          </a:xfrm>
        </p:spPr>
        <p:txBody>
          <a:bodyPr/>
          <a:lstStyle/>
          <a:p>
            <a:r>
              <a:rPr lang="en-US"/>
              <a:t>Preparing Students</a:t>
            </a:r>
          </a:p>
        </p:txBody>
      </p:sp>
      <p:pic>
        <p:nvPicPr>
          <p:cNvPr id="4" name="Google Shape;1217;p155">
            <a:extLst>
              <a:ext uri="{FF2B5EF4-FFF2-40B4-BE49-F238E27FC236}">
                <a16:creationId xmlns:a16="http://schemas.microsoft.com/office/drawing/2014/main" id="{12E56CB0-B21E-2046-5362-D8C31AFD2A60}"/>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0" y="0"/>
            <a:ext cx="12192000" cy="5542052"/>
          </a:xfrm>
          <a:noFill/>
          <a:ln>
            <a:noFill/>
          </a:ln>
        </p:spPr>
      </p:pic>
    </p:spTree>
    <p:extLst>
      <p:ext uri="{BB962C8B-B14F-4D97-AF65-F5344CB8AC3E}">
        <p14:creationId xmlns:p14="http://schemas.microsoft.com/office/powerpoint/2010/main" val="15975050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8541-97F6-E862-C595-51243866FC11}"/>
              </a:ext>
            </a:extLst>
          </p:cNvPr>
          <p:cNvSpPr>
            <a:spLocks noGrp="1"/>
          </p:cNvSpPr>
          <p:nvPr>
            <p:ph type="title"/>
          </p:nvPr>
        </p:nvSpPr>
        <p:spPr>
          <a:xfrm>
            <a:off x="0" y="0"/>
            <a:ext cx="4579951" cy="6857999"/>
          </a:xfrm>
        </p:spPr>
        <p:txBody>
          <a:bodyPr/>
          <a:lstStyle/>
          <a:p>
            <a:pPr algn="ctr"/>
            <a:r>
              <a:rPr lang="en-US" dirty="0"/>
              <a:t>Practice is Important</a:t>
            </a:r>
          </a:p>
        </p:txBody>
      </p:sp>
      <p:sp>
        <p:nvSpPr>
          <p:cNvPr id="3" name="Content Placeholder 2">
            <a:extLst>
              <a:ext uri="{FF2B5EF4-FFF2-40B4-BE49-F238E27FC236}">
                <a16:creationId xmlns:a16="http://schemas.microsoft.com/office/drawing/2014/main" id="{98EB28CD-375B-4C18-19AD-1EBCB2FB07FE}"/>
              </a:ext>
            </a:extLst>
          </p:cNvPr>
          <p:cNvSpPr>
            <a:spLocks noGrp="1"/>
          </p:cNvSpPr>
          <p:nvPr>
            <p:ph idx="1"/>
          </p:nvPr>
        </p:nvSpPr>
        <p:spPr>
          <a:xfrm>
            <a:off x="5094513" y="0"/>
            <a:ext cx="6716487" cy="3975407"/>
          </a:xfrm>
        </p:spPr>
        <p:txBody>
          <a:bodyPr anchor="ctr">
            <a:normAutofit/>
          </a:bodyPr>
          <a:lstStyle/>
          <a:p>
            <a:r>
              <a:rPr lang="en-US" sz="3200" dirty="0"/>
              <a:t>Gain familiarity</a:t>
            </a:r>
          </a:p>
          <a:p>
            <a:r>
              <a:rPr lang="en-US" sz="3200" dirty="0"/>
              <a:t>Become comfortable</a:t>
            </a:r>
          </a:p>
          <a:p>
            <a:r>
              <a:rPr lang="en-US" sz="3200" dirty="0"/>
              <a:t>Use embedded tools</a:t>
            </a:r>
          </a:p>
          <a:p>
            <a:r>
              <a:rPr lang="en-US" sz="3200" dirty="0"/>
              <a:t>Resources for student practice</a:t>
            </a:r>
          </a:p>
        </p:txBody>
      </p:sp>
      <p:pic>
        <p:nvPicPr>
          <p:cNvPr id="8" name="Google Shape;1223;p156">
            <a:extLst>
              <a:ext uri="{FF2B5EF4-FFF2-40B4-BE49-F238E27FC236}">
                <a16:creationId xmlns:a16="http://schemas.microsoft.com/office/drawing/2014/main" id="{06724BA9-58B4-9A09-8F1B-9900AF4CCF54}"/>
              </a:ext>
              <a:ext uri="{C183D7F6-B498-43B3-948B-1728B52AA6E4}">
                <adec:decorative xmlns:adec="http://schemas.microsoft.com/office/drawing/2017/decorative" val="1"/>
              </a:ext>
            </a:extLst>
          </p:cNvPr>
          <p:cNvPicPr preferRelativeResize="0">
            <a:picLocks noGrp="1"/>
          </p:cNvPicPr>
          <p:nvPr>
            <p:ph idx="11"/>
          </p:nvPr>
        </p:nvPicPr>
        <p:blipFill rotWithShape="1">
          <a:blip r:embed="rId3" cstate="screen">
            <a:alphaModFix/>
            <a:extLst>
              <a:ext uri="{28A0092B-C50C-407E-A947-70E740481C1C}">
                <a14:useLocalDpi xmlns:a14="http://schemas.microsoft.com/office/drawing/2010/main"/>
              </a:ext>
            </a:extLst>
          </a:blip>
          <a:srcRect/>
          <a:stretch/>
        </p:blipFill>
        <p:spPr>
          <a:xfrm>
            <a:off x="4579951" y="3975407"/>
            <a:ext cx="3071560" cy="2882593"/>
          </a:xfrm>
          <a:prstGeom prst="rect">
            <a:avLst/>
          </a:prstGeom>
          <a:noFill/>
          <a:ln>
            <a:noFill/>
          </a:ln>
        </p:spPr>
      </p:pic>
      <p:pic>
        <p:nvPicPr>
          <p:cNvPr id="9" name="Google Shape;1224;p156">
            <a:extLst>
              <a:ext uri="{FF2B5EF4-FFF2-40B4-BE49-F238E27FC236}">
                <a16:creationId xmlns:a16="http://schemas.microsoft.com/office/drawing/2014/main" id="{2C9668D4-EF34-3863-72A1-4EAF310F8F3E}"/>
              </a:ext>
              <a:ext uri="{C183D7F6-B498-43B3-948B-1728B52AA6E4}">
                <adec:decorative xmlns:adec="http://schemas.microsoft.com/office/drawing/2017/decorative" val="1"/>
              </a:ext>
            </a:extLst>
          </p:cNvPr>
          <p:cNvPicPr preferRelativeResize="0">
            <a:picLocks noGrp="1"/>
          </p:cNvPicPr>
          <p:nvPr>
            <p:ph idx="12"/>
          </p:nvPr>
        </p:nvPicPr>
        <p:blipFill rotWithShape="1">
          <a:blip r:embed="rId4" cstate="screen">
            <a:alphaModFix/>
            <a:extLst>
              <a:ext uri="{28A0092B-C50C-407E-A947-70E740481C1C}">
                <a14:useLocalDpi xmlns:a14="http://schemas.microsoft.com/office/drawing/2010/main"/>
              </a:ext>
            </a:extLst>
          </a:blip>
          <a:srcRect/>
          <a:stretch>
            <a:fillRect/>
          </a:stretch>
        </p:blipFill>
        <p:spPr>
          <a:xfrm>
            <a:off x="7719059" y="3975407"/>
            <a:ext cx="4472941" cy="2882592"/>
          </a:xfrm>
          <a:prstGeom prst="rect">
            <a:avLst/>
          </a:prstGeom>
          <a:solidFill>
            <a:srgbClr val="F2F2F2"/>
          </a:solidFill>
          <a:ln>
            <a:noFill/>
          </a:ln>
        </p:spPr>
      </p:pic>
    </p:spTree>
    <p:extLst>
      <p:ext uri="{BB962C8B-B14F-4D97-AF65-F5344CB8AC3E}">
        <p14:creationId xmlns:p14="http://schemas.microsoft.com/office/powerpoint/2010/main" val="12624013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665E-6C4F-3519-7FE5-6B9FB394A23F}"/>
              </a:ext>
            </a:extLst>
          </p:cNvPr>
          <p:cNvSpPr>
            <a:spLocks noGrp="1"/>
          </p:cNvSpPr>
          <p:nvPr>
            <p:ph type="title"/>
          </p:nvPr>
        </p:nvSpPr>
        <p:spPr>
          <a:xfrm>
            <a:off x="1" y="0"/>
            <a:ext cx="4700538" cy="6858000"/>
          </a:xfrm>
        </p:spPr>
        <p:txBody>
          <a:bodyPr/>
          <a:lstStyle/>
          <a:p>
            <a:r>
              <a:rPr lang="en-US" dirty="0"/>
              <a:t>Practice </a:t>
            </a:r>
            <a:br>
              <a:rPr lang="en-US" dirty="0"/>
            </a:br>
            <a:r>
              <a:rPr lang="en-US" dirty="0"/>
              <a:t>Tests</a:t>
            </a:r>
          </a:p>
        </p:txBody>
      </p:sp>
      <p:pic>
        <p:nvPicPr>
          <p:cNvPr id="8" name="Google Shape;1233;p157">
            <a:extLst>
              <a:ext uri="{FF2B5EF4-FFF2-40B4-BE49-F238E27FC236}">
                <a16:creationId xmlns:a16="http://schemas.microsoft.com/office/drawing/2014/main" id="{121DF8F5-1019-2B82-16A4-8E8D1DB28763}"/>
              </a:ext>
              <a:ext uri="{C183D7F6-B498-43B3-948B-1728B52AA6E4}">
                <adec:decorative xmlns:adec="http://schemas.microsoft.com/office/drawing/2017/decorative" val="1"/>
              </a:ext>
            </a:extLst>
          </p:cNvPr>
          <p:cNvPicPr preferRelativeResize="0">
            <a:picLocks noGrp="1"/>
          </p:cNvPicPr>
          <p:nvPr>
            <p:ph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4700538" y="0"/>
            <a:ext cx="7491462" cy="6858000"/>
          </a:xfrm>
          <a:noFill/>
          <a:ln>
            <a:noFill/>
          </a:ln>
        </p:spPr>
      </p:pic>
    </p:spTree>
    <p:extLst>
      <p:ext uri="{BB962C8B-B14F-4D97-AF65-F5344CB8AC3E}">
        <p14:creationId xmlns:p14="http://schemas.microsoft.com/office/powerpoint/2010/main" val="25761052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E96C-84ED-E376-F4DB-FD925475DFDE}"/>
              </a:ext>
            </a:extLst>
          </p:cNvPr>
          <p:cNvSpPr>
            <a:spLocks noGrp="1"/>
          </p:cNvSpPr>
          <p:nvPr>
            <p:ph type="title"/>
          </p:nvPr>
        </p:nvSpPr>
        <p:spPr>
          <a:xfrm>
            <a:off x="381000" y="1"/>
            <a:ext cx="11430000" cy="1409699"/>
          </a:xfrm>
        </p:spPr>
        <p:txBody>
          <a:bodyPr/>
          <a:lstStyle/>
          <a:p>
            <a:r>
              <a:rPr lang="en-US"/>
              <a:t>Practice Test Goal</a:t>
            </a:r>
          </a:p>
        </p:txBody>
      </p:sp>
      <p:sp>
        <p:nvSpPr>
          <p:cNvPr id="3" name="Content Placeholder 2">
            <a:extLst>
              <a:ext uri="{FF2B5EF4-FFF2-40B4-BE49-F238E27FC236}">
                <a16:creationId xmlns:a16="http://schemas.microsoft.com/office/drawing/2014/main" id="{C69C3998-DB5F-CD26-787E-612BDFFD4CC3}"/>
              </a:ext>
            </a:extLst>
          </p:cNvPr>
          <p:cNvSpPr>
            <a:spLocks noGrp="1"/>
          </p:cNvSpPr>
          <p:nvPr>
            <p:ph sz="half" idx="1"/>
          </p:nvPr>
        </p:nvSpPr>
        <p:spPr>
          <a:xfrm>
            <a:off x="381000" y="1562100"/>
            <a:ext cx="4636168" cy="4614863"/>
          </a:xfrm>
        </p:spPr>
        <p:txBody>
          <a:bodyPr/>
          <a:lstStyle/>
          <a:p>
            <a:r>
              <a:rPr lang="en-US" sz="3200" dirty="0"/>
              <a:t>Format and structure</a:t>
            </a:r>
          </a:p>
          <a:p>
            <a:r>
              <a:rPr lang="en-US" sz="3200" dirty="0"/>
              <a:t>Experience CAASPP or ELPAC</a:t>
            </a:r>
          </a:p>
          <a:p>
            <a:r>
              <a:rPr lang="en-US" sz="3200" dirty="0"/>
              <a:t>Scoring guides</a:t>
            </a:r>
          </a:p>
          <a:p>
            <a:r>
              <a:rPr lang="en-US" sz="3200" dirty="0"/>
              <a:t>Accommodations</a:t>
            </a:r>
          </a:p>
        </p:txBody>
      </p:sp>
      <p:pic>
        <p:nvPicPr>
          <p:cNvPr id="5" name="Google Shape;1240;p158">
            <a:extLst>
              <a:ext uri="{FF2B5EF4-FFF2-40B4-BE49-F238E27FC236}">
                <a16:creationId xmlns:a16="http://schemas.microsoft.com/office/drawing/2014/main" id="{4C128F77-BEBF-20B9-334C-8B4205C0B7E2}"/>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007839" y="0"/>
            <a:ext cx="5184161" cy="6858000"/>
          </a:xfrm>
          <a:noFill/>
          <a:ln>
            <a:noFill/>
          </a:ln>
        </p:spPr>
      </p:pic>
    </p:spTree>
    <p:extLst>
      <p:ext uri="{BB962C8B-B14F-4D97-AF65-F5344CB8AC3E}">
        <p14:creationId xmlns:p14="http://schemas.microsoft.com/office/powerpoint/2010/main" val="3733379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E3E5-957E-86E2-4C19-E6422CF25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EE62B-78DB-39AC-0BE1-BD5C210EDEEE}"/>
              </a:ext>
            </a:extLst>
          </p:cNvPr>
          <p:cNvSpPr>
            <a:spLocks noGrp="1"/>
          </p:cNvSpPr>
          <p:nvPr>
            <p:ph type="title"/>
          </p:nvPr>
        </p:nvSpPr>
        <p:spPr>
          <a:xfrm>
            <a:off x="0" y="0"/>
            <a:ext cx="5186149" cy="6857999"/>
          </a:xfrm>
        </p:spPr>
        <p:txBody>
          <a:bodyPr/>
          <a:lstStyle/>
          <a:p>
            <a:r>
              <a:rPr lang="en-US" dirty="0"/>
              <a:t>CSA</a:t>
            </a:r>
          </a:p>
        </p:txBody>
      </p:sp>
      <p:sp>
        <p:nvSpPr>
          <p:cNvPr id="3" name="Content Placeholder 2">
            <a:extLst>
              <a:ext uri="{FF2B5EF4-FFF2-40B4-BE49-F238E27FC236}">
                <a16:creationId xmlns:a16="http://schemas.microsoft.com/office/drawing/2014/main" id="{FAF51751-76A8-35F1-36DD-3D89D52258A4}"/>
              </a:ext>
            </a:extLst>
          </p:cNvPr>
          <p:cNvSpPr>
            <a:spLocks noGrp="1"/>
          </p:cNvSpPr>
          <p:nvPr>
            <p:ph sz="quarter" idx="10"/>
          </p:nvPr>
        </p:nvSpPr>
        <p:spPr>
          <a:xfrm>
            <a:off x="5397500" y="348997"/>
            <a:ext cx="6320651" cy="6175375"/>
          </a:xfrm>
        </p:spPr>
        <p:txBody>
          <a:bodyPr anchor="ctr">
            <a:normAutofit/>
          </a:bodyPr>
          <a:lstStyle/>
          <a:p>
            <a:pPr marL="137160" indent="0">
              <a:spcBef>
                <a:spcPts val="1200"/>
              </a:spcBef>
              <a:buNone/>
            </a:pPr>
            <a:r>
              <a:rPr lang="en-US" sz="2800" b="1" dirty="0"/>
              <a:t>Who</a:t>
            </a:r>
          </a:p>
          <a:p>
            <a:pPr marL="548640">
              <a:spcBef>
                <a:spcPts val="600"/>
              </a:spcBef>
            </a:pPr>
            <a:r>
              <a:rPr lang="en-US" sz="2600" dirty="0"/>
              <a:t>Students in grades three through eight, and once in high school </a:t>
            </a:r>
          </a:p>
          <a:p>
            <a:pPr marL="137160" indent="0">
              <a:spcBef>
                <a:spcPts val="1200"/>
              </a:spcBef>
              <a:buNone/>
            </a:pPr>
            <a:r>
              <a:rPr lang="en-US" sz="2800" b="1" dirty="0"/>
              <a:t>How</a:t>
            </a:r>
          </a:p>
          <a:p>
            <a:pPr marL="548640">
              <a:spcBef>
                <a:spcPts val="600"/>
              </a:spcBef>
            </a:pPr>
            <a:r>
              <a:rPr lang="en-US" sz="2600" dirty="0"/>
              <a:t>Computer-based, nonadaptive, linear assessment</a:t>
            </a:r>
          </a:p>
          <a:p>
            <a:pPr marL="137160" indent="0">
              <a:spcBef>
                <a:spcPts val="1200"/>
              </a:spcBef>
              <a:buNone/>
            </a:pPr>
            <a:r>
              <a:rPr lang="en-US" sz="2800" b="1" dirty="0"/>
              <a:t>When</a:t>
            </a:r>
          </a:p>
          <a:p>
            <a:pPr marL="548640">
              <a:spcBef>
                <a:spcPts val="600"/>
              </a:spcBef>
            </a:pPr>
            <a:r>
              <a:rPr lang="en-US" sz="2600" dirty="0"/>
              <a:t>Local educational agencies (LEAs) may select their own testing window each year</a:t>
            </a:r>
          </a:p>
        </p:txBody>
      </p:sp>
    </p:spTree>
    <p:extLst>
      <p:ext uri="{BB962C8B-B14F-4D97-AF65-F5344CB8AC3E}">
        <p14:creationId xmlns:p14="http://schemas.microsoft.com/office/powerpoint/2010/main" val="20511646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E1C89-7D84-1808-961B-00C4B53CA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3309F-594C-7F2B-B1FA-CE3568FB6F6E}"/>
              </a:ext>
            </a:extLst>
          </p:cNvPr>
          <p:cNvSpPr>
            <a:spLocks noGrp="1"/>
          </p:cNvSpPr>
          <p:nvPr>
            <p:ph type="title"/>
          </p:nvPr>
        </p:nvSpPr>
        <p:spPr>
          <a:xfrm>
            <a:off x="381000" y="0"/>
            <a:ext cx="6737131" cy="1409700"/>
          </a:xfrm>
        </p:spPr>
        <p:txBody>
          <a:bodyPr>
            <a:normAutofit/>
          </a:bodyPr>
          <a:lstStyle/>
          <a:p>
            <a:r>
              <a:rPr lang="en-US" dirty="0"/>
              <a:t>Taking a Practice Test</a:t>
            </a:r>
          </a:p>
        </p:txBody>
      </p:sp>
      <p:sp>
        <p:nvSpPr>
          <p:cNvPr id="3" name="Content Placeholder 2">
            <a:extLst>
              <a:ext uri="{FF2B5EF4-FFF2-40B4-BE49-F238E27FC236}">
                <a16:creationId xmlns:a16="http://schemas.microsoft.com/office/drawing/2014/main" id="{C20B97DD-8651-1551-E0D4-52135B6828E4}"/>
              </a:ext>
            </a:extLst>
          </p:cNvPr>
          <p:cNvSpPr>
            <a:spLocks noGrp="1"/>
          </p:cNvSpPr>
          <p:nvPr>
            <p:ph sz="half" idx="1"/>
          </p:nvPr>
        </p:nvSpPr>
        <p:spPr>
          <a:xfrm>
            <a:off x="381000" y="1562100"/>
            <a:ext cx="5343605" cy="4614863"/>
          </a:xfrm>
        </p:spPr>
        <p:txBody>
          <a:bodyPr>
            <a:normAutofit/>
          </a:bodyPr>
          <a:lstStyle/>
          <a:p>
            <a:pPr marL="182880" indent="0">
              <a:buNone/>
            </a:pPr>
            <a:r>
              <a:rPr lang="en-US" sz="3200" dirty="0"/>
              <a:t>Students can take a practice or training test at school, or at home in an unmonitored environment.</a:t>
            </a:r>
          </a:p>
        </p:txBody>
      </p:sp>
      <p:pic>
        <p:nvPicPr>
          <p:cNvPr id="9" name="Google Shape;1248;p159">
            <a:extLst>
              <a:ext uri="{FF2B5EF4-FFF2-40B4-BE49-F238E27FC236}">
                <a16:creationId xmlns:a16="http://schemas.microsoft.com/office/drawing/2014/main" id="{C499B580-C175-41A7-5424-98005ABCC5D1}"/>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015655" y="0"/>
            <a:ext cx="5176345" cy="6858000"/>
          </a:xfrm>
          <a:prstGeom prst="rect">
            <a:avLst/>
          </a:prstGeom>
          <a:noFill/>
          <a:ln>
            <a:noFill/>
          </a:ln>
        </p:spPr>
      </p:pic>
    </p:spTree>
    <p:extLst>
      <p:ext uri="{BB962C8B-B14F-4D97-AF65-F5344CB8AC3E}">
        <p14:creationId xmlns:p14="http://schemas.microsoft.com/office/powerpoint/2010/main" val="33058069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704F-2365-7E59-CFF4-D620C8D0C543}"/>
              </a:ext>
            </a:extLst>
          </p:cNvPr>
          <p:cNvSpPr>
            <a:spLocks noGrp="1"/>
          </p:cNvSpPr>
          <p:nvPr>
            <p:ph type="title"/>
          </p:nvPr>
        </p:nvSpPr>
        <p:spPr>
          <a:xfrm>
            <a:off x="0" y="0"/>
            <a:ext cx="5186149" cy="6857999"/>
          </a:xfrm>
        </p:spPr>
        <p:txBody>
          <a:bodyPr/>
          <a:lstStyle/>
          <a:p>
            <a:r>
              <a:rPr lang="en-US"/>
              <a:t>Practice Test Availability</a:t>
            </a:r>
          </a:p>
        </p:txBody>
      </p:sp>
      <p:sp>
        <p:nvSpPr>
          <p:cNvPr id="3" name="Content Placeholder 2">
            <a:extLst>
              <a:ext uri="{FF2B5EF4-FFF2-40B4-BE49-F238E27FC236}">
                <a16:creationId xmlns:a16="http://schemas.microsoft.com/office/drawing/2014/main" id="{2D4D34D7-E404-54D4-21A4-9611DF8404C7}"/>
              </a:ext>
            </a:extLst>
          </p:cNvPr>
          <p:cNvSpPr>
            <a:spLocks noGrp="1"/>
          </p:cNvSpPr>
          <p:nvPr>
            <p:ph sz="quarter" idx="10"/>
          </p:nvPr>
        </p:nvSpPr>
        <p:spPr>
          <a:xfrm>
            <a:off x="5397500" y="341313"/>
            <a:ext cx="6413500" cy="6175375"/>
          </a:xfrm>
        </p:spPr>
        <p:txBody>
          <a:bodyPr anchor="ctr">
            <a:normAutofit/>
          </a:bodyPr>
          <a:lstStyle/>
          <a:p>
            <a:r>
              <a:rPr lang="en-US" sz="3200" dirty="0"/>
              <a:t>Smarter Balanced for ELA and Mathematics</a:t>
            </a:r>
          </a:p>
          <a:p>
            <a:r>
              <a:rPr lang="en-US" sz="3200" dirty="0"/>
              <a:t>CAAs for ELA and Mathematics</a:t>
            </a:r>
          </a:p>
          <a:p>
            <a:r>
              <a:rPr lang="en-US" sz="3200" dirty="0"/>
              <a:t>CAST</a:t>
            </a:r>
          </a:p>
          <a:p>
            <a:r>
              <a:rPr lang="en-US" sz="3200" dirty="0"/>
              <a:t>CAA for Science</a:t>
            </a:r>
          </a:p>
          <a:p>
            <a:r>
              <a:rPr lang="en-US" sz="3200" dirty="0"/>
              <a:t>CSA</a:t>
            </a:r>
          </a:p>
          <a:p>
            <a:r>
              <a:rPr lang="en-US" sz="3200" dirty="0"/>
              <a:t>Summative ELPAC </a:t>
            </a:r>
          </a:p>
          <a:p>
            <a:r>
              <a:rPr lang="en-US" sz="3200" dirty="0"/>
              <a:t>Summative Alternate ELPAC</a:t>
            </a:r>
          </a:p>
        </p:txBody>
      </p:sp>
    </p:spTree>
    <p:extLst>
      <p:ext uri="{BB962C8B-B14F-4D97-AF65-F5344CB8AC3E}">
        <p14:creationId xmlns:p14="http://schemas.microsoft.com/office/powerpoint/2010/main" val="20318511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72A2-2B61-85F1-BF40-DAE7EE204CD5}"/>
              </a:ext>
            </a:extLst>
          </p:cNvPr>
          <p:cNvSpPr>
            <a:spLocks noGrp="1"/>
          </p:cNvSpPr>
          <p:nvPr>
            <p:ph type="title"/>
          </p:nvPr>
        </p:nvSpPr>
        <p:spPr>
          <a:xfrm>
            <a:off x="0" y="5542059"/>
            <a:ext cx="12192000" cy="1315940"/>
          </a:xfrm>
        </p:spPr>
        <p:txBody>
          <a:bodyPr/>
          <a:lstStyle/>
          <a:p>
            <a:r>
              <a:rPr lang="en-US"/>
              <a:t>Interim Assessments</a:t>
            </a:r>
          </a:p>
        </p:txBody>
      </p:sp>
      <p:pic>
        <p:nvPicPr>
          <p:cNvPr id="4" name="Google Shape;1266;p161">
            <a:extLst>
              <a:ext uri="{FF2B5EF4-FFF2-40B4-BE49-F238E27FC236}">
                <a16:creationId xmlns:a16="http://schemas.microsoft.com/office/drawing/2014/main" id="{F1ABF493-6C85-DC82-C4BB-5A74344568B1}"/>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0" y="-1"/>
            <a:ext cx="12192000" cy="5542099"/>
          </a:xfrm>
          <a:noFill/>
          <a:ln>
            <a:noFill/>
          </a:ln>
        </p:spPr>
      </p:pic>
    </p:spTree>
    <p:extLst>
      <p:ext uri="{BB962C8B-B14F-4D97-AF65-F5344CB8AC3E}">
        <p14:creationId xmlns:p14="http://schemas.microsoft.com/office/powerpoint/2010/main" val="10250507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DCB9-F3A4-9D87-9AD4-4FAFEDDC8F5B}"/>
              </a:ext>
            </a:extLst>
          </p:cNvPr>
          <p:cNvSpPr>
            <a:spLocks noGrp="1"/>
          </p:cNvSpPr>
          <p:nvPr>
            <p:ph type="title"/>
          </p:nvPr>
        </p:nvSpPr>
        <p:spPr/>
        <p:txBody>
          <a:bodyPr anchor="t"/>
          <a:lstStyle/>
          <a:p>
            <a:br>
              <a:rPr lang="en-US" dirty="0"/>
            </a:br>
            <a:r>
              <a:rPr lang="en-US" dirty="0"/>
              <a:t>A Note </a:t>
            </a:r>
            <a:br>
              <a:rPr lang="en-US" dirty="0"/>
            </a:br>
            <a:r>
              <a:rPr lang="en-US" dirty="0"/>
              <a:t>About Interim Assessments</a:t>
            </a:r>
          </a:p>
        </p:txBody>
      </p:sp>
      <p:sp>
        <p:nvSpPr>
          <p:cNvPr id="4" name="Content Placeholder 3">
            <a:extLst>
              <a:ext uri="{FF2B5EF4-FFF2-40B4-BE49-F238E27FC236}">
                <a16:creationId xmlns:a16="http://schemas.microsoft.com/office/drawing/2014/main" id="{06A23137-3A49-2B00-6BDE-E5C165F52BDF}"/>
              </a:ext>
            </a:extLst>
          </p:cNvPr>
          <p:cNvSpPr>
            <a:spLocks noGrp="1"/>
          </p:cNvSpPr>
          <p:nvPr>
            <p:ph idx="1"/>
          </p:nvPr>
        </p:nvSpPr>
        <p:spPr>
          <a:xfrm>
            <a:off x="381000" y="3429000"/>
            <a:ext cx="3975847" cy="1352389"/>
          </a:xfrm>
        </p:spPr>
        <p:txBody>
          <a:bodyPr>
            <a:normAutofit/>
          </a:bodyPr>
          <a:lstStyle/>
          <a:p>
            <a:r>
              <a:rPr lang="en-US" sz="2400" dirty="0">
                <a:solidFill>
                  <a:schemeClr val="bg1"/>
                </a:solidFill>
              </a:rPr>
              <a:t>California </a:t>
            </a:r>
            <a:r>
              <a:rPr lang="en-US" sz="2400" i="1" dirty="0">
                <a:solidFill>
                  <a:schemeClr val="bg1"/>
                </a:solidFill>
              </a:rPr>
              <a:t>Education Code</a:t>
            </a:r>
          </a:p>
          <a:p>
            <a:r>
              <a:rPr lang="en-US" sz="2400" dirty="0">
                <a:solidFill>
                  <a:schemeClr val="bg1"/>
                </a:solidFill>
              </a:rPr>
              <a:t>Copyrighted</a:t>
            </a:r>
          </a:p>
        </p:txBody>
      </p:sp>
      <p:pic>
        <p:nvPicPr>
          <p:cNvPr id="6" name="Google Shape;1273;p162" descr="A stack of books labeled &quot;Assessment&quot;, &quot;Analysis&quot;, and &quot;Evaluation&quot;">
            <a:extLst>
              <a:ext uri="{FF2B5EF4-FFF2-40B4-BE49-F238E27FC236}">
                <a16:creationId xmlns:a16="http://schemas.microsoft.com/office/drawing/2014/main" id="{843EEB13-5B18-7FD9-3964-262A3406F7F2}"/>
              </a:ext>
            </a:extLst>
          </p:cNvPr>
          <p:cNvPicPr preferRelativeResize="0">
            <a:picLocks noGrp="1"/>
          </p:cNvPicPr>
          <p:nvPr>
            <p:ph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4579951" y="0"/>
            <a:ext cx="7612049" cy="6858000"/>
          </a:xfrm>
          <a:prstGeom prst="rect">
            <a:avLst/>
          </a:prstGeom>
          <a:noFill/>
          <a:ln>
            <a:noFill/>
          </a:ln>
        </p:spPr>
      </p:pic>
    </p:spTree>
    <p:extLst>
      <p:ext uri="{BB962C8B-B14F-4D97-AF65-F5344CB8AC3E}">
        <p14:creationId xmlns:p14="http://schemas.microsoft.com/office/powerpoint/2010/main" val="18492722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7627-6DDE-427A-C257-37C686BB3426}"/>
              </a:ext>
            </a:extLst>
          </p:cNvPr>
          <p:cNvSpPr>
            <a:spLocks noGrp="1"/>
          </p:cNvSpPr>
          <p:nvPr>
            <p:ph type="title"/>
          </p:nvPr>
        </p:nvSpPr>
        <p:spPr>
          <a:xfrm>
            <a:off x="381000" y="0"/>
            <a:ext cx="6964936" cy="1562100"/>
          </a:xfrm>
        </p:spPr>
        <p:txBody>
          <a:bodyPr>
            <a:normAutofit/>
          </a:bodyPr>
          <a:lstStyle/>
          <a:p>
            <a:r>
              <a:rPr lang="en-US" dirty="0"/>
              <a:t>Interim Assessment Purpose</a:t>
            </a:r>
          </a:p>
        </p:txBody>
      </p:sp>
      <p:sp>
        <p:nvSpPr>
          <p:cNvPr id="4" name="Content Placeholder 3">
            <a:extLst>
              <a:ext uri="{FF2B5EF4-FFF2-40B4-BE49-F238E27FC236}">
                <a16:creationId xmlns:a16="http://schemas.microsoft.com/office/drawing/2014/main" id="{8B2A73D1-C5CE-434E-7133-5357ED5A5AFC}"/>
              </a:ext>
            </a:extLst>
          </p:cNvPr>
          <p:cNvSpPr>
            <a:spLocks noGrp="1"/>
          </p:cNvSpPr>
          <p:nvPr>
            <p:ph sz="half" idx="1"/>
          </p:nvPr>
        </p:nvSpPr>
        <p:spPr>
          <a:xfrm>
            <a:off x="381000" y="1828799"/>
            <a:ext cx="5328237" cy="4456739"/>
          </a:xfrm>
        </p:spPr>
        <p:txBody>
          <a:bodyPr>
            <a:normAutofit/>
          </a:bodyPr>
          <a:lstStyle/>
          <a:p>
            <a:r>
              <a:rPr lang="en-US" sz="2800" dirty="0"/>
              <a:t>Inform and support teaching and learning</a:t>
            </a:r>
          </a:p>
          <a:p>
            <a:r>
              <a:rPr lang="en-US" sz="2800" dirty="0"/>
              <a:t>Evaluate student knowledge and skills</a:t>
            </a:r>
          </a:p>
          <a:p>
            <a:r>
              <a:rPr lang="en-US" sz="2800" dirty="0"/>
              <a:t>For and of learning</a:t>
            </a:r>
          </a:p>
          <a:p>
            <a:r>
              <a:rPr lang="en-US" sz="2800" dirty="0"/>
              <a:t>Offer accessibility resources</a:t>
            </a:r>
            <a:endParaRPr lang="en-US" sz="3200" dirty="0"/>
          </a:p>
          <a:p>
            <a:endParaRPr lang="en-US" sz="3200" dirty="0"/>
          </a:p>
        </p:txBody>
      </p:sp>
      <p:pic>
        <p:nvPicPr>
          <p:cNvPr id="6" name="Google Shape;1281;p163">
            <a:extLst>
              <a:ext uri="{FF2B5EF4-FFF2-40B4-BE49-F238E27FC236}">
                <a16:creationId xmlns:a16="http://schemas.microsoft.com/office/drawing/2014/main" id="{B0D72993-3C75-F876-BADF-DFBDE1E74427}"/>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6542690" y="0"/>
            <a:ext cx="5649311" cy="6858000"/>
          </a:xfrm>
          <a:noFill/>
          <a:ln>
            <a:noFill/>
          </a:ln>
        </p:spPr>
      </p:pic>
    </p:spTree>
    <p:extLst>
      <p:ext uri="{BB962C8B-B14F-4D97-AF65-F5344CB8AC3E}">
        <p14:creationId xmlns:p14="http://schemas.microsoft.com/office/powerpoint/2010/main" val="12320916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A63E-2361-4A11-A42A-EBD2FA36D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1AADD-1689-2643-A3F4-59E3B9262654}"/>
              </a:ext>
            </a:extLst>
          </p:cNvPr>
          <p:cNvSpPr>
            <a:spLocks noGrp="1"/>
          </p:cNvSpPr>
          <p:nvPr>
            <p:ph type="title"/>
          </p:nvPr>
        </p:nvSpPr>
        <p:spPr>
          <a:xfrm>
            <a:off x="381000" y="0"/>
            <a:ext cx="5638800" cy="1562100"/>
          </a:xfrm>
        </p:spPr>
        <p:txBody>
          <a:bodyPr>
            <a:normAutofit/>
          </a:bodyPr>
          <a:lstStyle/>
          <a:p>
            <a:r>
              <a:rPr lang="en-US" dirty="0"/>
              <a:t>Administration Options</a:t>
            </a:r>
          </a:p>
        </p:txBody>
      </p:sp>
      <p:sp>
        <p:nvSpPr>
          <p:cNvPr id="4" name="Content Placeholder 3">
            <a:extLst>
              <a:ext uri="{FF2B5EF4-FFF2-40B4-BE49-F238E27FC236}">
                <a16:creationId xmlns:a16="http://schemas.microsoft.com/office/drawing/2014/main" id="{8AA37F5A-243A-E905-4A76-43F35FC56E60}"/>
              </a:ext>
            </a:extLst>
          </p:cNvPr>
          <p:cNvSpPr>
            <a:spLocks noGrp="1"/>
          </p:cNvSpPr>
          <p:nvPr>
            <p:ph sz="half" idx="1"/>
          </p:nvPr>
        </p:nvSpPr>
        <p:spPr>
          <a:xfrm>
            <a:off x="381000" y="1828800"/>
            <a:ext cx="5638800" cy="4348163"/>
          </a:xfrm>
        </p:spPr>
        <p:txBody>
          <a:bodyPr>
            <a:normAutofit/>
          </a:bodyPr>
          <a:lstStyle/>
          <a:p>
            <a:r>
              <a:rPr lang="en-US" sz="2800" dirty="0"/>
              <a:t>Any grade level</a:t>
            </a:r>
          </a:p>
          <a:p>
            <a:r>
              <a:rPr lang="en-US" sz="2800" dirty="0"/>
              <a:t>Standardized way</a:t>
            </a:r>
          </a:p>
          <a:p>
            <a:r>
              <a:rPr lang="en-US" sz="2800" dirty="0"/>
              <a:t>Nonstandardized way</a:t>
            </a:r>
          </a:p>
          <a:p>
            <a:r>
              <a:rPr lang="en-US" sz="2800" dirty="0"/>
              <a:t>Flexibility</a:t>
            </a:r>
          </a:p>
          <a:p>
            <a:r>
              <a:rPr lang="en-US" sz="2800" dirty="0"/>
              <a:t>California Department of Education (CDE) systems</a:t>
            </a:r>
          </a:p>
        </p:txBody>
      </p:sp>
      <p:pic>
        <p:nvPicPr>
          <p:cNvPr id="8" name="Google Shape;1289;p164">
            <a:extLst>
              <a:ext uri="{FF2B5EF4-FFF2-40B4-BE49-F238E27FC236}">
                <a16:creationId xmlns:a16="http://schemas.microsoft.com/office/drawing/2014/main" id="{1EFEDC87-ADD0-9182-4CA8-8BD96610F6FC}"/>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6550720" y="0"/>
            <a:ext cx="5641280" cy="6858000"/>
          </a:xfrm>
          <a:prstGeom prst="rect">
            <a:avLst/>
          </a:prstGeom>
          <a:noFill/>
          <a:ln>
            <a:noFill/>
          </a:ln>
        </p:spPr>
      </p:pic>
    </p:spTree>
    <p:extLst>
      <p:ext uri="{BB962C8B-B14F-4D97-AF65-F5344CB8AC3E}">
        <p14:creationId xmlns:p14="http://schemas.microsoft.com/office/powerpoint/2010/main" val="17782381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7" name="Title 6">
            <a:extLst>
              <a:ext uri="{FF2B5EF4-FFF2-40B4-BE49-F238E27FC236}">
                <a16:creationId xmlns:a16="http://schemas.microsoft.com/office/drawing/2014/main" id="{6D735B57-B335-8B4E-247E-6F31B7D85CB4}"/>
              </a:ext>
            </a:extLst>
          </p:cNvPr>
          <p:cNvSpPr>
            <a:spLocks noGrp="1"/>
          </p:cNvSpPr>
          <p:nvPr>
            <p:ph type="title"/>
          </p:nvPr>
        </p:nvSpPr>
        <p:spPr>
          <a:solidFill>
            <a:srgbClr val="0D3B4F"/>
          </a:solidFill>
        </p:spPr>
        <p:txBody>
          <a:bodyPr/>
          <a:lstStyle/>
          <a:p>
            <a:pPr marL="115888"/>
            <a:r>
              <a:rPr lang="en-US" dirty="0">
                <a:solidFill>
                  <a:schemeClr val="bg1"/>
                </a:solidFill>
              </a:rPr>
              <a:t>Interim Assessment Lookup Tool</a:t>
            </a:r>
          </a:p>
        </p:txBody>
      </p:sp>
      <p:pic>
        <p:nvPicPr>
          <p:cNvPr id="1296" name="Google Shape;1296;p165" descr="Interim Assessments screen: Filter by Subject: Smarter Balanced ELA and Grade: grade one selected with the checked icon. Smarter Balanced ELA, Smarter Balanced Mathematics, CAST, ELPAC listed"/>
          <p:cNvPicPr preferRelativeResize="0">
            <a:picLocks noGrp="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1562100"/>
            <a:ext cx="11430000" cy="4878114"/>
          </a:xfrm>
          <a:noFill/>
          <a:ln>
            <a:noFill/>
          </a:ln>
          <a:effectLst>
            <a:outerShdw blurRad="50800" dist="38100" dir="2700000" algn="tl" rotWithShape="0">
              <a:prstClr val="black">
                <a:alpha val="40000"/>
              </a:prstClr>
            </a:outerShdw>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D602-65BF-6267-8176-F2FE9F9151ED}"/>
              </a:ext>
            </a:extLst>
          </p:cNvPr>
          <p:cNvSpPr>
            <a:spLocks noGrp="1"/>
          </p:cNvSpPr>
          <p:nvPr>
            <p:ph type="title"/>
          </p:nvPr>
        </p:nvSpPr>
        <p:spPr>
          <a:xfrm>
            <a:off x="381000" y="-2842"/>
            <a:ext cx="6565366" cy="1564942"/>
          </a:xfrm>
        </p:spPr>
        <p:txBody>
          <a:bodyPr>
            <a:normAutofit/>
          </a:bodyPr>
          <a:lstStyle/>
          <a:p>
            <a:r>
              <a:rPr lang="en-US" dirty="0"/>
              <a:t>Smarter Balanced </a:t>
            </a:r>
            <a:br>
              <a:rPr lang="en-US" dirty="0"/>
            </a:br>
            <a:r>
              <a:rPr lang="en-US" dirty="0"/>
              <a:t>Interim Assessments</a:t>
            </a:r>
          </a:p>
        </p:txBody>
      </p:sp>
      <p:sp>
        <p:nvSpPr>
          <p:cNvPr id="9" name="Text Placeholder 8">
            <a:extLst>
              <a:ext uri="{FF2B5EF4-FFF2-40B4-BE49-F238E27FC236}">
                <a16:creationId xmlns:a16="http://schemas.microsoft.com/office/drawing/2014/main" id="{D45DF924-0A59-56FB-5DFB-FA8FA98347B2}"/>
              </a:ext>
            </a:extLst>
          </p:cNvPr>
          <p:cNvSpPr>
            <a:spLocks noGrp="1"/>
          </p:cNvSpPr>
          <p:nvPr>
            <p:ph sz="half" idx="10"/>
          </p:nvPr>
        </p:nvSpPr>
        <p:spPr>
          <a:xfrm>
            <a:off x="381000" y="2374367"/>
            <a:ext cx="3265714" cy="3482165"/>
          </a:xfrm>
          <a:solidFill>
            <a:srgbClr val="13501B"/>
          </a:solidFill>
        </p:spPr>
        <p:txBody>
          <a:bodyPr lIns="91440" tIns="91440" rIns="91440" bIns="91440" anchor="ctr">
            <a:normAutofit/>
          </a:bodyPr>
          <a:lstStyle/>
          <a:p>
            <a:pPr algn="ctr"/>
            <a:r>
              <a:rPr lang="en-US" b="1" dirty="0">
                <a:solidFill>
                  <a:schemeClr val="bg1"/>
                </a:solidFill>
              </a:rPr>
              <a:t>Interim Comprehensive Assessments (ICAs)</a:t>
            </a:r>
          </a:p>
        </p:txBody>
      </p:sp>
      <p:sp>
        <p:nvSpPr>
          <p:cNvPr id="10" name="Text Placeholder 9">
            <a:extLst>
              <a:ext uri="{FF2B5EF4-FFF2-40B4-BE49-F238E27FC236}">
                <a16:creationId xmlns:a16="http://schemas.microsoft.com/office/drawing/2014/main" id="{7C5259FB-D078-A242-A0AB-41B27B4ECFED}"/>
              </a:ext>
            </a:extLst>
          </p:cNvPr>
          <p:cNvSpPr>
            <a:spLocks noGrp="1"/>
          </p:cNvSpPr>
          <p:nvPr>
            <p:ph sz="half" idx="11"/>
          </p:nvPr>
        </p:nvSpPr>
        <p:spPr>
          <a:xfrm>
            <a:off x="4463143" y="2374367"/>
            <a:ext cx="3265714" cy="3482164"/>
          </a:xfrm>
          <a:solidFill>
            <a:srgbClr val="13501B"/>
          </a:solidFill>
        </p:spPr>
        <p:txBody>
          <a:bodyPr lIns="91440" tIns="91440" rIns="91440" bIns="91440" anchor="ctr">
            <a:normAutofit/>
          </a:bodyPr>
          <a:lstStyle/>
          <a:p>
            <a:pPr algn="ctr"/>
            <a:r>
              <a:rPr lang="en-US" b="1" dirty="0">
                <a:solidFill>
                  <a:schemeClr val="bg1"/>
                </a:solidFill>
              </a:rPr>
              <a:t>Interim </a:t>
            </a:r>
            <a:br>
              <a:rPr lang="en-US" b="1" dirty="0">
                <a:solidFill>
                  <a:schemeClr val="bg1"/>
                </a:solidFill>
              </a:rPr>
            </a:br>
            <a:r>
              <a:rPr lang="en-US" b="1" dirty="0">
                <a:solidFill>
                  <a:schemeClr val="bg1"/>
                </a:solidFill>
              </a:rPr>
              <a:t>Assessment </a:t>
            </a:r>
            <a:br>
              <a:rPr lang="en-US" b="1" dirty="0">
                <a:solidFill>
                  <a:schemeClr val="bg1"/>
                </a:solidFill>
              </a:rPr>
            </a:br>
            <a:r>
              <a:rPr lang="en-US" b="1" dirty="0">
                <a:solidFill>
                  <a:schemeClr val="bg1"/>
                </a:solidFill>
              </a:rPr>
              <a:t>Blocks (IABs)</a:t>
            </a:r>
          </a:p>
          <a:p>
            <a:pPr algn="ctr"/>
            <a:endParaRPr lang="en-US" b="1" dirty="0">
              <a:solidFill>
                <a:schemeClr val="bg1"/>
              </a:solidFill>
            </a:endParaRPr>
          </a:p>
        </p:txBody>
      </p:sp>
      <p:sp>
        <p:nvSpPr>
          <p:cNvPr id="2" name="Content Placeholder 1">
            <a:extLst>
              <a:ext uri="{FF2B5EF4-FFF2-40B4-BE49-F238E27FC236}">
                <a16:creationId xmlns:a16="http://schemas.microsoft.com/office/drawing/2014/main" id="{464B914B-9DCE-FCEB-3ACD-1F2C23A934ED}"/>
              </a:ext>
            </a:extLst>
          </p:cNvPr>
          <p:cNvSpPr>
            <a:spLocks noGrp="1"/>
          </p:cNvSpPr>
          <p:nvPr>
            <p:ph sz="half" idx="12"/>
          </p:nvPr>
        </p:nvSpPr>
        <p:spPr>
          <a:xfrm>
            <a:off x="8545286" y="2374367"/>
            <a:ext cx="3265714" cy="3482164"/>
          </a:xfrm>
          <a:solidFill>
            <a:srgbClr val="13501B"/>
          </a:solidFill>
        </p:spPr>
        <p:txBody>
          <a:bodyPr lIns="91440" tIns="91440" rIns="91440" bIns="91440" anchor="ctr">
            <a:normAutofit/>
          </a:bodyPr>
          <a:lstStyle/>
          <a:p>
            <a:pPr algn="ctr"/>
            <a:r>
              <a:rPr lang="en-US" b="1" dirty="0">
                <a:solidFill>
                  <a:schemeClr val="bg1"/>
                </a:solidFill>
              </a:rPr>
              <a:t>Focused </a:t>
            </a:r>
            <a:br>
              <a:rPr lang="en-US" b="1" dirty="0">
                <a:solidFill>
                  <a:schemeClr val="bg1"/>
                </a:solidFill>
              </a:rPr>
            </a:br>
            <a:r>
              <a:rPr lang="en-US" b="1" dirty="0">
                <a:solidFill>
                  <a:schemeClr val="bg1"/>
                </a:solidFill>
              </a:rPr>
              <a:t>Interim Assessment Blocks (FIABs)</a:t>
            </a:r>
          </a:p>
          <a:p>
            <a:pPr algn="ctr"/>
            <a:endParaRPr lang="en-US" b="1" dirty="0">
              <a:solidFill>
                <a:schemeClr val="bg1"/>
              </a:solidFill>
            </a:endParaRPr>
          </a:p>
        </p:txBody>
      </p:sp>
      <p:pic>
        <p:nvPicPr>
          <p:cNvPr id="3" name="Content Placeholder 2">
            <a:extLst>
              <a:ext uri="{FF2B5EF4-FFF2-40B4-BE49-F238E27FC236}">
                <a16:creationId xmlns:a16="http://schemas.microsoft.com/office/drawing/2014/main" id="{7E65B122-C9A9-6BD4-3932-975AEBBE947A}"/>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9597358" y="198346"/>
            <a:ext cx="2213642" cy="1876919"/>
          </a:xfrm>
          <a:prstGeom prst="rect">
            <a:avLst/>
          </a:prstGeom>
        </p:spPr>
      </p:pic>
    </p:spTree>
    <p:extLst>
      <p:ext uri="{BB962C8B-B14F-4D97-AF65-F5344CB8AC3E}">
        <p14:creationId xmlns:p14="http://schemas.microsoft.com/office/powerpoint/2010/main" val="9166670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41E37-ABF6-33CF-C317-5579F40A89EC}"/>
              </a:ext>
            </a:extLst>
          </p:cNvPr>
          <p:cNvSpPr>
            <a:spLocks noGrp="1"/>
          </p:cNvSpPr>
          <p:nvPr>
            <p:ph type="title"/>
          </p:nvPr>
        </p:nvSpPr>
        <p:spPr>
          <a:xfrm>
            <a:off x="0" y="-1"/>
            <a:ext cx="12192000" cy="1403055"/>
          </a:xfrm>
        </p:spPr>
        <p:txBody>
          <a:bodyPr/>
          <a:lstStyle/>
          <a:p>
            <a:r>
              <a:rPr lang="en-US" dirty="0"/>
              <a:t>CAST Interim Assessments</a:t>
            </a:r>
          </a:p>
        </p:txBody>
      </p:sp>
      <p:sp>
        <p:nvSpPr>
          <p:cNvPr id="25" name="Text Placeholder 24">
            <a:extLst>
              <a:ext uri="{FF2B5EF4-FFF2-40B4-BE49-F238E27FC236}">
                <a16:creationId xmlns:a16="http://schemas.microsoft.com/office/drawing/2014/main" id="{DB3DCF53-9B50-C438-8B69-CB9D3E2337E5}"/>
              </a:ext>
            </a:extLst>
          </p:cNvPr>
          <p:cNvSpPr>
            <a:spLocks noGrp="1"/>
          </p:cNvSpPr>
          <p:nvPr>
            <p:ph type="body" sz="quarter" idx="12"/>
          </p:nvPr>
        </p:nvSpPr>
        <p:spPr>
          <a:xfrm>
            <a:off x="381000" y="1562100"/>
            <a:ext cx="3338513" cy="1147763"/>
          </a:xfrm>
        </p:spPr>
        <p:txBody>
          <a:bodyPr>
            <a:normAutofit/>
          </a:bodyPr>
          <a:lstStyle/>
          <a:p>
            <a:r>
              <a:rPr lang="en-US" dirty="0">
                <a:sym typeface="Arial"/>
              </a:rPr>
              <a:t>Elementary School</a:t>
            </a:r>
            <a:endParaRPr lang="en-US" dirty="0"/>
          </a:p>
        </p:txBody>
      </p:sp>
      <p:sp>
        <p:nvSpPr>
          <p:cNvPr id="24" name="Content Placeholder 23">
            <a:extLst>
              <a:ext uri="{FF2B5EF4-FFF2-40B4-BE49-F238E27FC236}">
                <a16:creationId xmlns:a16="http://schemas.microsoft.com/office/drawing/2014/main" id="{329B5B9B-C5A9-50DB-3B41-41B5AAD9D5C5}"/>
              </a:ext>
            </a:extLst>
          </p:cNvPr>
          <p:cNvSpPr>
            <a:spLocks noGrp="1"/>
          </p:cNvSpPr>
          <p:nvPr>
            <p:ph idx="1"/>
          </p:nvPr>
        </p:nvSpPr>
        <p:spPr>
          <a:xfrm>
            <a:off x="458788" y="2830513"/>
            <a:ext cx="2060575" cy="952500"/>
          </a:xfrm>
        </p:spPr>
        <p:txBody>
          <a:bodyPr anchor="ctr">
            <a:normAutofit/>
          </a:bodyPr>
          <a:lstStyle/>
          <a:p>
            <a:r>
              <a:rPr lang="en-US" dirty="0">
                <a:sym typeface="Arial"/>
              </a:rPr>
              <a:t>Grade three</a:t>
            </a:r>
            <a:endParaRPr lang="en-US" dirty="0"/>
          </a:p>
        </p:txBody>
      </p:sp>
      <p:pic>
        <p:nvPicPr>
          <p:cNvPr id="48" name="Google Shape;1315;p167" descr="Icon representing a CAST Interim Assessment that assesses all three science domains (Earth and Space Sciences, Life Sciences, and Physical Sciences)">
            <a:extLst>
              <a:ext uri="{FF2B5EF4-FFF2-40B4-BE49-F238E27FC236}">
                <a16:creationId xmlns:a16="http://schemas.microsoft.com/office/drawing/2014/main" id="{6CDD0CA6-EE83-A1C0-9ED5-DBE87515E13B}"/>
              </a:ext>
            </a:extLst>
          </p:cNvPr>
          <p:cNvPicPr preferRelativeResize="0">
            <a:picLocks noGrp="1"/>
          </p:cNvPicPr>
          <p:nvPr>
            <p:ph type="pic" sz="quarter" idx="13"/>
          </p:nvPr>
        </p:nvPicPr>
        <p:blipFill rotWithShape="1">
          <a:blip r:embed="rId3" cstate="screen">
            <a:alphaModFix/>
            <a:extLst>
              <a:ext uri="{28A0092B-C50C-407E-A947-70E740481C1C}">
                <a14:useLocalDpi xmlns:a14="http://schemas.microsoft.com/office/drawing/2010/main"/>
              </a:ext>
            </a:extLst>
          </a:blip>
          <a:srcRect/>
          <a:stretch/>
        </p:blipFill>
        <p:spPr>
          <a:xfrm>
            <a:off x="2632075" y="2813050"/>
            <a:ext cx="971550" cy="969963"/>
          </a:xfrm>
          <a:noFill/>
          <a:ln>
            <a:noFill/>
          </a:ln>
        </p:spPr>
      </p:pic>
      <p:sp>
        <p:nvSpPr>
          <p:cNvPr id="27" name="Content Placeholder 26">
            <a:extLst>
              <a:ext uri="{FF2B5EF4-FFF2-40B4-BE49-F238E27FC236}">
                <a16:creationId xmlns:a16="http://schemas.microsoft.com/office/drawing/2014/main" id="{5C22D91A-4D67-013D-D97B-5017B0750B41}"/>
              </a:ext>
            </a:extLst>
          </p:cNvPr>
          <p:cNvSpPr>
            <a:spLocks noGrp="1"/>
          </p:cNvSpPr>
          <p:nvPr>
            <p:ph idx="14"/>
          </p:nvPr>
        </p:nvSpPr>
        <p:spPr>
          <a:xfrm>
            <a:off x="458788" y="3922713"/>
            <a:ext cx="2060575" cy="952500"/>
          </a:xfrm>
        </p:spPr>
        <p:txBody>
          <a:bodyPr anchor="ctr">
            <a:normAutofit/>
          </a:bodyPr>
          <a:lstStyle/>
          <a:p>
            <a:r>
              <a:rPr lang="en-US" dirty="0">
                <a:sym typeface="Arial"/>
              </a:rPr>
              <a:t>Grade four</a:t>
            </a:r>
            <a:endParaRPr lang="en-US" dirty="0"/>
          </a:p>
        </p:txBody>
      </p:sp>
      <p:pic>
        <p:nvPicPr>
          <p:cNvPr id="49" name="Google Shape;1316;p167" descr="Icon representing a CAST Interim Assessment that assesses all three science domains (Earth and Space Sciences, Life Sciences, and Physical Sciences)">
            <a:extLst>
              <a:ext uri="{FF2B5EF4-FFF2-40B4-BE49-F238E27FC236}">
                <a16:creationId xmlns:a16="http://schemas.microsoft.com/office/drawing/2014/main" id="{EE0CB27E-C862-C5AB-B2AF-1874793464DC}"/>
              </a:ext>
            </a:extLst>
          </p:cNvPr>
          <p:cNvPicPr preferRelativeResize="0">
            <a:picLocks noGrp="1"/>
          </p:cNvPicPr>
          <p:nvPr>
            <p:ph type="pic" sz="quarter" idx="15"/>
          </p:nvPr>
        </p:nvPicPr>
        <p:blipFill rotWithShape="1">
          <a:blip r:embed="rId3" cstate="screen">
            <a:alphaModFix/>
            <a:extLst>
              <a:ext uri="{28A0092B-C50C-407E-A947-70E740481C1C}">
                <a14:useLocalDpi xmlns:a14="http://schemas.microsoft.com/office/drawing/2010/main"/>
              </a:ext>
            </a:extLst>
          </a:blip>
          <a:srcRect/>
          <a:stretch/>
        </p:blipFill>
        <p:spPr>
          <a:xfrm>
            <a:off x="2632075" y="3905250"/>
            <a:ext cx="971550" cy="969963"/>
          </a:xfrm>
          <a:noFill/>
          <a:ln>
            <a:noFill/>
          </a:ln>
        </p:spPr>
      </p:pic>
      <p:sp>
        <p:nvSpPr>
          <p:cNvPr id="29" name="Content Placeholder 28">
            <a:extLst>
              <a:ext uri="{FF2B5EF4-FFF2-40B4-BE49-F238E27FC236}">
                <a16:creationId xmlns:a16="http://schemas.microsoft.com/office/drawing/2014/main" id="{D8CCD8E1-8E21-F1A3-DE07-E91880F65F17}"/>
              </a:ext>
            </a:extLst>
          </p:cNvPr>
          <p:cNvSpPr>
            <a:spLocks noGrp="1"/>
          </p:cNvSpPr>
          <p:nvPr>
            <p:ph idx="16"/>
          </p:nvPr>
        </p:nvSpPr>
        <p:spPr>
          <a:xfrm>
            <a:off x="457200" y="5033963"/>
            <a:ext cx="2060575" cy="952500"/>
          </a:xfrm>
        </p:spPr>
        <p:txBody>
          <a:bodyPr anchor="ctr">
            <a:normAutofit/>
          </a:bodyPr>
          <a:lstStyle/>
          <a:p>
            <a:r>
              <a:rPr lang="en-US" dirty="0"/>
              <a:t>Grade five</a:t>
            </a:r>
          </a:p>
        </p:txBody>
      </p:sp>
      <p:pic>
        <p:nvPicPr>
          <p:cNvPr id="50" name="Google Shape;1317;p167" descr="Icon representing a CAST Interim Assessment that assesses all three science domains (Earth and Space Sciences, Life Sciences, and Physical Sciences)">
            <a:extLst>
              <a:ext uri="{FF2B5EF4-FFF2-40B4-BE49-F238E27FC236}">
                <a16:creationId xmlns:a16="http://schemas.microsoft.com/office/drawing/2014/main" id="{E4728907-7F5C-4C6D-90A6-008BCE7C0470}"/>
              </a:ext>
            </a:extLst>
          </p:cNvPr>
          <p:cNvPicPr preferRelativeResize="0">
            <a:picLocks noGrp="1"/>
          </p:cNvPicPr>
          <p:nvPr>
            <p:ph type="pic" sz="quarter" idx="17"/>
          </p:nvPr>
        </p:nvPicPr>
        <p:blipFill rotWithShape="1">
          <a:blip r:embed="rId3" cstate="screen">
            <a:alphaModFix/>
            <a:extLst>
              <a:ext uri="{28A0092B-C50C-407E-A947-70E740481C1C}">
                <a14:useLocalDpi xmlns:a14="http://schemas.microsoft.com/office/drawing/2010/main"/>
              </a:ext>
            </a:extLst>
          </a:blip>
          <a:srcRect/>
          <a:stretch/>
        </p:blipFill>
        <p:spPr>
          <a:xfrm>
            <a:off x="2630488" y="5016500"/>
            <a:ext cx="971550" cy="969963"/>
          </a:xfrm>
          <a:noFill/>
          <a:ln>
            <a:noFill/>
          </a:ln>
        </p:spPr>
      </p:pic>
      <p:sp>
        <p:nvSpPr>
          <p:cNvPr id="32" name="Text Placeholder 31">
            <a:extLst>
              <a:ext uri="{FF2B5EF4-FFF2-40B4-BE49-F238E27FC236}">
                <a16:creationId xmlns:a16="http://schemas.microsoft.com/office/drawing/2014/main" id="{45961445-3304-19C5-191D-B4364DF33D62}"/>
              </a:ext>
            </a:extLst>
          </p:cNvPr>
          <p:cNvSpPr>
            <a:spLocks noGrp="1"/>
          </p:cNvSpPr>
          <p:nvPr>
            <p:ph type="body" sz="quarter" idx="18"/>
          </p:nvPr>
        </p:nvSpPr>
        <p:spPr>
          <a:xfrm>
            <a:off x="4427538" y="1562100"/>
            <a:ext cx="3336925" cy="1147763"/>
          </a:xfrm>
        </p:spPr>
        <p:txBody>
          <a:bodyPr>
            <a:normAutofit/>
          </a:bodyPr>
          <a:lstStyle/>
          <a:p>
            <a:r>
              <a:rPr lang="en-US" dirty="0">
                <a:sym typeface="Arial"/>
              </a:rPr>
              <a:t>Middle </a:t>
            </a:r>
            <a:br>
              <a:rPr lang="en-US" dirty="0">
                <a:sym typeface="Arial"/>
              </a:rPr>
            </a:br>
            <a:r>
              <a:rPr lang="en-US" dirty="0">
                <a:sym typeface="Arial"/>
              </a:rPr>
              <a:t>School</a:t>
            </a:r>
            <a:endParaRPr lang="en-US" dirty="0"/>
          </a:p>
        </p:txBody>
      </p:sp>
      <p:sp>
        <p:nvSpPr>
          <p:cNvPr id="31" name="Content Placeholder 30">
            <a:extLst>
              <a:ext uri="{FF2B5EF4-FFF2-40B4-BE49-F238E27FC236}">
                <a16:creationId xmlns:a16="http://schemas.microsoft.com/office/drawing/2014/main" id="{15044F58-4D59-F267-9F02-C85F13FE129E}"/>
              </a:ext>
            </a:extLst>
          </p:cNvPr>
          <p:cNvSpPr>
            <a:spLocks noGrp="1"/>
          </p:cNvSpPr>
          <p:nvPr>
            <p:ph idx="19"/>
          </p:nvPr>
        </p:nvSpPr>
        <p:spPr>
          <a:xfrm>
            <a:off x="4505325" y="2830513"/>
            <a:ext cx="2058988" cy="952500"/>
          </a:xfrm>
        </p:spPr>
        <p:txBody>
          <a:bodyPr anchor="ctr">
            <a:normAutofit/>
          </a:bodyPr>
          <a:lstStyle/>
          <a:p>
            <a:r>
              <a:rPr lang="en-US" dirty="0"/>
              <a:t>Earth and Space</a:t>
            </a:r>
          </a:p>
        </p:txBody>
      </p:sp>
      <p:pic>
        <p:nvPicPr>
          <p:cNvPr id="51" name="Google Shape;1325;p167" descr="Icon representing a CAST Interim Assessment that assesses the earth and space science domain only.">
            <a:extLst>
              <a:ext uri="{FF2B5EF4-FFF2-40B4-BE49-F238E27FC236}">
                <a16:creationId xmlns:a16="http://schemas.microsoft.com/office/drawing/2014/main" id="{8F236A14-7719-72B1-6C12-09F8DE272920}"/>
              </a:ext>
            </a:extLst>
          </p:cNvPr>
          <p:cNvPicPr preferRelativeResize="0">
            <a:picLocks noGrp="1"/>
          </p:cNvPicPr>
          <p:nvPr>
            <p:ph type="pic" sz="quarter" idx="20"/>
          </p:nvPr>
        </p:nvPicPr>
        <p:blipFill rotWithShape="1">
          <a:blip r:embed="rId4" cstate="screen">
            <a:alphaModFix/>
            <a:extLst>
              <a:ext uri="{28A0092B-C50C-407E-A947-70E740481C1C}">
                <a14:useLocalDpi xmlns:a14="http://schemas.microsoft.com/office/drawing/2010/main"/>
              </a:ext>
            </a:extLst>
          </a:blip>
          <a:srcRect/>
          <a:stretch/>
        </p:blipFill>
        <p:spPr>
          <a:xfrm>
            <a:off x="6677025" y="2813050"/>
            <a:ext cx="971550" cy="969963"/>
          </a:xfrm>
          <a:noFill/>
          <a:ln>
            <a:noFill/>
          </a:ln>
        </p:spPr>
      </p:pic>
      <p:sp>
        <p:nvSpPr>
          <p:cNvPr id="34" name="Content Placeholder 33">
            <a:extLst>
              <a:ext uri="{FF2B5EF4-FFF2-40B4-BE49-F238E27FC236}">
                <a16:creationId xmlns:a16="http://schemas.microsoft.com/office/drawing/2014/main" id="{FF55DBAD-C338-373E-8203-ED3157B67E56}"/>
              </a:ext>
            </a:extLst>
          </p:cNvPr>
          <p:cNvSpPr>
            <a:spLocks noGrp="1"/>
          </p:cNvSpPr>
          <p:nvPr>
            <p:ph idx="21"/>
          </p:nvPr>
        </p:nvSpPr>
        <p:spPr>
          <a:xfrm>
            <a:off x="4505325" y="3922713"/>
            <a:ext cx="2058988" cy="952500"/>
          </a:xfrm>
        </p:spPr>
        <p:txBody>
          <a:bodyPr anchor="ctr"/>
          <a:lstStyle/>
          <a:p>
            <a:r>
              <a:rPr lang="en-US" dirty="0"/>
              <a:t>Life</a:t>
            </a:r>
          </a:p>
        </p:txBody>
      </p:sp>
      <p:pic>
        <p:nvPicPr>
          <p:cNvPr id="52" name="Google Shape;1326;p167" descr="Icon representing a CAST Interim Assessment that assesses the life science domain only.">
            <a:extLst>
              <a:ext uri="{FF2B5EF4-FFF2-40B4-BE49-F238E27FC236}">
                <a16:creationId xmlns:a16="http://schemas.microsoft.com/office/drawing/2014/main" id="{EE22496C-C583-9E27-6E4F-7E8E172A663A}"/>
              </a:ext>
            </a:extLst>
          </p:cNvPr>
          <p:cNvPicPr preferRelativeResize="0">
            <a:picLocks noGrp="1"/>
          </p:cNvPicPr>
          <p:nvPr>
            <p:ph type="pic" sz="quarter" idx="22"/>
          </p:nvPr>
        </p:nvPicPr>
        <p:blipFill rotWithShape="1">
          <a:blip r:embed="rId5" cstate="screen">
            <a:alphaModFix/>
            <a:extLst>
              <a:ext uri="{28A0092B-C50C-407E-A947-70E740481C1C}">
                <a14:useLocalDpi xmlns:a14="http://schemas.microsoft.com/office/drawing/2010/main"/>
              </a:ext>
            </a:extLst>
          </a:blip>
          <a:srcRect/>
          <a:stretch/>
        </p:blipFill>
        <p:spPr>
          <a:xfrm>
            <a:off x="6677025" y="3905250"/>
            <a:ext cx="971550" cy="969963"/>
          </a:xfrm>
          <a:noFill/>
          <a:ln>
            <a:noFill/>
          </a:ln>
        </p:spPr>
      </p:pic>
      <p:sp>
        <p:nvSpPr>
          <p:cNvPr id="36" name="Content Placeholder 35">
            <a:extLst>
              <a:ext uri="{FF2B5EF4-FFF2-40B4-BE49-F238E27FC236}">
                <a16:creationId xmlns:a16="http://schemas.microsoft.com/office/drawing/2014/main" id="{34FA39AA-D055-33BB-07BD-E07E2D577FEA}"/>
              </a:ext>
            </a:extLst>
          </p:cNvPr>
          <p:cNvSpPr>
            <a:spLocks noGrp="1"/>
          </p:cNvSpPr>
          <p:nvPr>
            <p:ph idx="23"/>
          </p:nvPr>
        </p:nvSpPr>
        <p:spPr>
          <a:xfrm>
            <a:off x="4502150" y="5033963"/>
            <a:ext cx="2060575" cy="952500"/>
          </a:xfrm>
        </p:spPr>
        <p:txBody>
          <a:bodyPr anchor="ctr">
            <a:normAutofit/>
          </a:bodyPr>
          <a:lstStyle/>
          <a:p>
            <a:r>
              <a:rPr lang="en-US" dirty="0">
                <a:sym typeface="Arial"/>
              </a:rPr>
              <a:t>Physical</a:t>
            </a:r>
            <a:endParaRPr lang="en-US" dirty="0"/>
          </a:p>
        </p:txBody>
      </p:sp>
      <p:pic>
        <p:nvPicPr>
          <p:cNvPr id="53" name="Google Shape;1327;p167" descr="Icon representing a CAST Interim Assessment that assesses the physical science domain only.">
            <a:extLst>
              <a:ext uri="{FF2B5EF4-FFF2-40B4-BE49-F238E27FC236}">
                <a16:creationId xmlns:a16="http://schemas.microsoft.com/office/drawing/2014/main" id="{4F39233D-A8D0-4368-0EFD-A582322075C0}"/>
              </a:ext>
            </a:extLst>
          </p:cNvPr>
          <p:cNvPicPr preferRelativeResize="0">
            <a:picLocks noGrp="1"/>
          </p:cNvPicPr>
          <p:nvPr>
            <p:ph type="pic" sz="quarter" idx="24"/>
          </p:nvPr>
        </p:nvPicPr>
        <p:blipFill rotWithShape="1">
          <a:blip r:embed="rId6" cstate="screen">
            <a:alphaModFix/>
            <a:extLst>
              <a:ext uri="{28A0092B-C50C-407E-A947-70E740481C1C}">
                <a14:useLocalDpi xmlns:a14="http://schemas.microsoft.com/office/drawing/2010/main"/>
              </a:ext>
            </a:extLst>
          </a:blip>
          <a:srcRect/>
          <a:stretch/>
        </p:blipFill>
        <p:spPr>
          <a:xfrm>
            <a:off x="6675438" y="5016500"/>
            <a:ext cx="971550" cy="969963"/>
          </a:xfrm>
          <a:noFill/>
          <a:ln>
            <a:noFill/>
          </a:ln>
        </p:spPr>
      </p:pic>
      <p:sp>
        <p:nvSpPr>
          <p:cNvPr id="39" name="Text Placeholder 38">
            <a:extLst>
              <a:ext uri="{FF2B5EF4-FFF2-40B4-BE49-F238E27FC236}">
                <a16:creationId xmlns:a16="http://schemas.microsoft.com/office/drawing/2014/main" id="{54000D72-0A57-20A7-518C-D3B0D2BE322E}"/>
              </a:ext>
            </a:extLst>
          </p:cNvPr>
          <p:cNvSpPr>
            <a:spLocks noGrp="1"/>
          </p:cNvSpPr>
          <p:nvPr>
            <p:ph type="body" sz="quarter" idx="25"/>
          </p:nvPr>
        </p:nvSpPr>
        <p:spPr>
          <a:xfrm>
            <a:off x="8467725" y="1562100"/>
            <a:ext cx="3336925" cy="1147763"/>
          </a:xfrm>
        </p:spPr>
        <p:txBody>
          <a:bodyPr>
            <a:normAutofit/>
          </a:bodyPr>
          <a:lstStyle/>
          <a:p>
            <a:r>
              <a:rPr lang="en-US" dirty="0">
                <a:sym typeface="Arial"/>
              </a:rPr>
              <a:t>High </a:t>
            </a:r>
            <a:br>
              <a:rPr lang="en-US" dirty="0">
                <a:sym typeface="Arial"/>
              </a:rPr>
            </a:br>
            <a:r>
              <a:rPr lang="en-US" dirty="0">
                <a:sym typeface="Arial"/>
              </a:rPr>
              <a:t>School</a:t>
            </a:r>
            <a:endParaRPr lang="en-US" dirty="0"/>
          </a:p>
        </p:txBody>
      </p:sp>
      <p:sp>
        <p:nvSpPr>
          <p:cNvPr id="38" name="Content Placeholder 37">
            <a:extLst>
              <a:ext uri="{FF2B5EF4-FFF2-40B4-BE49-F238E27FC236}">
                <a16:creationId xmlns:a16="http://schemas.microsoft.com/office/drawing/2014/main" id="{1DCC0513-528B-97BC-05CD-88CAC42F3C0E}"/>
              </a:ext>
            </a:extLst>
          </p:cNvPr>
          <p:cNvSpPr>
            <a:spLocks noGrp="1"/>
          </p:cNvSpPr>
          <p:nvPr>
            <p:ph idx="26"/>
          </p:nvPr>
        </p:nvSpPr>
        <p:spPr>
          <a:xfrm>
            <a:off x="8545513" y="2830513"/>
            <a:ext cx="2060575" cy="952500"/>
          </a:xfrm>
        </p:spPr>
        <p:txBody>
          <a:bodyPr anchor="ctr">
            <a:normAutofit/>
          </a:bodyPr>
          <a:lstStyle/>
          <a:p>
            <a:r>
              <a:rPr lang="en-US" dirty="0"/>
              <a:t>Earth and Space</a:t>
            </a:r>
          </a:p>
        </p:txBody>
      </p:sp>
      <p:pic>
        <p:nvPicPr>
          <p:cNvPr id="54" name="Google Shape;1320;p167" descr="Icon representing a CAST Interim Assessment that assesses the earth and space science domain only.">
            <a:extLst>
              <a:ext uri="{FF2B5EF4-FFF2-40B4-BE49-F238E27FC236}">
                <a16:creationId xmlns:a16="http://schemas.microsoft.com/office/drawing/2014/main" id="{F5E29145-0967-3822-6D71-B88F372BE39C}"/>
              </a:ext>
            </a:extLst>
          </p:cNvPr>
          <p:cNvPicPr preferRelativeResize="0">
            <a:picLocks noGrp="1"/>
          </p:cNvPicPr>
          <p:nvPr>
            <p:ph type="pic" sz="quarter" idx="27"/>
          </p:nvPr>
        </p:nvPicPr>
        <p:blipFill rotWithShape="1">
          <a:blip r:embed="rId4" cstate="screen">
            <a:alphaModFix/>
            <a:extLst>
              <a:ext uri="{28A0092B-C50C-407E-A947-70E740481C1C}">
                <a14:useLocalDpi xmlns:a14="http://schemas.microsoft.com/office/drawing/2010/main"/>
              </a:ext>
            </a:extLst>
          </a:blip>
          <a:srcRect/>
          <a:stretch/>
        </p:blipFill>
        <p:spPr>
          <a:xfrm>
            <a:off x="10718800" y="2813050"/>
            <a:ext cx="971550" cy="969963"/>
          </a:xfrm>
          <a:noFill/>
          <a:ln>
            <a:noFill/>
          </a:ln>
        </p:spPr>
      </p:pic>
      <p:sp>
        <p:nvSpPr>
          <p:cNvPr id="41" name="Content Placeholder 40">
            <a:extLst>
              <a:ext uri="{FF2B5EF4-FFF2-40B4-BE49-F238E27FC236}">
                <a16:creationId xmlns:a16="http://schemas.microsoft.com/office/drawing/2014/main" id="{5ED0E1BD-654B-68C5-1F37-D15CD95302D2}"/>
              </a:ext>
            </a:extLst>
          </p:cNvPr>
          <p:cNvSpPr>
            <a:spLocks noGrp="1"/>
          </p:cNvSpPr>
          <p:nvPr>
            <p:ph idx="28"/>
          </p:nvPr>
        </p:nvSpPr>
        <p:spPr>
          <a:xfrm>
            <a:off x="8545513" y="3922713"/>
            <a:ext cx="2060575" cy="952500"/>
          </a:xfrm>
        </p:spPr>
        <p:txBody>
          <a:bodyPr anchor="ctr"/>
          <a:lstStyle/>
          <a:p>
            <a:r>
              <a:rPr lang="en-US" dirty="0"/>
              <a:t>Life</a:t>
            </a:r>
          </a:p>
        </p:txBody>
      </p:sp>
      <p:pic>
        <p:nvPicPr>
          <p:cNvPr id="55" name="Google Shape;1321;p167" descr="Icon representing a CAST Interim Assessment that assesses the life science domain only.">
            <a:extLst>
              <a:ext uri="{FF2B5EF4-FFF2-40B4-BE49-F238E27FC236}">
                <a16:creationId xmlns:a16="http://schemas.microsoft.com/office/drawing/2014/main" id="{FFEC0347-69BD-3A14-C804-6FFCFAF0BEE4}"/>
              </a:ext>
            </a:extLst>
          </p:cNvPr>
          <p:cNvPicPr preferRelativeResize="0">
            <a:picLocks noGrp="1"/>
          </p:cNvPicPr>
          <p:nvPr>
            <p:ph type="pic" sz="quarter" idx="29"/>
          </p:nvPr>
        </p:nvPicPr>
        <p:blipFill rotWithShape="1">
          <a:blip r:embed="rId5" cstate="screen">
            <a:alphaModFix/>
            <a:extLst>
              <a:ext uri="{28A0092B-C50C-407E-A947-70E740481C1C}">
                <a14:useLocalDpi xmlns:a14="http://schemas.microsoft.com/office/drawing/2010/main"/>
              </a:ext>
            </a:extLst>
          </a:blip>
          <a:srcRect/>
          <a:stretch/>
        </p:blipFill>
        <p:spPr>
          <a:xfrm>
            <a:off x="10718800" y="3905250"/>
            <a:ext cx="971550" cy="969963"/>
          </a:xfrm>
          <a:noFill/>
          <a:ln>
            <a:noFill/>
          </a:ln>
        </p:spPr>
      </p:pic>
      <p:sp>
        <p:nvSpPr>
          <p:cNvPr id="43" name="Content Placeholder 42">
            <a:extLst>
              <a:ext uri="{FF2B5EF4-FFF2-40B4-BE49-F238E27FC236}">
                <a16:creationId xmlns:a16="http://schemas.microsoft.com/office/drawing/2014/main" id="{E8BAECAB-6BFC-A1F2-9C84-0F56C80E919C}"/>
              </a:ext>
            </a:extLst>
          </p:cNvPr>
          <p:cNvSpPr>
            <a:spLocks noGrp="1"/>
          </p:cNvSpPr>
          <p:nvPr>
            <p:ph idx="30"/>
          </p:nvPr>
        </p:nvSpPr>
        <p:spPr>
          <a:xfrm>
            <a:off x="8542338" y="5033963"/>
            <a:ext cx="2060575" cy="952500"/>
          </a:xfrm>
        </p:spPr>
        <p:txBody>
          <a:bodyPr anchor="ctr">
            <a:normAutofit/>
          </a:bodyPr>
          <a:lstStyle/>
          <a:p>
            <a:r>
              <a:rPr lang="en-US" dirty="0"/>
              <a:t>Physical</a:t>
            </a:r>
          </a:p>
        </p:txBody>
      </p:sp>
      <p:pic>
        <p:nvPicPr>
          <p:cNvPr id="56" name="Google Shape;1322;p167" descr="Icon representing a CAST Interim Assessment that assesses the physical science domain only.">
            <a:extLst>
              <a:ext uri="{FF2B5EF4-FFF2-40B4-BE49-F238E27FC236}">
                <a16:creationId xmlns:a16="http://schemas.microsoft.com/office/drawing/2014/main" id="{E2020BDC-2FC0-DBAB-4DED-DA14530598CC}"/>
              </a:ext>
            </a:extLst>
          </p:cNvPr>
          <p:cNvPicPr preferRelativeResize="0">
            <a:picLocks noGrp="1"/>
          </p:cNvPicPr>
          <p:nvPr>
            <p:ph type="pic" sz="quarter" idx="31"/>
          </p:nvPr>
        </p:nvPicPr>
        <p:blipFill rotWithShape="1">
          <a:blip r:embed="rId6" cstate="screen">
            <a:alphaModFix/>
            <a:extLst>
              <a:ext uri="{28A0092B-C50C-407E-A947-70E740481C1C}">
                <a14:useLocalDpi xmlns:a14="http://schemas.microsoft.com/office/drawing/2010/main"/>
              </a:ext>
            </a:extLst>
          </a:blip>
          <a:srcRect/>
          <a:stretch/>
        </p:blipFill>
        <p:spPr>
          <a:xfrm>
            <a:off x="10715625" y="5016500"/>
            <a:ext cx="971550" cy="969963"/>
          </a:xfrm>
          <a:noFill/>
          <a:ln>
            <a:noFill/>
          </a:ln>
        </p:spPr>
      </p:pic>
    </p:spTree>
    <p:extLst>
      <p:ext uri="{BB962C8B-B14F-4D97-AF65-F5344CB8AC3E}">
        <p14:creationId xmlns:p14="http://schemas.microsoft.com/office/powerpoint/2010/main" val="16063309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ACCB-BBAD-D019-30A6-BAE5A099F225}"/>
              </a:ext>
            </a:extLst>
          </p:cNvPr>
          <p:cNvSpPr>
            <a:spLocks noGrp="1"/>
          </p:cNvSpPr>
          <p:nvPr>
            <p:ph type="title"/>
          </p:nvPr>
        </p:nvSpPr>
        <p:spPr>
          <a:xfrm>
            <a:off x="385011" y="1"/>
            <a:ext cx="11425989" cy="1409699"/>
          </a:xfrm>
        </p:spPr>
        <p:txBody>
          <a:bodyPr/>
          <a:lstStyle/>
          <a:p>
            <a:r>
              <a:rPr lang="en-US"/>
              <a:t>ELPAC Interim Assessments</a:t>
            </a:r>
          </a:p>
        </p:txBody>
      </p:sp>
      <p:sp>
        <p:nvSpPr>
          <p:cNvPr id="37" name="Content Placeholder 36">
            <a:extLst>
              <a:ext uri="{FF2B5EF4-FFF2-40B4-BE49-F238E27FC236}">
                <a16:creationId xmlns:a16="http://schemas.microsoft.com/office/drawing/2014/main" id="{2D120881-9A7B-F4EF-3FF9-633F21A08FC6}"/>
              </a:ext>
            </a:extLst>
          </p:cNvPr>
          <p:cNvSpPr>
            <a:spLocks noGrp="1"/>
          </p:cNvSpPr>
          <p:nvPr>
            <p:ph idx="1"/>
          </p:nvPr>
        </p:nvSpPr>
        <p:spPr>
          <a:xfrm>
            <a:off x="385011" y="1562100"/>
            <a:ext cx="11425989" cy="441204"/>
          </a:xfrm>
        </p:spPr>
        <p:txBody>
          <a:bodyPr>
            <a:normAutofit fontScale="85000" lnSpcReduction="20000"/>
          </a:bodyPr>
          <a:lstStyle/>
          <a:p>
            <a:r>
              <a:rPr lang="en-US" dirty="0"/>
              <a:t>Listening</a:t>
            </a:r>
          </a:p>
        </p:txBody>
      </p:sp>
      <p:graphicFrame>
        <p:nvGraphicFramePr>
          <p:cNvPr id="45" name="Content Placeholder 44">
            <a:extLst>
              <a:ext uri="{FF2B5EF4-FFF2-40B4-BE49-F238E27FC236}">
                <a16:creationId xmlns:a16="http://schemas.microsoft.com/office/drawing/2014/main" id="{CCCCF9D1-6601-85C0-3E78-F50728791BFD}"/>
              </a:ext>
            </a:extLst>
          </p:cNvPr>
          <p:cNvGraphicFramePr>
            <a:graphicFrameLocks noGrp="1"/>
          </p:cNvGraphicFramePr>
          <p:nvPr>
            <p:ph idx="10"/>
            <p:extLst>
              <p:ext uri="{D42A27DB-BD31-4B8C-83A1-F6EECF244321}">
                <p14:modId xmlns:p14="http://schemas.microsoft.com/office/powerpoint/2010/main" val="3323626422"/>
              </p:ext>
            </p:extLst>
          </p:nvPr>
        </p:nvGraphicFramePr>
        <p:xfrm>
          <a:off x="389021" y="2019433"/>
          <a:ext cx="11425989" cy="835731"/>
        </p:xfrm>
        <a:graphic>
          <a:graphicData uri="http://schemas.openxmlformats.org/drawingml/2006/table">
            <a:tbl>
              <a:tblPr firstRow="1" bandRow="1">
                <a:tableStyleId>{8A107856-5554-42FB-B03E-39F5DBC370BA}</a:tableStyleId>
              </a:tblPr>
              <a:tblGrid>
                <a:gridCol w="1989356">
                  <a:extLst>
                    <a:ext uri="{9D8B030D-6E8A-4147-A177-3AD203B41FA5}">
                      <a16:colId xmlns:a16="http://schemas.microsoft.com/office/drawing/2014/main" val="92070880"/>
                    </a:ext>
                  </a:extLst>
                </a:gridCol>
                <a:gridCol w="1932366">
                  <a:extLst>
                    <a:ext uri="{9D8B030D-6E8A-4147-A177-3AD203B41FA5}">
                      <a16:colId xmlns:a16="http://schemas.microsoft.com/office/drawing/2014/main" val="2924073171"/>
                    </a:ext>
                  </a:extLst>
                </a:gridCol>
                <a:gridCol w="868296">
                  <a:extLst>
                    <a:ext uri="{9D8B030D-6E8A-4147-A177-3AD203B41FA5}">
                      <a16:colId xmlns:a16="http://schemas.microsoft.com/office/drawing/2014/main" val="3197255503"/>
                    </a:ext>
                  </a:extLst>
                </a:gridCol>
                <a:gridCol w="929768">
                  <a:extLst>
                    <a:ext uri="{9D8B030D-6E8A-4147-A177-3AD203B41FA5}">
                      <a16:colId xmlns:a16="http://schemas.microsoft.com/office/drawing/2014/main" val="824451597"/>
                    </a:ext>
                  </a:extLst>
                </a:gridCol>
                <a:gridCol w="126955">
                  <a:extLst>
                    <a:ext uri="{9D8B030D-6E8A-4147-A177-3AD203B41FA5}">
                      <a16:colId xmlns:a16="http://schemas.microsoft.com/office/drawing/2014/main" val="4150150223"/>
                    </a:ext>
                  </a:extLst>
                </a:gridCol>
                <a:gridCol w="1252498">
                  <a:extLst>
                    <a:ext uri="{9D8B030D-6E8A-4147-A177-3AD203B41FA5}">
                      <a16:colId xmlns:a16="http://schemas.microsoft.com/office/drawing/2014/main" val="2739449515"/>
                    </a:ext>
                  </a:extLst>
                </a:gridCol>
                <a:gridCol w="1306285">
                  <a:extLst>
                    <a:ext uri="{9D8B030D-6E8A-4147-A177-3AD203B41FA5}">
                      <a16:colId xmlns:a16="http://schemas.microsoft.com/office/drawing/2014/main" val="1379080369"/>
                    </a:ext>
                  </a:extLst>
                </a:gridCol>
                <a:gridCol w="1490703">
                  <a:extLst>
                    <a:ext uri="{9D8B030D-6E8A-4147-A177-3AD203B41FA5}">
                      <a16:colId xmlns:a16="http://schemas.microsoft.com/office/drawing/2014/main" val="2337045811"/>
                    </a:ext>
                  </a:extLst>
                </a:gridCol>
                <a:gridCol w="1529762">
                  <a:extLst>
                    <a:ext uri="{9D8B030D-6E8A-4147-A177-3AD203B41FA5}">
                      <a16:colId xmlns:a16="http://schemas.microsoft.com/office/drawing/2014/main" val="658830703"/>
                    </a:ext>
                  </a:extLst>
                </a:gridCol>
              </a:tblGrid>
              <a:tr h="835731">
                <a:tc>
                  <a:txBody>
                    <a:bodyPr/>
                    <a:lstStyle/>
                    <a:p>
                      <a:pPr algn="ctr">
                        <a:lnSpc>
                          <a:spcPct val="90000"/>
                        </a:lnSpc>
                      </a:pPr>
                      <a:r>
                        <a:rPr lang="en-US" sz="2400" b="0" dirty="0"/>
                        <a:t>Grade Levels</a:t>
                      </a:r>
                      <a:br>
                        <a:rPr lang="en-US" sz="2400" b="0" dirty="0"/>
                      </a:br>
                      <a:r>
                        <a:rPr lang="en-US" sz="2400" b="0" dirty="0"/>
                        <a:t>and Spans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gn="ctr"/>
                      <a:r>
                        <a:rPr lang="en-US" sz="2400" b="0" dirty="0"/>
                        <a:t>Kindergarten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gn="ctr"/>
                      <a:r>
                        <a:rPr lang="en-US" sz="2400" b="0" dirty="0"/>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gn="ctr"/>
                      <a:r>
                        <a:rPr lang="en-US" sz="2400" b="0" dirty="0"/>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gn="ctr"/>
                      <a:endParaRPr lang="en-US" sz="2400" b="0" dirty="0"/>
                    </a:p>
                  </a:txBody>
                  <a:tcPr marL="0" marR="0" marT="0" marB="0" anchor="ctr">
                    <a:lnL w="12700" cap="flat" cmpd="sng" algn="ctr">
                      <a:solidFill>
                        <a:schemeClr val="bg1"/>
                      </a:solidFill>
                      <a:prstDash val="solid"/>
                      <a:round/>
                      <a:headEnd type="none" w="med" len="med"/>
                      <a:tailEnd type="none" w="med" len="med"/>
                    </a:lnL>
                    <a:solidFill>
                      <a:schemeClr val="bg2"/>
                    </a:solidFill>
                  </a:tcPr>
                </a:tc>
                <a:tc>
                  <a:txBody>
                    <a:bodyPr/>
                    <a:lstStyle/>
                    <a:p>
                      <a:pPr algn="ctr"/>
                      <a:r>
                        <a:rPr lang="en-US" sz="2400" b="0" dirty="0"/>
                        <a:t>3–5</a:t>
                      </a:r>
                    </a:p>
                  </a:txBody>
                  <a:tcPr marL="0" marR="0" marT="0" marB="0" anchor="ctr">
                    <a:lnR w="12700" cap="flat" cmpd="sng" algn="ctr">
                      <a:solidFill>
                        <a:schemeClr val="bg1"/>
                      </a:solidFill>
                      <a:prstDash val="solid"/>
                      <a:round/>
                      <a:headEnd type="none" w="med" len="med"/>
                      <a:tailEnd type="none" w="med" len="med"/>
                    </a:lnR>
                    <a:solidFill>
                      <a:schemeClr val="bg2"/>
                    </a:solidFill>
                  </a:tcPr>
                </a:tc>
                <a:tc>
                  <a:txBody>
                    <a:bodyPr/>
                    <a:lstStyle/>
                    <a:p>
                      <a:pPr algn="ctr"/>
                      <a:r>
                        <a:rPr lang="en-US" sz="2400" b="0" dirty="0"/>
                        <a:t>6–8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gn="ctr"/>
                      <a:r>
                        <a:rPr lang="en-US" sz="2400" b="0" dirty="0"/>
                        <a:t>9 and 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gn="ctr"/>
                      <a:r>
                        <a:rPr lang="en-US" sz="2400" b="0" dirty="0"/>
                        <a:t>11 and 12</a:t>
                      </a:r>
                    </a:p>
                  </a:txBody>
                  <a:tcPr marL="0" marR="0" marT="0" marB="0" anchor="ctr">
                    <a:lnL w="12700" cap="flat" cmpd="sng" algn="ctr">
                      <a:solidFill>
                        <a:schemeClr val="bg1"/>
                      </a:solidFill>
                      <a:prstDash val="solid"/>
                      <a:round/>
                      <a:headEnd type="none" w="med" len="med"/>
                      <a:tailEnd type="none" w="med" len="med"/>
                    </a:lnL>
                    <a:solidFill>
                      <a:schemeClr val="bg2"/>
                    </a:solidFill>
                  </a:tcPr>
                </a:tc>
                <a:extLst>
                  <a:ext uri="{0D108BD9-81ED-4DB2-BD59-A6C34878D82A}">
                    <a16:rowId xmlns:a16="http://schemas.microsoft.com/office/drawing/2014/main" val="2542050859"/>
                  </a:ext>
                </a:extLst>
              </a:tr>
            </a:tbl>
          </a:graphicData>
        </a:graphic>
      </p:graphicFrame>
      <p:sp>
        <p:nvSpPr>
          <p:cNvPr id="39" name="Content Placeholder 38">
            <a:extLst>
              <a:ext uri="{FF2B5EF4-FFF2-40B4-BE49-F238E27FC236}">
                <a16:creationId xmlns:a16="http://schemas.microsoft.com/office/drawing/2014/main" id="{5C51127F-F7D1-A3E5-EE1E-493CCC7CB548}"/>
              </a:ext>
            </a:extLst>
          </p:cNvPr>
          <p:cNvSpPr>
            <a:spLocks noGrp="1"/>
          </p:cNvSpPr>
          <p:nvPr>
            <p:ph idx="11"/>
          </p:nvPr>
        </p:nvSpPr>
        <p:spPr>
          <a:xfrm>
            <a:off x="385011" y="2815676"/>
            <a:ext cx="11425989" cy="441204"/>
          </a:xfrm>
        </p:spPr>
        <p:txBody>
          <a:bodyPr>
            <a:normAutofit fontScale="85000" lnSpcReduction="20000"/>
          </a:bodyPr>
          <a:lstStyle/>
          <a:p>
            <a:r>
              <a:rPr lang="en-US" dirty="0"/>
              <a:t>Speaking</a:t>
            </a:r>
          </a:p>
        </p:txBody>
      </p:sp>
      <p:graphicFrame>
        <p:nvGraphicFramePr>
          <p:cNvPr id="55" name="Content Placeholder 54">
            <a:extLst>
              <a:ext uri="{FF2B5EF4-FFF2-40B4-BE49-F238E27FC236}">
                <a16:creationId xmlns:a16="http://schemas.microsoft.com/office/drawing/2014/main" id="{D46B14AD-A51D-7044-35B2-1F4F2771F411}"/>
              </a:ext>
            </a:extLst>
          </p:cNvPr>
          <p:cNvGraphicFramePr>
            <a:graphicFrameLocks noGrp="1"/>
          </p:cNvGraphicFramePr>
          <p:nvPr>
            <p:ph idx="12"/>
            <p:extLst>
              <p:ext uri="{D42A27DB-BD31-4B8C-83A1-F6EECF244321}">
                <p14:modId xmlns:p14="http://schemas.microsoft.com/office/powerpoint/2010/main" val="1981535434"/>
              </p:ext>
            </p:extLst>
          </p:nvPr>
        </p:nvGraphicFramePr>
        <p:xfrm>
          <a:off x="385011" y="3257550"/>
          <a:ext cx="11425232" cy="835731"/>
        </p:xfrm>
        <a:graphic>
          <a:graphicData uri="http://schemas.openxmlformats.org/drawingml/2006/table">
            <a:tbl>
              <a:tblPr firstRow="1" bandRow="1">
                <a:tableStyleId>{21E4AEA4-8DFA-4A89-87EB-49C32662AFE0}</a:tableStyleId>
              </a:tblPr>
              <a:tblGrid>
                <a:gridCol w="2058512">
                  <a:extLst>
                    <a:ext uri="{9D8B030D-6E8A-4147-A177-3AD203B41FA5}">
                      <a16:colId xmlns:a16="http://schemas.microsoft.com/office/drawing/2014/main" val="2725008107"/>
                    </a:ext>
                  </a:extLst>
                </a:gridCol>
                <a:gridCol w="1867220">
                  <a:extLst>
                    <a:ext uri="{9D8B030D-6E8A-4147-A177-3AD203B41FA5}">
                      <a16:colId xmlns:a16="http://schemas.microsoft.com/office/drawing/2014/main" val="2324214396"/>
                    </a:ext>
                  </a:extLst>
                </a:gridCol>
                <a:gridCol w="875980">
                  <a:extLst>
                    <a:ext uri="{9D8B030D-6E8A-4147-A177-3AD203B41FA5}">
                      <a16:colId xmlns:a16="http://schemas.microsoft.com/office/drawing/2014/main" val="2110755379"/>
                    </a:ext>
                  </a:extLst>
                </a:gridCol>
                <a:gridCol w="922084">
                  <a:extLst>
                    <a:ext uri="{9D8B030D-6E8A-4147-A177-3AD203B41FA5}">
                      <a16:colId xmlns:a16="http://schemas.microsoft.com/office/drawing/2014/main" val="2987532151"/>
                    </a:ext>
                  </a:extLst>
                </a:gridCol>
                <a:gridCol w="1406178">
                  <a:extLst>
                    <a:ext uri="{9D8B030D-6E8A-4147-A177-3AD203B41FA5}">
                      <a16:colId xmlns:a16="http://schemas.microsoft.com/office/drawing/2014/main" val="2937307609"/>
                    </a:ext>
                  </a:extLst>
                </a:gridCol>
                <a:gridCol w="1313970">
                  <a:extLst>
                    <a:ext uri="{9D8B030D-6E8A-4147-A177-3AD203B41FA5}">
                      <a16:colId xmlns:a16="http://schemas.microsoft.com/office/drawing/2014/main" val="1942476537"/>
                    </a:ext>
                  </a:extLst>
                </a:gridCol>
                <a:gridCol w="1444598">
                  <a:extLst>
                    <a:ext uri="{9D8B030D-6E8A-4147-A177-3AD203B41FA5}">
                      <a16:colId xmlns:a16="http://schemas.microsoft.com/office/drawing/2014/main" val="4245345808"/>
                    </a:ext>
                  </a:extLst>
                </a:gridCol>
                <a:gridCol w="1536690">
                  <a:extLst>
                    <a:ext uri="{9D8B030D-6E8A-4147-A177-3AD203B41FA5}">
                      <a16:colId xmlns:a16="http://schemas.microsoft.com/office/drawing/2014/main" val="3708548138"/>
                    </a:ext>
                  </a:extLst>
                </a:gridCol>
              </a:tblGrid>
              <a:tr h="8357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Grade Levels</a:t>
                      </a:r>
                      <a:br>
                        <a:rPr lang="en-US" sz="2400" b="0" dirty="0">
                          <a:solidFill>
                            <a:schemeClr val="tx1"/>
                          </a:solidFill>
                        </a:rPr>
                      </a:br>
                      <a:r>
                        <a:rPr lang="en-US" sz="2400" b="0" dirty="0">
                          <a:solidFill>
                            <a:schemeClr val="tx1"/>
                          </a:solidFill>
                        </a:rPr>
                        <a:t>and Spans</a:t>
                      </a:r>
                    </a:p>
                  </a:txBody>
                  <a:tcPr marL="0" marR="0" marT="0" marB="0"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Kindergarten</a:t>
                      </a:r>
                    </a:p>
                  </a:txBody>
                  <a:tcPr marL="0" marR="0" marT="0" marB="0" anchor="ctr">
                    <a:solidFill>
                      <a:schemeClr val="accent2"/>
                    </a:solidFill>
                  </a:tcPr>
                </a:tc>
                <a:tc>
                  <a:txBody>
                    <a:bodyPr/>
                    <a:lstStyle/>
                    <a:p>
                      <a:pPr algn="ctr"/>
                      <a:r>
                        <a:rPr lang="en-US" sz="2400" b="0" dirty="0">
                          <a:solidFill>
                            <a:schemeClr val="tx1"/>
                          </a:solidFill>
                        </a:rPr>
                        <a:t>1</a:t>
                      </a:r>
                    </a:p>
                  </a:txBody>
                  <a:tcPr marL="0" marR="0" marT="0" marB="0" anchor="ctr">
                    <a:solidFill>
                      <a:schemeClr val="accent2"/>
                    </a:solidFill>
                  </a:tcPr>
                </a:tc>
                <a:tc>
                  <a:txBody>
                    <a:bodyPr/>
                    <a:lstStyle/>
                    <a:p>
                      <a:pPr algn="ctr"/>
                      <a:r>
                        <a:rPr lang="en-US" sz="2400" b="0" dirty="0">
                          <a:solidFill>
                            <a:schemeClr val="tx1"/>
                          </a:solidFill>
                        </a:rPr>
                        <a:t>2</a:t>
                      </a:r>
                    </a:p>
                  </a:txBody>
                  <a:tcPr marL="0" marR="0" marT="0" marB="0"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3–5</a:t>
                      </a:r>
                    </a:p>
                  </a:txBody>
                  <a:tcPr marL="0" marR="0" marT="0" marB="0" anchor="ctr">
                    <a:solidFill>
                      <a:schemeClr val="accent2"/>
                    </a:solidFill>
                  </a:tcPr>
                </a:tc>
                <a:tc>
                  <a:txBody>
                    <a:bodyPr/>
                    <a:lstStyle/>
                    <a:p>
                      <a:pPr algn="ctr"/>
                      <a:r>
                        <a:rPr lang="en-US" sz="2400" b="0" dirty="0">
                          <a:solidFill>
                            <a:schemeClr val="tx1"/>
                          </a:solidFill>
                        </a:rPr>
                        <a:t>6–8</a:t>
                      </a:r>
                    </a:p>
                  </a:txBody>
                  <a:tcPr marL="0" marR="0" marT="0" marB="0" anchor="ctr">
                    <a:solidFill>
                      <a:schemeClr val="accent2"/>
                    </a:solidFill>
                  </a:tcPr>
                </a:tc>
                <a:tc>
                  <a:txBody>
                    <a:bodyPr/>
                    <a:lstStyle/>
                    <a:p>
                      <a:pPr algn="ctr"/>
                      <a:r>
                        <a:rPr lang="en-US" sz="2400" b="0" dirty="0">
                          <a:solidFill>
                            <a:schemeClr val="tx1"/>
                          </a:solidFill>
                        </a:rPr>
                        <a:t>9 and 10</a:t>
                      </a:r>
                    </a:p>
                  </a:txBody>
                  <a:tcPr marL="0" marR="0" marT="0" marB="0" anchor="ctr">
                    <a:solidFill>
                      <a:schemeClr val="accent2"/>
                    </a:solidFill>
                  </a:tcPr>
                </a:tc>
                <a:tc>
                  <a:txBody>
                    <a:bodyPr/>
                    <a:lstStyle/>
                    <a:p>
                      <a:pPr algn="ctr"/>
                      <a:r>
                        <a:rPr lang="en-US" sz="2400" b="0" dirty="0">
                          <a:solidFill>
                            <a:schemeClr val="tx1"/>
                          </a:solidFill>
                        </a:rPr>
                        <a:t>11 and 12</a:t>
                      </a:r>
                    </a:p>
                  </a:txBody>
                  <a:tcPr marL="0" marR="0" marT="0" marB="0" anchor="ctr">
                    <a:solidFill>
                      <a:schemeClr val="accent2"/>
                    </a:solidFill>
                  </a:tcPr>
                </a:tc>
                <a:extLst>
                  <a:ext uri="{0D108BD9-81ED-4DB2-BD59-A6C34878D82A}">
                    <a16:rowId xmlns:a16="http://schemas.microsoft.com/office/drawing/2014/main" val="3066514471"/>
                  </a:ext>
                </a:extLst>
              </a:tr>
            </a:tbl>
          </a:graphicData>
        </a:graphic>
      </p:graphicFrame>
      <p:sp>
        <p:nvSpPr>
          <p:cNvPr id="41" name="Content Placeholder 40">
            <a:extLst>
              <a:ext uri="{FF2B5EF4-FFF2-40B4-BE49-F238E27FC236}">
                <a16:creationId xmlns:a16="http://schemas.microsoft.com/office/drawing/2014/main" id="{9D14D062-6D76-4120-BD54-87E74AEF3EE3}"/>
              </a:ext>
            </a:extLst>
          </p:cNvPr>
          <p:cNvSpPr>
            <a:spLocks noGrp="1"/>
          </p:cNvSpPr>
          <p:nvPr>
            <p:ph idx="13"/>
          </p:nvPr>
        </p:nvSpPr>
        <p:spPr>
          <a:xfrm>
            <a:off x="381000" y="4069252"/>
            <a:ext cx="11425989" cy="441204"/>
          </a:xfrm>
        </p:spPr>
        <p:txBody>
          <a:bodyPr>
            <a:normAutofit fontScale="85000" lnSpcReduction="20000"/>
          </a:bodyPr>
          <a:lstStyle/>
          <a:p>
            <a:r>
              <a:rPr lang="en-US" dirty="0"/>
              <a:t>Reading</a:t>
            </a:r>
          </a:p>
        </p:txBody>
      </p:sp>
      <p:graphicFrame>
        <p:nvGraphicFramePr>
          <p:cNvPr id="57" name="Content Placeholder 56">
            <a:extLst>
              <a:ext uri="{FF2B5EF4-FFF2-40B4-BE49-F238E27FC236}">
                <a16:creationId xmlns:a16="http://schemas.microsoft.com/office/drawing/2014/main" id="{FE5ECF59-A937-386C-B6E8-96B625876B47}"/>
              </a:ext>
            </a:extLst>
          </p:cNvPr>
          <p:cNvGraphicFramePr>
            <a:graphicFrameLocks noGrp="1"/>
          </p:cNvGraphicFramePr>
          <p:nvPr>
            <p:ph idx="14"/>
            <p:extLst>
              <p:ext uri="{D42A27DB-BD31-4B8C-83A1-F6EECF244321}">
                <p14:modId xmlns:p14="http://schemas.microsoft.com/office/powerpoint/2010/main" val="3740550513"/>
              </p:ext>
            </p:extLst>
          </p:nvPr>
        </p:nvGraphicFramePr>
        <p:xfrm>
          <a:off x="376238" y="4510088"/>
          <a:ext cx="11426824" cy="837318"/>
        </p:xfrm>
        <a:graphic>
          <a:graphicData uri="http://schemas.openxmlformats.org/drawingml/2006/table">
            <a:tbl>
              <a:tblPr firstRow="1" bandRow="1">
                <a:tableStyleId>{21E4AEA4-8DFA-4A89-87EB-49C32662AFE0}</a:tableStyleId>
              </a:tblPr>
              <a:tblGrid>
                <a:gridCol w="2074969">
                  <a:extLst>
                    <a:ext uri="{9D8B030D-6E8A-4147-A177-3AD203B41FA5}">
                      <a16:colId xmlns:a16="http://schemas.microsoft.com/office/drawing/2014/main" val="1975555825"/>
                    </a:ext>
                  </a:extLst>
                </a:gridCol>
                <a:gridCol w="1851852">
                  <a:extLst>
                    <a:ext uri="{9D8B030D-6E8A-4147-A177-3AD203B41FA5}">
                      <a16:colId xmlns:a16="http://schemas.microsoft.com/office/drawing/2014/main" val="787293739"/>
                    </a:ext>
                  </a:extLst>
                </a:gridCol>
                <a:gridCol w="899032">
                  <a:extLst>
                    <a:ext uri="{9D8B030D-6E8A-4147-A177-3AD203B41FA5}">
                      <a16:colId xmlns:a16="http://schemas.microsoft.com/office/drawing/2014/main" val="941574771"/>
                    </a:ext>
                  </a:extLst>
                </a:gridCol>
                <a:gridCol w="887559">
                  <a:extLst>
                    <a:ext uri="{9D8B030D-6E8A-4147-A177-3AD203B41FA5}">
                      <a16:colId xmlns:a16="http://schemas.microsoft.com/office/drawing/2014/main" val="964637004"/>
                    </a:ext>
                  </a:extLst>
                </a:gridCol>
                <a:gridCol w="1428353">
                  <a:extLst>
                    <a:ext uri="{9D8B030D-6E8A-4147-A177-3AD203B41FA5}">
                      <a16:colId xmlns:a16="http://schemas.microsoft.com/office/drawing/2014/main" val="1974889920"/>
                    </a:ext>
                  </a:extLst>
                </a:gridCol>
                <a:gridCol w="1326320">
                  <a:extLst>
                    <a:ext uri="{9D8B030D-6E8A-4147-A177-3AD203B41FA5}">
                      <a16:colId xmlns:a16="http://schemas.microsoft.com/office/drawing/2014/main" val="1270620934"/>
                    </a:ext>
                  </a:extLst>
                </a:gridCol>
                <a:gridCol w="1444598">
                  <a:extLst>
                    <a:ext uri="{9D8B030D-6E8A-4147-A177-3AD203B41FA5}">
                      <a16:colId xmlns:a16="http://schemas.microsoft.com/office/drawing/2014/main" val="3499690063"/>
                    </a:ext>
                  </a:extLst>
                </a:gridCol>
                <a:gridCol w="1514141">
                  <a:extLst>
                    <a:ext uri="{9D8B030D-6E8A-4147-A177-3AD203B41FA5}">
                      <a16:colId xmlns:a16="http://schemas.microsoft.com/office/drawing/2014/main" val="2840805692"/>
                    </a:ext>
                  </a:extLst>
                </a:gridCol>
              </a:tblGrid>
              <a:tr h="837318">
                <a:tc>
                  <a:txBody>
                    <a:bodyPr/>
                    <a:lstStyle/>
                    <a:p>
                      <a:pPr algn="ctr"/>
                      <a:r>
                        <a:rPr lang="en-US" sz="2400" b="0" dirty="0">
                          <a:solidFill>
                            <a:schemeClr val="tx1"/>
                          </a:solidFill>
                        </a:rPr>
                        <a:t>Grade Levels</a:t>
                      </a:r>
                      <a:br>
                        <a:rPr lang="en-US" sz="2400" b="0" dirty="0">
                          <a:solidFill>
                            <a:schemeClr val="tx1"/>
                          </a:solidFill>
                        </a:rPr>
                      </a:br>
                      <a:r>
                        <a:rPr lang="en-US" sz="2400" b="0" dirty="0">
                          <a:solidFill>
                            <a:schemeClr val="tx1"/>
                          </a:solidFill>
                        </a:rPr>
                        <a:t>and Spans</a:t>
                      </a:r>
                    </a:p>
                  </a:txBody>
                  <a:tcPr marL="0" marR="0" marT="0" marB="0" anchor="ctr">
                    <a:solidFill>
                      <a:schemeClr val="bg2"/>
                    </a:solidFill>
                  </a:tcPr>
                </a:tc>
                <a:tc>
                  <a:txBody>
                    <a:bodyPr/>
                    <a:lstStyle/>
                    <a:p>
                      <a:pPr algn="ctr"/>
                      <a:r>
                        <a:rPr lang="en-US" sz="2400" b="0" dirty="0">
                          <a:solidFill>
                            <a:schemeClr val="tx1"/>
                          </a:solidFill>
                        </a:rPr>
                        <a:t>Kindergarten</a:t>
                      </a:r>
                    </a:p>
                  </a:txBody>
                  <a:tcPr marL="0" marR="0" marT="0" marB="0" anchor="ctr">
                    <a:solidFill>
                      <a:schemeClr val="bg2"/>
                    </a:solidFill>
                  </a:tcPr>
                </a:tc>
                <a:tc>
                  <a:txBody>
                    <a:bodyPr/>
                    <a:lstStyle/>
                    <a:p>
                      <a:pPr algn="ctr"/>
                      <a:r>
                        <a:rPr lang="en-US" sz="2400" b="0" dirty="0">
                          <a:solidFill>
                            <a:schemeClr val="tx1"/>
                          </a:solidFill>
                        </a:rPr>
                        <a:t>1</a:t>
                      </a:r>
                    </a:p>
                  </a:txBody>
                  <a:tcPr marL="0" marR="0" marT="0" marB="0" anchor="ctr">
                    <a:solidFill>
                      <a:schemeClr val="bg2"/>
                    </a:solidFill>
                  </a:tcPr>
                </a:tc>
                <a:tc>
                  <a:txBody>
                    <a:bodyPr/>
                    <a:lstStyle/>
                    <a:p>
                      <a:pPr algn="ctr"/>
                      <a:r>
                        <a:rPr lang="en-US" sz="2400" b="0" dirty="0">
                          <a:solidFill>
                            <a:schemeClr val="tx1"/>
                          </a:solidFill>
                        </a:rPr>
                        <a:t>2</a:t>
                      </a:r>
                    </a:p>
                  </a:txBody>
                  <a:tcPr marL="0" marR="0" marT="0" marB="0" anchor="ctr">
                    <a:solidFill>
                      <a:schemeClr val="bg2"/>
                    </a:solidFill>
                  </a:tcPr>
                </a:tc>
                <a:tc>
                  <a:txBody>
                    <a:bodyPr/>
                    <a:lstStyle/>
                    <a:p>
                      <a:pPr algn="ctr"/>
                      <a:r>
                        <a:rPr lang="en-US" sz="2400" b="0" dirty="0">
                          <a:solidFill>
                            <a:schemeClr val="tx1"/>
                          </a:solidFill>
                        </a:rPr>
                        <a:t>3–5</a:t>
                      </a:r>
                    </a:p>
                  </a:txBody>
                  <a:tcPr marL="0" marR="0" marT="0" marB="0" anchor="ctr">
                    <a:solidFill>
                      <a:schemeClr val="bg2"/>
                    </a:solidFill>
                  </a:tcPr>
                </a:tc>
                <a:tc>
                  <a:txBody>
                    <a:bodyPr/>
                    <a:lstStyle/>
                    <a:p>
                      <a:pPr algn="ctr"/>
                      <a:r>
                        <a:rPr lang="en-US" sz="2400" b="0" dirty="0">
                          <a:solidFill>
                            <a:schemeClr val="tx1"/>
                          </a:solidFill>
                        </a:rPr>
                        <a:t>6–8</a:t>
                      </a:r>
                    </a:p>
                  </a:txBody>
                  <a:tcPr marL="0" marR="0" marT="0" marB="0" anchor="ctr">
                    <a:solidFill>
                      <a:schemeClr val="bg2"/>
                    </a:solidFill>
                  </a:tcPr>
                </a:tc>
                <a:tc>
                  <a:txBody>
                    <a:bodyPr/>
                    <a:lstStyle/>
                    <a:p>
                      <a:pPr algn="ctr"/>
                      <a:r>
                        <a:rPr lang="en-US" sz="2400" b="0" dirty="0">
                          <a:solidFill>
                            <a:schemeClr val="tx1"/>
                          </a:solidFill>
                        </a:rPr>
                        <a:t>9 and 10</a:t>
                      </a:r>
                    </a:p>
                  </a:txBody>
                  <a:tcPr marL="0" marR="0" marT="0" marB="0" anchor="ctr">
                    <a:solidFill>
                      <a:schemeClr val="bg2"/>
                    </a:solidFill>
                  </a:tcPr>
                </a:tc>
                <a:tc>
                  <a:txBody>
                    <a:bodyPr/>
                    <a:lstStyle/>
                    <a:p>
                      <a:pPr algn="ctr"/>
                      <a:r>
                        <a:rPr lang="en-US" sz="2400" b="0" dirty="0">
                          <a:solidFill>
                            <a:schemeClr val="tx1"/>
                          </a:solidFill>
                        </a:rPr>
                        <a:t>11 and 12</a:t>
                      </a:r>
                    </a:p>
                  </a:txBody>
                  <a:tcPr marL="0" marR="0" marT="0" marB="0" anchor="ctr">
                    <a:solidFill>
                      <a:schemeClr val="bg2"/>
                    </a:solidFill>
                  </a:tcPr>
                </a:tc>
                <a:extLst>
                  <a:ext uri="{0D108BD9-81ED-4DB2-BD59-A6C34878D82A}">
                    <a16:rowId xmlns:a16="http://schemas.microsoft.com/office/drawing/2014/main" val="3299707388"/>
                  </a:ext>
                </a:extLst>
              </a:tr>
            </a:tbl>
          </a:graphicData>
        </a:graphic>
      </p:graphicFrame>
      <p:sp>
        <p:nvSpPr>
          <p:cNvPr id="43" name="Content Placeholder 42">
            <a:extLst>
              <a:ext uri="{FF2B5EF4-FFF2-40B4-BE49-F238E27FC236}">
                <a16:creationId xmlns:a16="http://schemas.microsoft.com/office/drawing/2014/main" id="{8EF4695C-BF5F-0C87-AA36-6F983636EC26}"/>
              </a:ext>
            </a:extLst>
          </p:cNvPr>
          <p:cNvSpPr>
            <a:spLocks noGrp="1"/>
          </p:cNvSpPr>
          <p:nvPr>
            <p:ph idx="15"/>
          </p:nvPr>
        </p:nvSpPr>
        <p:spPr>
          <a:xfrm>
            <a:off x="389022" y="5322828"/>
            <a:ext cx="11425989" cy="441204"/>
          </a:xfrm>
        </p:spPr>
        <p:txBody>
          <a:bodyPr>
            <a:normAutofit fontScale="85000" lnSpcReduction="20000"/>
          </a:bodyPr>
          <a:lstStyle/>
          <a:p>
            <a:r>
              <a:rPr lang="en-US" dirty="0"/>
              <a:t>Writing</a:t>
            </a:r>
          </a:p>
        </p:txBody>
      </p:sp>
      <p:graphicFrame>
        <p:nvGraphicFramePr>
          <p:cNvPr id="58" name="Content Placeholder 57">
            <a:extLst>
              <a:ext uri="{FF2B5EF4-FFF2-40B4-BE49-F238E27FC236}">
                <a16:creationId xmlns:a16="http://schemas.microsoft.com/office/drawing/2014/main" id="{C3869E68-0736-84CE-2F1E-27756F9635A6}"/>
              </a:ext>
            </a:extLst>
          </p:cNvPr>
          <p:cNvGraphicFramePr>
            <a:graphicFrameLocks noGrp="1"/>
          </p:cNvGraphicFramePr>
          <p:nvPr>
            <p:ph idx="16"/>
            <p:extLst>
              <p:ext uri="{D42A27DB-BD31-4B8C-83A1-F6EECF244321}">
                <p14:modId xmlns:p14="http://schemas.microsoft.com/office/powerpoint/2010/main" val="377497739"/>
              </p:ext>
            </p:extLst>
          </p:nvPr>
        </p:nvGraphicFramePr>
        <p:xfrm>
          <a:off x="385763" y="5788731"/>
          <a:ext cx="11425232" cy="772274"/>
        </p:xfrm>
        <a:graphic>
          <a:graphicData uri="http://schemas.openxmlformats.org/drawingml/2006/table">
            <a:tbl>
              <a:tblPr firstRow="1" bandRow="1">
                <a:tableStyleId>{21E4AEA4-8DFA-4A89-87EB-49C32662AFE0}</a:tableStyleId>
              </a:tblPr>
              <a:tblGrid>
                <a:gridCol w="2034708">
                  <a:extLst>
                    <a:ext uri="{9D8B030D-6E8A-4147-A177-3AD203B41FA5}">
                      <a16:colId xmlns:a16="http://schemas.microsoft.com/office/drawing/2014/main" val="2772861361"/>
                    </a:ext>
                  </a:extLst>
                </a:gridCol>
                <a:gridCol w="1890272">
                  <a:extLst>
                    <a:ext uri="{9D8B030D-6E8A-4147-A177-3AD203B41FA5}">
                      <a16:colId xmlns:a16="http://schemas.microsoft.com/office/drawing/2014/main" val="1522831742"/>
                    </a:ext>
                  </a:extLst>
                </a:gridCol>
                <a:gridCol w="891348">
                  <a:extLst>
                    <a:ext uri="{9D8B030D-6E8A-4147-A177-3AD203B41FA5}">
                      <a16:colId xmlns:a16="http://schemas.microsoft.com/office/drawing/2014/main" val="634722714"/>
                    </a:ext>
                  </a:extLst>
                </a:gridCol>
                <a:gridCol w="896288">
                  <a:extLst>
                    <a:ext uri="{9D8B030D-6E8A-4147-A177-3AD203B41FA5}">
                      <a16:colId xmlns:a16="http://schemas.microsoft.com/office/drawing/2014/main" val="655033185"/>
                    </a:ext>
                  </a:extLst>
                </a:gridCol>
                <a:gridCol w="1428154">
                  <a:extLst>
                    <a:ext uri="{9D8B030D-6E8A-4147-A177-3AD203B41FA5}">
                      <a16:colId xmlns:a16="http://schemas.microsoft.com/office/drawing/2014/main" val="2522787551"/>
                    </a:ext>
                  </a:extLst>
                </a:gridCol>
                <a:gridCol w="1348526">
                  <a:extLst>
                    <a:ext uri="{9D8B030D-6E8A-4147-A177-3AD203B41FA5}">
                      <a16:colId xmlns:a16="http://schemas.microsoft.com/office/drawing/2014/main" val="2357740069"/>
                    </a:ext>
                  </a:extLst>
                </a:gridCol>
                <a:gridCol w="1452282">
                  <a:extLst>
                    <a:ext uri="{9D8B030D-6E8A-4147-A177-3AD203B41FA5}">
                      <a16:colId xmlns:a16="http://schemas.microsoft.com/office/drawing/2014/main" val="978926329"/>
                    </a:ext>
                  </a:extLst>
                </a:gridCol>
                <a:gridCol w="1483654">
                  <a:extLst>
                    <a:ext uri="{9D8B030D-6E8A-4147-A177-3AD203B41FA5}">
                      <a16:colId xmlns:a16="http://schemas.microsoft.com/office/drawing/2014/main" val="454248339"/>
                    </a:ext>
                  </a:extLst>
                </a:gridCol>
              </a:tblGrid>
              <a:tr h="772274">
                <a:tc>
                  <a:txBody>
                    <a:bodyPr/>
                    <a:lstStyle/>
                    <a:p>
                      <a:pPr algn="ctr"/>
                      <a:r>
                        <a:rPr lang="en-US" sz="2400" b="0" dirty="0">
                          <a:solidFill>
                            <a:schemeClr val="tx1"/>
                          </a:solidFill>
                        </a:rPr>
                        <a:t>Grade Levels and Spans</a:t>
                      </a:r>
                    </a:p>
                  </a:txBody>
                  <a:tcPr marL="0" marR="0" marT="0" marB="0" anchor="ctr"/>
                </a:tc>
                <a:tc>
                  <a:txBody>
                    <a:bodyPr/>
                    <a:lstStyle/>
                    <a:p>
                      <a:pPr algn="ctr"/>
                      <a:r>
                        <a:rPr lang="en-US" sz="2400" b="0" dirty="0">
                          <a:solidFill>
                            <a:schemeClr val="tx1"/>
                          </a:solidFill>
                        </a:rPr>
                        <a:t>Kindergarten</a:t>
                      </a:r>
                    </a:p>
                  </a:txBody>
                  <a:tcPr marL="0" marR="0" marT="0" marB="0" anchor="ctr"/>
                </a:tc>
                <a:tc>
                  <a:txBody>
                    <a:bodyPr/>
                    <a:lstStyle/>
                    <a:p>
                      <a:pPr algn="ctr"/>
                      <a:r>
                        <a:rPr lang="en-US" sz="2400" b="0" dirty="0">
                          <a:solidFill>
                            <a:schemeClr val="tx1"/>
                          </a:solidFill>
                        </a:rPr>
                        <a:t>1</a:t>
                      </a:r>
                    </a:p>
                  </a:txBody>
                  <a:tcPr marL="0" marR="0" marT="0" marB="0" anchor="ctr"/>
                </a:tc>
                <a:tc>
                  <a:txBody>
                    <a:bodyPr/>
                    <a:lstStyle/>
                    <a:p>
                      <a:pPr algn="ctr"/>
                      <a:r>
                        <a:rPr lang="en-US" sz="2400" b="0" dirty="0">
                          <a:solidFill>
                            <a:schemeClr val="tx1"/>
                          </a:solidFill>
                        </a:rPr>
                        <a:t>2</a:t>
                      </a:r>
                    </a:p>
                  </a:txBody>
                  <a:tcPr marL="0" marR="0" marT="0" marB="0" anchor="ctr"/>
                </a:tc>
                <a:tc>
                  <a:txBody>
                    <a:bodyPr/>
                    <a:lstStyle/>
                    <a:p>
                      <a:pPr algn="ctr"/>
                      <a:r>
                        <a:rPr lang="en-US" sz="2400" b="0" dirty="0">
                          <a:solidFill>
                            <a:schemeClr val="tx1"/>
                          </a:solidFill>
                        </a:rPr>
                        <a:t>3–5</a:t>
                      </a:r>
                    </a:p>
                  </a:txBody>
                  <a:tcPr marL="0" marR="0" marT="0" marB="0" anchor="ctr"/>
                </a:tc>
                <a:tc>
                  <a:txBody>
                    <a:bodyPr/>
                    <a:lstStyle/>
                    <a:p>
                      <a:pPr algn="ctr"/>
                      <a:r>
                        <a:rPr lang="en-US" sz="2400" b="0" dirty="0">
                          <a:solidFill>
                            <a:schemeClr val="tx1"/>
                          </a:solidFill>
                        </a:rPr>
                        <a:t>6–8</a:t>
                      </a:r>
                    </a:p>
                  </a:txBody>
                  <a:tcPr marL="0" marR="0" marT="0" marB="0" anchor="ctr"/>
                </a:tc>
                <a:tc>
                  <a:txBody>
                    <a:bodyPr/>
                    <a:lstStyle/>
                    <a:p>
                      <a:pPr algn="ctr"/>
                      <a:r>
                        <a:rPr lang="en-US" sz="2400" b="0" dirty="0">
                          <a:solidFill>
                            <a:schemeClr val="tx1"/>
                          </a:solidFill>
                        </a:rPr>
                        <a:t>9 and 10</a:t>
                      </a:r>
                    </a:p>
                  </a:txBody>
                  <a:tcPr marL="0" marR="0" marT="0" marB="0" anchor="ctr"/>
                </a:tc>
                <a:tc>
                  <a:txBody>
                    <a:bodyPr/>
                    <a:lstStyle/>
                    <a:p>
                      <a:pPr algn="ctr"/>
                      <a:r>
                        <a:rPr lang="en-US" sz="2400" b="0" dirty="0">
                          <a:solidFill>
                            <a:schemeClr val="tx1"/>
                          </a:solidFill>
                        </a:rPr>
                        <a:t>11 and 12</a:t>
                      </a:r>
                    </a:p>
                  </a:txBody>
                  <a:tcPr marL="0" marR="0" marT="0" marB="0" anchor="ctr"/>
                </a:tc>
                <a:extLst>
                  <a:ext uri="{0D108BD9-81ED-4DB2-BD59-A6C34878D82A}">
                    <a16:rowId xmlns:a16="http://schemas.microsoft.com/office/drawing/2014/main" val="32055487"/>
                  </a:ext>
                </a:extLst>
              </a:tr>
            </a:tbl>
          </a:graphicData>
        </a:graphic>
      </p:graphicFrame>
    </p:spTree>
    <p:extLst>
      <p:ext uri="{BB962C8B-B14F-4D97-AF65-F5344CB8AC3E}">
        <p14:creationId xmlns:p14="http://schemas.microsoft.com/office/powerpoint/2010/main" val="427390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2D2D-343E-82D9-7C55-59A47181D4C3}"/>
              </a:ext>
            </a:extLst>
          </p:cNvPr>
          <p:cNvSpPr>
            <a:spLocks noGrp="1"/>
          </p:cNvSpPr>
          <p:nvPr>
            <p:ph type="title"/>
          </p:nvPr>
        </p:nvSpPr>
        <p:spPr/>
        <p:txBody>
          <a:bodyPr/>
          <a:lstStyle/>
          <a:p>
            <a:r>
              <a:rPr lang="en-US" dirty="0"/>
              <a:t>Average Testing Times</a:t>
            </a:r>
          </a:p>
        </p:txBody>
      </p:sp>
      <p:graphicFrame>
        <p:nvGraphicFramePr>
          <p:cNvPr id="4" name="Content Placeholder 3" descr="Average testing times per content area and grade level/span.">
            <a:extLst>
              <a:ext uri="{FF2B5EF4-FFF2-40B4-BE49-F238E27FC236}">
                <a16:creationId xmlns:a16="http://schemas.microsoft.com/office/drawing/2014/main" id="{CD12A744-91E6-1AAD-ED49-4A2FDE148903}"/>
              </a:ext>
            </a:extLst>
          </p:cNvPr>
          <p:cNvGraphicFramePr>
            <a:graphicFrameLocks noGrp="1"/>
          </p:cNvGraphicFramePr>
          <p:nvPr>
            <p:ph idx="1"/>
            <p:extLst>
              <p:ext uri="{D42A27DB-BD31-4B8C-83A1-F6EECF244321}">
                <p14:modId xmlns:p14="http://schemas.microsoft.com/office/powerpoint/2010/main" val="2188568065"/>
              </p:ext>
            </p:extLst>
          </p:nvPr>
        </p:nvGraphicFramePr>
        <p:xfrm>
          <a:off x="385763" y="1562100"/>
          <a:ext cx="11335701" cy="4297680"/>
        </p:xfrm>
        <a:graphic>
          <a:graphicData uri="http://schemas.openxmlformats.org/drawingml/2006/table">
            <a:tbl>
              <a:tblPr firstRow="1" bandRow="1">
                <a:tableStyleId>{10A1B5D5-9B99-4C35-A422-299274C87663}</a:tableStyleId>
              </a:tblPr>
              <a:tblGrid>
                <a:gridCol w="2285047">
                  <a:extLst>
                    <a:ext uri="{9D8B030D-6E8A-4147-A177-3AD203B41FA5}">
                      <a16:colId xmlns:a16="http://schemas.microsoft.com/office/drawing/2014/main" val="532827745"/>
                    </a:ext>
                  </a:extLst>
                </a:gridCol>
                <a:gridCol w="2560320">
                  <a:extLst>
                    <a:ext uri="{9D8B030D-6E8A-4147-A177-3AD203B41FA5}">
                      <a16:colId xmlns:a16="http://schemas.microsoft.com/office/drawing/2014/main" val="642968964"/>
                    </a:ext>
                  </a:extLst>
                </a:gridCol>
                <a:gridCol w="1920240">
                  <a:extLst>
                    <a:ext uri="{9D8B030D-6E8A-4147-A177-3AD203B41FA5}">
                      <a16:colId xmlns:a16="http://schemas.microsoft.com/office/drawing/2014/main" val="1769769760"/>
                    </a:ext>
                  </a:extLst>
                </a:gridCol>
                <a:gridCol w="2285047">
                  <a:extLst>
                    <a:ext uri="{9D8B030D-6E8A-4147-A177-3AD203B41FA5}">
                      <a16:colId xmlns:a16="http://schemas.microsoft.com/office/drawing/2014/main" val="2305298482"/>
                    </a:ext>
                  </a:extLst>
                </a:gridCol>
                <a:gridCol w="2285047">
                  <a:extLst>
                    <a:ext uri="{9D8B030D-6E8A-4147-A177-3AD203B41FA5}">
                      <a16:colId xmlns:a16="http://schemas.microsoft.com/office/drawing/2014/main" val="305642100"/>
                    </a:ext>
                  </a:extLst>
                </a:gridCol>
              </a:tblGrid>
              <a:tr h="716280">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Content Area </a:t>
                      </a:r>
                      <a:endParaRPr sz="2000" b="0" u="none" strike="noStrike" cap="none" dirty="0">
                        <a:solidFill>
                          <a:schemeClr val="lt1"/>
                        </a:solidFill>
                        <a:latin typeface="+mn-lt"/>
                        <a:ea typeface="Arial"/>
                        <a:cs typeface="Arial"/>
                        <a:sym typeface="Arial"/>
                      </a:endParaRPr>
                    </a:p>
                  </a:txBody>
                  <a:tcPr marL="60625" marR="8650" marT="34650" marB="34650" anchor="ctr">
                    <a:lnL w="12700" cmpd="sng">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85000"/>
                        </a:lnSpc>
                        <a:spcBef>
                          <a:spcPts val="0"/>
                        </a:spcBef>
                        <a:spcAft>
                          <a:spcPts val="0"/>
                        </a:spcAft>
                        <a:buNone/>
                      </a:pPr>
                      <a:r>
                        <a:rPr lang="en-US" sz="2000" b="0" u="none" strike="noStrike" cap="none" dirty="0">
                          <a:solidFill>
                            <a:schemeClr val="lt1"/>
                          </a:solidFill>
                          <a:sym typeface="Arial"/>
                        </a:rPr>
                        <a:t>Grade Levels/Spans </a:t>
                      </a:r>
                      <a:endParaRPr sz="2000" b="0" u="none" strike="noStrike" cap="none" dirty="0">
                        <a:solidFill>
                          <a:schemeClr val="lt1"/>
                        </a:solidFill>
                        <a:latin typeface="+mn-lt"/>
                        <a:ea typeface="Arial"/>
                        <a:cs typeface="Arial"/>
                        <a:sym typeface="Arial"/>
                      </a:endParaRPr>
                    </a:p>
                  </a:txBody>
                  <a:tcPr marL="60625" marR="8650" marT="34650" marB="34650"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CAT</a:t>
                      </a:r>
                      <a:endParaRPr sz="2000" b="0" u="none" strike="noStrike" cap="none" dirty="0">
                        <a:solidFill>
                          <a:schemeClr val="lt1"/>
                        </a:solidFill>
                        <a:latin typeface="+mn-lt"/>
                        <a:ea typeface="Arial"/>
                        <a:cs typeface="Arial"/>
                        <a:sym typeface="Arial"/>
                      </a:endParaRPr>
                    </a:p>
                  </a:txBody>
                  <a:tcPr marL="60625" marR="8650" marT="34650" marB="34650"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PT</a:t>
                      </a:r>
                      <a:endParaRPr lang="en-US" sz="2000" b="0" u="none" strike="noStrike" cap="none" dirty="0">
                        <a:solidFill>
                          <a:schemeClr val="lt1"/>
                        </a:solidFill>
                        <a:latin typeface="+mn-lt"/>
                        <a:ea typeface="Arial"/>
                        <a:cs typeface="Arial"/>
                        <a:sym typeface="Arial"/>
                      </a:endParaRPr>
                    </a:p>
                  </a:txBody>
                  <a:tcPr marL="60625" marR="8650" marT="34650" marB="34650"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Total</a:t>
                      </a:r>
                      <a:endParaRPr lang="en-US" sz="2000" b="0" u="none" strike="noStrike" cap="none" dirty="0">
                        <a:solidFill>
                          <a:schemeClr val="lt1"/>
                        </a:solidFill>
                        <a:latin typeface="+mn-lt"/>
                        <a:ea typeface="Arial"/>
                        <a:cs typeface="Arial"/>
                        <a:sym typeface="Arial"/>
                      </a:endParaRPr>
                    </a:p>
                  </a:txBody>
                  <a:tcPr marL="60625" marR="8650" marT="34650" marB="34650" anchor="ctr">
                    <a:lnL>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343165840"/>
                  </a:ext>
                </a:extLst>
              </a:tr>
              <a:tr h="716280">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ELA</a:t>
                      </a:r>
                      <a:endParaRPr sz="2000" b="0" u="none" strike="noStrike" cap="none" dirty="0">
                        <a:solidFill>
                          <a:schemeClr val="tx1"/>
                        </a:solidFill>
                        <a:latin typeface="+mn-lt"/>
                        <a:ea typeface="Arial"/>
                        <a:cs typeface="Arial"/>
                        <a:sym typeface="Aria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latin typeface="+mn-lt"/>
                          <a:ea typeface="Arial"/>
                          <a:cs typeface="Arial"/>
                          <a:sym typeface="Arial"/>
                        </a:rPr>
                        <a:t>Three through eight</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45 minutes </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2 hours</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a:solidFill>
                            <a:schemeClr val="tx1"/>
                          </a:solidFill>
                          <a:sym typeface="Arial"/>
                        </a:rPr>
                        <a:t>2 hour 45 minutes </a:t>
                      </a:r>
                      <a:endParaRPr lang="en-US" sz="2000" b="0" u="none" strike="noStrike" cap="none" dirty="0">
                        <a:solidFill>
                          <a:schemeClr val="tx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33297"/>
                  </a:ext>
                </a:extLst>
              </a:tr>
              <a:tr h="716280">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ELA</a:t>
                      </a:r>
                      <a:endParaRPr sz="2000" b="0" u="none" strike="noStrike" cap="none" dirty="0">
                        <a:solidFill>
                          <a:schemeClr val="tx1"/>
                        </a:solidFill>
                        <a:latin typeface="+mn-lt"/>
                        <a:ea typeface="Arial"/>
                        <a:cs typeface="Arial"/>
                        <a:sym typeface="Aria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Eleven</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1 hour</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2 hours</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3 hours</a:t>
                      </a:r>
                      <a:endParaRPr sz="2000" b="0" u="none" strike="noStrike" cap="none" dirty="0">
                        <a:solidFill>
                          <a:schemeClr val="tx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2153563"/>
                  </a:ext>
                </a:extLst>
              </a:tr>
              <a:tr h="716280">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Mathematics</a:t>
                      </a:r>
                      <a:endParaRPr sz="2000" b="0" u="none" strike="noStrike" cap="none" dirty="0">
                        <a:solidFill>
                          <a:schemeClr val="tx1"/>
                        </a:solidFill>
                        <a:latin typeface="+mn-lt"/>
                        <a:ea typeface="Arial"/>
                        <a:cs typeface="Arial"/>
                        <a:sym typeface="Aria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Three through five</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45 minutes </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1 hour</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a:solidFill>
                            <a:schemeClr val="tx1"/>
                          </a:solidFill>
                          <a:sym typeface="Arial"/>
                        </a:rPr>
                        <a:t>1 hour 45 minutes</a:t>
                      </a:r>
                      <a:endParaRPr lang="en-US" sz="2000" b="0" u="none" strike="noStrike" cap="none" dirty="0">
                        <a:solidFill>
                          <a:schemeClr val="tx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6319945"/>
                  </a:ext>
                </a:extLst>
              </a:tr>
              <a:tr h="716280">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Mathematics</a:t>
                      </a:r>
                      <a:endParaRPr sz="2000" b="0" u="none" strike="noStrike" cap="none" dirty="0">
                        <a:solidFill>
                          <a:schemeClr val="tx1"/>
                        </a:solidFill>
                        <a:latin typeface="+mn-lt"/>
                        <a:ea typeface="Arial"/>
                        <a:cs typeface="Arial"/>
                        <a:sym typeface="Aria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Six through eight</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1 hour</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1 hour</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2 hours</a:t>
                      </a:r>
                      <a:endParaRPr lang="en-US" sz="2000" b="0" u="none" strike="noStrike" cap="none" dirty="0">
                        <a:solidFill>
                          <a:schemeClr val="tx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490907"/>
                  </a:ext>
                </a:extLst>
              </a:tr>
              <a:tr h="716280">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Mathematics </a:t>
                      </a:r>
                      <a:endParaRPr sz="2000" b="0" u="none" strike="noStrike" cap="none" dirty="0">
                        <a:solidFill>
                          <a:schemeClr val="tx1"/>
                        </a:solidFill>
                        <a:latin typeface="+mn-lt"/>
                        <a:ea typeface="Arial"/>
                        <a:cs typeface="Arial"/>
                        <a:sym typeface="Aria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2"/>
                        </a:buClr>
                        <a:buSzPts val="2200"/>
                        <a:buFont typeface="Arial"/>
                        <a:buNone/>
                      </a:pPr>
                      <a:r>
                        <a:rPr lang="en-US" sz="2000" b="0" u="none" strike="noStrike" cap="none" dirty="0">
                          <a:solidFill>
                            <a:schemeClr val="tx1"/>
                          </a:solidFill>
                          <a:latin typeface="+mn-lt"/>
                          <a:sym typeface="Arial"/>
                        </a:rPr>
                        <a:t>Eleven</a:t>
                      </a:r>
                      <a:endParaRPr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1 hour</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a:solidFill>
                            <a:schemeClr val="tx1"/>
                          </a:solidFill>
                          <a:sym typeface="Arial"/>
                        </a:rPr>
                        <a:t>1 hour 30 minutes</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2000" b="0" u="none" strike="noStrike" cap="none" dirty="0">
                          <a:solidFill>
                            <a:schemeClr val="tx1"/>
                          </a:solidFill>
                          <a:sym typeface="Arial"/>
                        </a:rPr>
                        <a:t>2 hours 30 minutes</a:t>
                      </a:r>
                      <a:endParaRPr lang="en-US" sz="2000" b="0" u="none" strike="noStrike" cap="none" dirty="0">
                        <a:solidFill>
                          <a:schemeClr val="tx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59913480"/>
                  </a:ext>
                </a:extLst>
              </a:tr>
            </a:tbl>
          </a:graphicData>
        </a:graphic>
      </p:graphicFrame>
    </p:spTree>
    <p:extLst>
      <p:ext uri="{BB962C8B-B14F-4D97-AF65-F5344CB8AC3E}">
        <p14:creationId xmlns:p14="http://schemas.microsoft.com/office/powerpoint/2010/main" val="21485982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3B932E-4260-7C54-1CE5-944E72E96D79}"/>
              </a:ext>
            </a:extLst>
          </p:cNvPr>
          <p:cNvSpPr>
            <a:spLocks noGrp="1"/>
          </p:cNvSpPr>
          <p:nvPr>
            <p:ph type="title"/>
          </p:nvPr>
        </p:nvSpPr>
        <p:spPr>
          <a:xfrm>
            <a:off x="381000" y="1"/>
            <a:ext cx="6549998" cy="1562099"/>
          </a:xfrm>
        </p:spPr>
        <p:txBody>
          <a:bodyPr>
            <a:normAutofit/>
          </a:bodyPr>
          <a:lstStyle/>
          <a:p>
            <a:r>
              <a:rPr lang="en-US" dirty="0"/>
              <a:t>Interim Assessment Results in CERS</a:t>
            </a:r>
          </a:p>
        </p:txBody>
      </p:sp>
      <p:sp>
        <p:nvSpPr>
          <p:cNvPr id="5" name="Content Placeholder 4">
            <a:extLst>
              <a:ext uri="{FF2B5EF4-FFF2-40B4-BE49-F238E27FC236}">
                <a16:creationId xmlns:a16="http://schemas.microsoft.com/office/drawing/2014/main" id="{CE7C2725-8235-2F4B-02D3-7CA98CEFB5BE}"/>
              </a:ext>
            </a:extLst>
          </p:cNvPr>
          <p:cNvSpPr>
            <a:spLocks noGrp="1"/>
          </p:cNvSpPr>
          <p:nvPr>
            <p:ph sz="half" idx="1"/>
          </p:nvPr>
        </p:nvSpPr>
        <p:spPr>
          <a:xfrm>
            <a:off x="381000" y="1828800"/>
            <a:ext cx="5638800" cy="4348163"/>
          </a:xfrm>
        </p:spPr>
        <p:txBody>
          <a:bodyPr>
            <a:normAutofit fontScale="92500"/>
          </a:bodyPr>
          <a:lstStyle/>
          <a:p>
            <a:r>
              <a:rPr lang="en-US" sz="3500" dirty="0"/>
              <a:t>Item viewer</a:t>
            </a:r>
          </a:p>
          <a:p>
            <a:r>
              <a:rPr lang="en-US" sz="3500" dirty="0"/>
              <a:t>Item information</a:t>
            </a:r>
          </a:p>
          <a:p>
            <a:r>
              <a:rPr lang="en-US" sz="3500" dirty="0"/>
              <a:t>Key/Distractor Analysis</a:t>
            </a:r>
          </a:p>
          <a:p>
            <a:r>
              <a:rPr lang="en-US" sz="3500" dirty="0"/>
              <a:t>Rubric and exemplar </a:t>
            </a:r>
          </a:p>
          <a:p>
            <a:r>
              <a:rPr lang="en-US" sz="3500" dirty="0"/>
              <a:t>Student responses to items</a:t>
            </a:r>
          </a:p>
          <a:p>
            <a:r>
              <a:rPr lang="en-US" sz="3500" dirty="0"/>
              <a:t>Links to instructional resources</a:t>
            </a:r>
          </a:p>
          <a:p>
            <a:endParaRPr lang="en-US" dirty="0"/>
          </a:p>
          <a:p>
            <a:endParaRPr lang="en-US" dirty="0"/>
          </a:p>
        </p:txBody>
      </p:sp>
      <p:pic>
        <p:nvPicPr>
          <p:cNvPr id="3" name="Google Shape;1372;p169">
            <a:extLst>
              <a:ext uri="{FF2B5EF4-FFF2-40B4-BE49-F238E27FC236}">
                <a16:creationId xmlns:a16="http://schemas.microsoft.com/office/drawing/2014/main" id="{43527A6C-8F31-15FA-9DD9-37FFAE67908A}"/>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rcRect/>
          <a:stretch/>
        </p:blipFill>
        <p:spPr>
          <a:xfrm>
            <a:off x="6700477" y="0"/>
            <a:ext cx="5491523" cy="6857999"/>
          </a:xfrm>
          <a:prstGeom prst="rect">
            <a:avLst/>
          </a:prstGeom>
          <a:noFill/>
          <a:ln>
            <a:noFill/>
          </a:ln>
        </p:spPr>
      </p:pic>
    </p:spTree>
    <p:extLst>
      <p:ext uri="{BB962C8B-B14F-4D97-AF65-F5344CB8AC3E}">
        <p14:creationId xmlns:p14="http://schemas.microsoft.com/office/powerpoint/2010/main" val="39393746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9691B-B434-7645-27D3-BD95292BC2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EEB847-E942-E203-97C1-90DBAF395D21}"/>
              </a:ext>
            </a:extLst>
          </p:cNvPr>
          <p:cNvSpPr>
            <a:spLocks noGrp="1"/>
          </p:cNvSpPr>
          <p:nvPr>
            <p:ph type="title"/>
          </p:nvPr>
        </p:nvSpPr>
        <p:spPr/>
        <p:txBody>
          <a:bodyPr/>
          <a:lstStyle/>
          <a:p>
            <a:r>
              <a:rPr lang="en-US" dirty="0"/>
              <a:t>CERS Microlearning Videos</a:t>
            </a:r>
          </a:p>
        </p:txBody>
      </p:sp>
      <p:sp>
        <p:nvSpPr>
          <p:cNvPr id="5" name="Content Placeholder 4">
            <a:extLst>
              <a:ext uri="{FF2B5EF4-FFF2-40B4-BE49-F238E27FC236}">
                <a16:creationId xmlns:a16="http://schemas.microsoft.com/office/drawing/2014/main" id="{C2F39203-F079-4934-FB60-E7915DFACC50}"/>
              </a:ext>
            </a:extLst>
          </p:cNvPr>
          <p:cNvSpPr>
            <a:spLocks noGrp="1"/>
          </p:cNvSpPr>
          <p:nvPr>
            <p:ph sz="half" idx="1"/>
          </p:nvPr>
        </p:nvSpPr>
        <p:spPr>
          <a:xfrm>
            <a:off x="380999" y="1562100"/>
            <a:ext cx="11429999" cy="1212631"/>
          </a:xfrm>
        </p:spPr>
        <p:txBody>
          <a:bodyPr>
            <a:normAutofit/>
          </a:bodyPr>
          <a:lstStyle/>
          <a:p>
            <a:pPr marL="182880" indent="0">
              <a:buNone/>
            </a:pPr>
            <a:r>
              <a:rPr lang="en-US" sz="2800" dirty="0"/>
              <a:t>All training videos can be found on the </a:t>
            </a:r>
            <a:br>
              <a:rPr lang="en-US" sz="2800" dirty="0"/>
            </a:br>
            <a:r>
              <a:rPr lang="en-US" sz="2800" dirty="0">
                <a:hlinkClick r:id="rId3"/>
              </a:rPr>
              <a:t>CAASPP and ELPAC Upcoming and On-Demand Trainings web page</a:t>
            </a:r>
            <a:r>
              <a:rPr lang="en-US" sz="2800" dirty="0"/>
              <a:t>.</a:t>
            </a:r>
          </a:p>
        </p:txBody>
      </p:sp>
      <p:pic>
        <p:nvPicPr>
          <p:cNvPr id="7" name="Google Shape;1380;p170" descr="Interim Assessments Data in CERS screen: 3 Video links: Interim Assessments Data in CERS(02:25), Interim Assessments Overview (10:15), Demonstration: Interim Assessments Data in CERS (06:50)">
            <a:extLst>
              <a:ext uri="{FF2B5EF4-FFF2-40B4-BE49-F238E27FC236}">
                <a16:creationId xmlns:a16="http://schemas.microsoft.com/office/drawing/2014/main" id="{79EFE453-002B-D8E1-89D7-B991BE2D40FC}"/>
              </a:ext>
            </a:extLst>
          </p:cNvPr>
          <p:cNvPicPr preferRelativeResize="0">
            <a:picLocks noGrp="1"/>
          </p:cNvPicPr>
          <p:nvPr>
            <p:ph sz="half" idx="2"/>
          </p:nvPr>
        </p:nvPicPr>
        <p:blipFill rotWithShape="1">
          <a:blip r:embed="rId4" cstate="screen">
            <a:alphaModFix/>
            <a:extLst>
              <a:ext uri="{28A0092B-C50C-407E-A947-70E740481C1C}">
                <a14:useLocalDpi xmlns:a14="http://schemas.microsoft.com/office/drawing/2010/main"/>
              </a:ext>
            </a:extLst>
          </a:blip>
          <a:srcRect/>
          <a:stretch>
            <a:fillRect/>
          </a:stretch>
        </p:blipFill>
        <p:spPr>
          <a:xfrm>
            <a:off x="380999" y="2774731"/>
            <a:ext cx="11429999" cy="359271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32175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302EAB2-830A-E91E-317D-2F752FF1D2E5}"/>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6" name="Title 5">
            <a:extLst>
              <a:ext uri="{FF2B5EF4-FFF2-40B4-BE49-F238E27FC236}">
                <a16:creationId xmlns:a16="http://schemas.microsoft.com/office/drawing/2014/main" id="{37BB5A11-187D-FF8D-E092-923E8D6A5DAC}"/>
              </a:ext>
            </a:extLst>
          </p:cNvPr>
          <p:cNvSpPr>
            <a:spLocks noGrp="1"/>
          </p:cNvSpPr>
          <p:nvPr>
            <p:ph type="title"/>
          </p:nvPr>
        </p:nvSpPr>
        <p:spPr>
          <a:xfrm>
            <a:off x="385763" y="5125251"/>
            <a:ext cx="11425237" cy="1409700"/>
          </a:xfrm>
        </p:spPr>
        <p:txBody>
          <a:bodyPr>
            <a:normAutofit/>
          </a:bodyPr>
          <a:lstStyle/>
          <a:p>
            <a:pPr algn="ctr"/>
            <a:r>
              <a:rPr lang="en-US" sz="5400" noProof="0" dirty="0"/>
              <a:t>Thank you for attending!</a:t>
            </a:r>
          </a:p>
        </p:txBody>
      </p:sp>
    </p:spTree>
    <p:extLst>
      <p:ext uri="{BB962C8B-B14F-4D97-AF65-F5344CB8AC3E}">
        <p14:creationId xmlns:p14="http://schemas.microsoft.com/office/powerpoint/2010/main" val="24101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51DA-6430-409F-0CC2-7255901DE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6A8AF-6275-B8E2-6FFB-956B92A9E82E}"/>
              </a:ext>
            </a:extLst>
          </p:cNvPr>
          <p:cNvSpPr>
            <a:spLocks noGrp="1"/>
          </p:cNvSpPr>
          <p:nvPr>
            <p:ph type="title"/>
          </p:nvPr>
        </p:nvSpPr>
        <p:spPr/>
        <p:txBody>
          <a:bodyPr/>
          <a:lstStyle/>
          <a:p>
            <a:r>
              <a:rPr lang="en-US" dirty="0"/>
              <a:t>Average Testing Times (2)</a:t>
            </a:r>
          </a:p>
        </p:txBody>
      </p:sp>
      <p:graphicFrame>
        <p:nvGraphicFramePr>
          <p:cNvPr id="4" name="Content Placeholder 3" descr="Average testing times per content area and grade level/span.">
            <a:extLst>
              <a:ext uri="{FF2B5EF4-FFF2-40B4-BE49-F238E27FC236}">
                <a16:creationId xmlns:a16="http://schemas.microsoft.com/office/drawing/2014/main" id="{94D58AA8-0F92-F6DB-1F8E-60C8DC3A7CE4}"/>
              </a:ext>
            </a:extLst>
          </p:cNvPr>
          <p:cNvGraphicFramePr>
            <a:graphicFrameLocks noGrp="1"/>
          </p:cNvGraphicFramePr>
          <p:nvPr>
            <p:ph idx="1"/>
            <p:extLst>
              <p:ext uri="{D42A27DB-BD31-4B8C-83A1-F6EECF244321}">
                <p14:modId xmlns:p14="http://schemas.microsoft.com/office/powerpoint/2010/main" val="1667315565"/>
              </p:ext>
            </p:extLst>
          </p:nvPr>
        </p:nvGraphicFramePr>
        <p:xfrm>
          <a:off x="385763" y="1562100"/>
          <a:ext cx="11335701" cy="3791964"/>
        </p:xfrm>
        <a:graphic>
          <a:graphicData uri="http://schemas.openxmlformats.org/drawingml/2006/table">
            <a:tbl>
              <a:tblPr firstRow="1" bandRow="1">
                <a:tableStyleId>{10A1B5D5-9B99-4C35-A422-299274C87663}</a:tableStyleId>
              </a:tblPr>
              <a:tblGrid>
                <a:gridCol w="2285047">
                  <a:extLst>
                    <a:ext uri="{9D8B030D-6E8A-4147-A177-3AD203B41FA5}">
                      <a16:colId xmlns:a16="http://schemas.microsoft.com/office/drawing/2014/main" val="532827745"/>
                    </a:ext>
                  </a:extLst>
                </a:gridCol>
                <a:gridCol w="2560320">
                  <a:extLst>
                    <a:ext uri="{9D8B030D-6E8A-4147-A177-3AD203B41FA5}">
                      <a16:colId xmlns:a16="http://schemas.microsoft.com/office/drawing/2014/main" val="642968964"/>
                    </a:ext>
                  </a:extLst>
                </a:gridCol>
                <a:gridCol w="1920240">
                  <a:extLst>
                    <a:ext uri="{9D8B030D-6E8A-4147-A177-3AD203B41FA5}">
                      <a16:colId xmlns:a16="http://schemas.microsoft.com/office/drawing/2014/main" val="1769769760"/>
                    </a:ext>
                  </a:extLst>
                </a:gridCol>
                <a:gridCol w="2285047">
                  <a:extLst>
                    <a:ext uri="{9D8B030D-6E8A-4147-A177-3AD203B41FA5}">
                      <a16:colId xmlns:a16="http://schemas.microsoft.com/office/drawing/2014/main" val="2305298482"/>
                    </a:ext>
                  </a:extLst>
                </a:gridCol>
                <a:gridCol w="2285047">
                  <a:extLst>
                    <a:ext uri="{9D8B030D-6E8A-4147-A177-3AD203B41FA5}">
                      <a16:colId xmlns:a16="http://schemas.microsoft.com/office/drawing/2014/main" val="305642100"/>
                    </a:ext>
                  </a:extLst>
                </a:gridCol>
              </a:tblGrid>
              <a:tr h="681291">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Content Area </a:t>
                      </a:r>
                      <a:endParaRPr sz="2000" b="0" u="none" strike="noStrike" cap="none" dirty="0">
                        <a:solidFill>
                          <a:schemeClr val="lt1"/>
                        </a:solidFill>
                        <a:latin typeface="+mn-lt"/>
                        <a:ea typeface="Arial"/>
                        <a:cs typeface="Arial"/>
                        <a:sym typeface="Aria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85000"/>
                        </a:lnSpc>
                        <a:spcBef>
                          <a:spcPts val="0"/>
                        </a:spcBef>
                        <a:spcAft>
                          <a:spcPts val="0"/>
                        </a:spcAft>
                        <a:buNone/>
                      </a:pPr>
                      <a:r>
                        <a:rPr lang="en-US" sz="2000" b="0" u="none" strike="noStrike" cap="none" dirty="0">
                          <a:solidFill>
                            <a:schemeClr val="lt1"/>
                          </a:solidFill>
                          <a:sym typeface="Arial"/>
                        </a:rPr>
                        <a:t>Grade Levels/Spans </a:t>
                      </a:r>
                      <a:endParaRPr sz="2000" b="0" u="none" strike="noStrike" cap="none" dirty="0">
                        <a:solidFill>
                          <a:schemeClr val="lt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CAT</a:t>
                      </a:r>
                      <a:endParaRPr sz="2000" b="0" u="none" strike="noStrike" cap="none" dirty="0">
                        <a:solidFill>
                          <a:schemeClr val="lt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PT</a:t>
                      </a:r>
                      <a:endParaRPr lang="en-US" sz="2000" b="0" u="none" strike="noStrike" cap="none" dirty="0">
                        <a:solidFill>
                          <a:schemeClr val="lt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rtl="0">
                        <a:lnSpc>
                          <a:spcPct val="90000"/>
                        </a:lnSpc>
                        <a:spcBef>
                          <a:spcPts val="0"/>
                        </a:spcBef>
                        <a:spcAft>
                          <a:spcPts val="0"/>
                        </a:spcAft>
                        <a:buNone/>
                      </a:pPr>
                      <a:r>
                        <a:rPr lang="en-US" sz="2000" b="0" u="none" strike="noStrike" cap="none" dirty="0">
                          <a:solidFill>
                            <a:schemeClr val="lt1"/>
                          </a:solidFill>
                          <a:sym typeface="Arial"/>
                        </a:rPr>
                        <a:t>Total</a:t>
                      </a:r>
                      <a:endParaRPr lang="en-US" sz="2000" b="0" u="none" strike="noStrike" cap="none" dirty="0">
                        <a:solidFill>
                          <a:schemeClr val="lt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343165840"/>
                  </a:ext>
                </a:extLst>
              </a:tr>
              <a:tr h="681291">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CAST</a:t>
                      </a:r>
                      <a:endParaRPr sz="2000" b="0" dirty="0">
                        <a:solidFill>
                          <a:schemeClr val="tx1"/>
                        </a:solidFill>
                        <a:latin typeface="+mn-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Clr>
                          <a:schemeClr val="dk2"/>
                        </a:buClr>
                        <a:buSzPts val="2200"/>
                        <a:buFont typeface="Arial"/>
                        <a:buNone/>
                      </a:pPr>
                      <a:r>
                        <a:rPr lang="en-US" sz="2000" b="0" u="none" strike="noStrike" cap="none" dirty="0">
                          <a:solidFill>
                            <a:schemeClr val="tx1"/>
                          </a:solidFill>
                          <a:sym typeface="Arial"/>
                        </a:rPr>
                        <a:t>Five, eight, and </a:t>
                      </a:r>
                      <a:br>
                        <a:rPr lang="en-US" sz="2000" b="0" u="none" strike="noStrike" cap="none" dirty="0">
                          <a:solidFill>
                            <a:schemeClr val="tx1"/>
                          </a:solidFill>
                          <a:sym typeface="Arial"/>
                        </a:rPr>
                      </a:br>
                      <a:r>
                        <a:rPr lang="en-US" sz="2000" b="0" u="none" strike="noStrike" cap="none" dirty="0">
                          <a:solidFill>
                            <a:schemeClr val="tx1"/>
                          </a:solidFill>
                          <a:sym typeface="Arial"/>
                        </a:rPr>
                        <a:t>high school</a:t>
                      </a:r>
                      <a:endParaRPr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N/A</a:t>
                      </a:r>
                      <a:endParaRPr lang="en-US"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N/A</a:t>
                      </a:r>
                      <a:endParaRPr lang="en-US"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1 to 2 hours</a:t>
                      </a:r>
                      <a:endParaRPr sz="2000" b="0" dirty="0">
                        <a:solidFill>
                          <a:schemeClr val="tx1"/>
                        </a:solidFill>
                        <a:latin typeface="+mn-lt"/>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291765"/>
                  </a:ext>
                </a:extLst>
              </a:tr>
              <a:tr h="681291">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CAAs for ELA</a:t>
                      </a:r>
                      <a:r>
                        <a:rPr lang="en-US" sz="2000" b="0" u="none" strike="noStrike" cap="none" dirty="0">
                          <a:solidFill>
                            <a:schemeClr val="tx1"/>
                          </a:solidFill>
                        </a:rPr>
                        <a:t>/</a:t>
                      </a:r>
                      <a:r>
                        <a:rPr lang="en-US" sz="2000" b="0" u="none" strike="noStrike" cap="none" dirty="0">
                          <a:solidFill>
                            <a:schemeClr val="tx1"/>
                          </a:solidFill>
                          <a:sym typeface="Arial"/>
                        </a:rPr>
                        <a:t>Mathematics</a:t>
                      </a:r>
                      <a:endParaRPr sz="2000" b="0" dirty="0">
                        <a:solidFill>
                          <a:schemeClr val="tx1"/>
                        </a:solidFill>
                        <a:latin typeface="+mn-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rtl="0">
                        <a:lnSpc>
                          <a:spcPct val="80000"/>
                        </a:lnSpc>
                        <a:spcBef>
                          <a:spcPts val="0"/>
                        </a:spcBef>
                        <a:spcAft>
                          <a:spcPts val="0"/>
                        </a:spcAft>
                        <a:buClr>
                          <a:schemeClr val="dk2"/>
                        </a:buClr>
                        <a:buSzPts val="2200"/>
                        <a:buFont typeface="Arial"/>
                        <a:buNone/>
                      </a:pPr>
                      <a:r>
                        <a:rPr lang="en-US" sz="2000" b="0" u="none" strike="noStrike" cap="none" dirty="0">
                          <a:solidFill>
                            <a:schemeClr val="tx1"/>
                          </a:solidFill>
                          <a:sym typeface="Arial"/>
                        </a:rPr>
                        <a:t>Three through eight and eleven</a:t>
                      </a:r>
                      <a:endParaRPr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N/A</a:t>
                      </a:r>
                      <a:endParaRPr lang="en-US"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N/A</a:t>
                      </a:r>
                      <a:endParaRPr lang="en-US"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1 to 1 hour </a:t>
                      </a:r>
                      <a:br>
                        <a:rPr lang="en-US" sz="2000" b="0" u="none" strike="noStrike" cap="none" dirty="0">
                          <a:solidFill>
                            <a:schemeClr val="tx1"/>
                          </a:solidFill>
                          <a:sym typeface="Arial"/>
                        </a:rPr>
                      </a:br>
                      <a:r>
                        <a:rPr lang="en-US" sz="2000" b="0" u="none" strike="noStrike" cap="none" dirty="0">
                          <a:solidFill>
                            <a:schemeClr val="tx1"/>
                          </a:solidFill>
                          <a:sym typeface="Arial"/>
                        </a:rPr>
                        <a:t>40 minutes</a:t>
                      </a:r>
                      <a:endParaRPr sz="2000" b="0" dirty="0">
                        <a:solidFill>
                          <a:schemeClr val="tx1"/>
                        </a:solidFill>
                        <a:latin typeface="+mn-lt"/>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9F1E8"/>
                    </a:solidFill>
                  </a:tcPr>
                </a:tc>
                <a:extLst>
                  <a:ext uri="{0D108BD9-81ED-4DB2-BD59-A6C34878D82A}">
                    <a16:rowId xmlns:a16="http://schemas.microsoft.com/office/drawing/2014/main" val="1715721814"/>
                  </a:ext>
                </a:extLst>
              </a:tr>
              <a:tr h="681291">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CAA for Science</a:t>
                      </a:r>
                      <a:endParaRPr sz="2000" b="0" dirty="0">
                        <a:solidFill>
                          <a:schemeClr val="tx1"/>
                        </a:solidFill>
                        <a:latin typeface="+mn-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Clr>
                          <a:schemeClr val="dk2"/>
                        </a:buClr>
                        <a:buSzPts val="2200"/>
                        <a:buFont typeface="Arial"/>
                        <a:buNone/>
                      </a:pPr>
                      <a:r>
                        <a:rPr lang="en-US" sz="2000" b="0" u="none" strike="noStrike" cap="none" dirty="0">
                          <a:solidFill>
                            <a:schemeClr val="tx1"/>
                          </a:solidFill>
                          <a:sym typeface="Arial"/>
                        </a:rPr>
                        <a:t>Five, eight, and </a:t>
                      </a:r>
                      <a:br>
                        <a:rPr lang="en-US" sz="2000" b="0" u="none" strike="noStrike" cap="none" dirty="0">
                          <a:solidFill>
                            <a:schemeClr val="tx1"/>
                          </a:solidFill>
                          <a:sym typeface="Arial"/>
                        </a:rPr>
                      </a:br>
                      <a:r>
                        <a:rPr lang="en-US" sz="2000" b="0" u="none" strike="noStrike" cap="none" dirty="0">
                          <a:solidFill>
                            <a:schemeClr val="tx1"/>
                          </a:solidFill>
                          <a:sym typeface="Arial"/>
                        </a:rPr>
                        <a:t>high school</a:t>
                      </a:r>
                      <a:endParaRPr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N/A</a:t>
                      </a:r>
                      <a:endParaRPr lang="en-US"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1 hour or less </a:t>
                      </a:r>
                      <a:br>
                        <a:rPr lang="en-US" sz="2000" b="0" u="none" strike="noStrike" cap="none" dirty="0">
                          <a:solidFill>
                            <a:schemeClr val="tx1"/>
                          </a:solidFill>
                          <a:sym typeface="Arial"/>
                        </a:rPr>
                      </a:br>
                      <a:r>
                        <a:rPr lang="en-US" sz="2000" b="0" u="none" strike="noStrike" cap="none" dirty="0">
                          <a:solidFill>
                            <a:schemeClr val="tx1"/>
                          </a:solidFill>
                          <a:sym typeface="Arial"/>
                        </a:rPr>
                        <a:t>per PT, 3 PTs total</a:t>
                      </a:r>
                      <a:endParaRPr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a:lnSpc>
                          <a:spcPct val="80000"/>
                        </a:lnSpc>
                        <a:spcBef>
                          <a:spcPts val="0"/>
                        </a:spcBef>
                        <a:spcAft>
                          <a:spcPts val="0"/>
                        </a:spcAft>
                        <a:buNone/>
                      </a:pPr>
                      <a:r>
                        <a:rPr lang="en-US" sz="2000" b="0" u="none" strike="noStrike" cap="none" dirty="0">
                          <a:solidFill>
                            <a:schemeClr val="tx1"/>
                          </a:solidFill>
                          <a:sym typeface="Arial"/>
                        </a:rPr>
                        <a:t>3 to 5 hours</a:t>
                      </a:r>
                      <a:endParaRPr lang="en-US" sz="2000" b="0" u="none" strike="noStrike" cap="none" dirty="0">
                        <a:solidFill>
                          <a:schemeClr val="tx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910932"/>
                  </a:ext>
                </a:extLst>
              </a:tr>
              <a:tr h="681291">
                <a:tc>
                  <a:txBody>
                    <a:bodyPr/>
                    <a:lstStyle/>
                    <a:p>
                      <a:pPr marL="0" marR="0" lvl="0" indent="0" algn="ctr" rtl="0">
                        <a:lnSpc>
                          <a:spcPct val="80000"/>
                        </a:lnSpc>
                        <a:spcBef>
                          <a:spcPts val="0"/>
                        </a:spcBef>
                        <a:spcAft>
                          <a:spcPts val="0"/>
                        </a:spcAft>
                        <a:buNone/>
                      </a:pPr>
                      <a:r>
                        <a:rPr lang="en-US" sz="2000" b="0" dirty="0">
                          <a:solidFill>
                            <a:schemeClr val="tx1"/>
                          </a:solidFill>
                        </a:rPr>
                        <a:t>CSA</a:t>
                      </a:r>
                      <a:endParaRPr sz="2000" b="0" dirty="0">
                        <a:solidFill>
                          <a:schemeClr val="tx1"/>
                        </a:solidFill>
                        <a:latin typeface="+mn-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defTabSz="914400" rtl="0" eaLnBrk="1" fontAlgn="auto" latinLnBrk="0" hangingPunct="1">
                        <a:lnSpc>
                          <a:spcPct val="80000"/>
                        </a:lnSpc>
                        <a:spcBef>
                          <a:spcPts val="0"/>
                        </a:spcBef>
                        <a:spcAft>
                          <a:spcPts val="0"/>
                        </a:spcAft>
                        <a:buClr>
                          <a:schemeClr val="dk2"/>
                        </a:buClr>
                        <a:buSzPts val="2200"/>
                        <a:buFont typeface="Arial"/>
                        <a:buNone/>
                        <a:tabLst/>
                        <a:defRPr/>
                      </a:pPr>
                      <a:r>
                        <a:rPr lang="en-US" sz="2000" b="0" u="none" strike="noStrike" cap="none" dirty="0">
                          <a:solidFill>
                            <a:schemeClr val="tx1"/>
                          </a:solidFill>
                          <a:sym typeface="Arial"/>
                        </a:rPr>
                        <a:t>Three through five and </a:t>
                      </a:r>
                      <a:br>
                        <a:rPr lang="en-US" sz="2000" b="0" u="none" strike="noStrike" cap="none" dirty="0">
                          <a:solidFill>
                            <a:schemeClr val="tx1"/>
                          </a:solidFill>
                          <a:sym typeface="Arial"/>
                        </a:rPr>
                      </a:br>
                      <a:r>
                        <a:rPr lang="en-US" sz="2000" b="0" u="none" strike="noStrike" cap="none" dirty="0">
                          <a:solidFill>
                            <a:schemeClr val="tx1"/>
                          </a:solidFill>
                          <a:sym typeface="Arial"/>
                        </a:rPr>
                        <a:t>high school</a:t>
                      </a:r>
                      <a:endParaRPr lang="en-US" sz="2000" b="0" u="none" strike="noStrike" cap="none" dirty="0">
                        <a:solidFill>
                          <a:schemeClr val="tx1"/>
                        </a:solidFill>
                        <a:latin typeface="+mn-lt"/>
                        <a:ea typeface="Arial"/>
                        <a:cs typeface="Arial"/>
                        <a:sym typeface="Arial"/>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rtl="0">
                        <a:lnSpc>
                          <a:spcPct val="80000"/>
                        </a:lnSpc>
                        <a:spcBef>
                          <a:spcPts val="0"/>
                        </a:spcBef>
                        <a:spcAft>
                          <a:spcPts val="0"/>
                        </a:spcAft>
                        <a:buNone/>
                      </a:pPr>
                      <a:r>
                        <a:rPr lang="en-US" sz="2000" b="0" dirty="0">
                          <a:solidFill>
                            <a:schemeClr val="tx1"/>
                          </a:solidFill>
                        </a:rPr>
                        <a:t>N/A</a:t>
                      </a:r>
                      <a:endParaRPr lang="en-US"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rtl="0">
                        <a:lnSpc>
                          <a:spcPct val="80000"/>
                        </a:lnSpc>
                        <a:spcBef>
                          <a:spcPts val="0"/>
                        </a:spcBef>
                        <a:spcAft>
                          <a:spcPts val="0"/>
                        </a:spcAft>
                        <a:buNone/>
                      </a:pPr>
                      <a:r>
                        <a:rPr lang="en-US" sz="2000" b="0" dirty="0">
                          <a:solidFill>
                            <a:schemeClr val="tx1"/>
                          </a:solidFill>
                        </a:rPr>
                        <a:t>N/A</a:t>
                      </a:r>
                      <a:endParaRPr lang="en-US" sz="2000" b="0" dirty="0">
                        <a:solidFill>
                          <a:schemeClr val="tx1"/>
                        </a:solidFill>
                        <a:latin typeface="+mn-lt"/>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E9F1E8"/>
                    </a:solid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2000" b="0" u="none" strike="noStrike" cap="none" dirty="0">
                          <a:solidFill>
                            <a:schemeClr val="tx1"/>
                          </a:solidFill>
                          <a:sym typeface="Arial"/>
                        </a:rPr>
                        <a:t>2 hours 30 minutes</a:t>
                      </a:r>
                    </a:p>
                    <a:p>
                      <a:pPr marL="0" marR="0" lvl="0" indent="0" algn="ctr" rtl="0">
                        <a:lnSpc>
                          <a:spcPct val="80000"/>
                        </a:lnSpc>
                        <a:spcBef>
                          <a:spcPts val="0"/>
                        </a:spcBef>
                        <a:spcAft>
                          <a:spcPts val="0"/>
                        </a:spcAft>
                        <a:buNone/>
                      </a:pPr>
                      <a:r>
                        <a:rPr lang="en-US" sz="2000" b="0" u="none" strike="noStrike" cap="none" dirty="0">
                          <a:solidFill>
                            <a:schemeClr val="tx1"/>
                          </a:solidFill>
                          <a:sym typeface="Arial"/>
                        </a:rPr>
                        <a:t> to </a:t>
                      </a:r>
                      <a:r>
                        <a:rPr lang="en-US" sz="2000" b="0" u="none" strike="noStrike" cap="none" dirty="0">
                          <a:solidFill>
                            <a:schemeClr val="tx1"/>
                          </a:solidFill>
                        </a:rPr>
                        <a:t>4 hours 30 </a:t>
                      </a:r>
                      <a:r>
                        <a:rPr lang="en-US" sz="2000" b="0" u="none" strike="noStrike" cap="none" dirty="0">
                          <a:solidFill>
                            <a:schemeClr val="tx1"/>
                          </a:solidFill>
                          <a:sym typeface="Arial"/>
                        </a:rPr>
                        <a:t>minutes</a:t>
                      </a:r>
                      <a:endParaRPr lang="en-US" sz="2000" b="0" u="none" strike="noStrike" cap="none" dirty="0">
                        <a:solidFill>
                          <a:schemeClr val="tx1"/>
                        </a:solidFill>
                        <a:latin typeface="+mn-lt"/>
                        <a:ea typeface="Arial"/>
                        <a:cs typeface="Arial"/>
                        <a:sym typeface="Aria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9F1E8"/>
                    </a:solidFill>
                  </a:tcPr>
                </a:tc>
                <a:extLst>
                  <a:ext uri="{0D108BD9-81ED-4DB2-BD59-A6C34878D82A}">
                    <a16:rowId xmlns:a16="http://schemas.microsoft.com/office/drawing/2014/main" val="2470720347"/>
                  </a:ext>
                </a:extLst>
              </a:tr>
            </a:tbl>
          </a:graphicData>
        </a:graphic>
      </p:graphicFrame>
    </p:spTree>
    <p:extLst>
      <p:ext uri="{BB962C8B-B14F-4D97-AF65-F5344CB8AC3E}">
        <p14:creationId xmlns:p14="http://schemas.microsoft.com/office/powerpoint/2010/main" val="246723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F70C-FDCF-FEE5-F072-ED2D66DBB89C}"/>
              </a:ext>
            </a:extLst>
          </p:cNvPr>
          <p:cNvSpPr>
            <a:spLocks noGrp="1"/>
          </p:cNvSpPr>
          <p:nvPr>
            <p:ph type="title"/>
          </p:nvPr>
        </p:nvSpPr>
        <p:spPr>
          <a:xfrm>
            <a:off x="0" y="0"/>
            <a:ext cx="4579951" cy="6857999"/>
          </a:xfrm>
        </p:spPr>
        <p:txBody>
          <a:bodyPr/>
          <a:lstStyle/>
          <a:p>
            <a:pPr algn="ctr"/>
            <a:r>
              <a:rPr lang="en-US" dirty="0"/>
              <a:t>Pause and Reflect</a:t>
            </a:r>
          </a:p>
        </p:txBody>
      </p:sp>
      <p:pic>
        <p:nvPicPr>
          <p:cNvPr id="52" name="Content Placeholder 51" descr="Square">
            <a:extLst>
              <a:ext uri="{FF2B5EF4-FFF2-40B4-BE49-F238E27FC236}">
                <a16:creationId xmlns:a16="http://schemas.microsoft.com/office/drawing/2014/main" id="{61F912B9-285B-14B0-2833-17063F181743}"/>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rcRect l="-28367" t="-20362" r="-28204" b="-18939"/>
          <a:stretch>
            <a:fillRect/>
          </a:stretch>
        </p:blipFill>
        <p:spPr>
          <a:xfrm>
            <a:off x="5153599" y="654908"/>
            <a:ext cx="1645894" cy="1464334"/>
          </a:xfrm>
          <a:solidFill>
            <a:schemeClr val="bg2"/>
          </a:solidFill>
        </p:spPr>
      </p:pic>
      <p:sp>
        <p:nvSpPr>
          <p:cNvPr id="13" name="Content Placeholder 12">
            <a:extLst>
              <a:ext uri="{FF2B5EF4-FFF2-40B4-BE49-F238E27FC236}">
                <a16:creationId xmlns:a16="http://schemas.microsoft.com/office/drawing/2014/main" id="{FD0B7254-D72C-3D9E-6808-748B2989ABC4}"/>
              </a:ext>
            </a:extLst>
          </p:cNvPr>
          <p:cNvSpPr>
            <a:spLocks noGrp="1"/>
          </p:cNvSpPr>
          <p:nvPr>
            <p:ph sz="quarter" idx="11"/>
          </p:nvPr>
        </p:nvSpPr>
        <p:spPr>
          <a:xfrm>
            <a:off x="6799493" y="654908"/>
            <a:ext cx="4995863" cy="1464334"/>
          </a:xfrm>
          <a:solidFill>
            <a:schemeClr val="bg2"/>
          </a:solidFill>
        </p:spPr>
        <p:txBody>
          <a:bodyPr anchor="ctr"/>
          <a:lstStyle/>
          <a:p>
            <a:pPr marL="0"/>
            <a:r>
              <a:rPr lang="en-US" dirty="0"/>
              <a:t>What sits square?</a:t>
            </a:r>
          </a:p>
        </p:txBody>
      </p:sp>
      <p:pic>
        <p:nvPicPr>
          <p:cNvPr id="54" name="Content Placeholder 53" descr="Circle ">
            <a:extLst>
              <a:ext uri="{FF2B5EF4-FFF2-40B4-BE49-F238E27FC236}">
                <a16:creationId xmlns:a16="http://schemas.microsoft.com/office/drawing/2014/main" id="{B47EEC39-6A5A-6F38-AD9E-7BFD79767923}"/>
              </a:ext>
            </a:extLst>
          </p:cNvPr>
          <p:cNvPicPr>
            <a:picLocks noGrp="1" noChangeAspect="1"/>
          </p:cNvPicPr>
          <p:nvPr>
            <p:ph sz="quarter" idx="12"/>
          </p:nvPr>
        </p:nvPicPr>
        <p:blipFill>
          <a:blip r:embed="rId4" cstate="screen">
            <a:extLst>
              <a:ext uri="{28A0092B-C50C-407E-A947-70E740481C1C}">
                <a14:useLocalDpi xmlns:a14="http://schemas.microsoft.com/office/drawing/2010/main"/>
              </a:ext>
            </a:extLst>
          </a:blip>
          <a:srcRect l="-21153" t="-13113" r="-25355" b="-7155"/>
          <a:stretch>
            <a:fillRect/>
          </a:stretch>
        </p:blipFill>
        <p:spPr>
          <a:xfrm>
            <a:off x="5199502" y="2778466"/>
            <a:ext cx="1599991" cy="1313423"/>
          </a:xfrm>
          <a:solidFill>
            <a:schemeClr val="bg2"/>
          </a:solidFill>
        </p:spPr>
      </p:pic>
      <p:sp>
        <p:nvSpPr>
          <p:cNvPr id="45" name="Content Placeholder 44">
            <a:extLst>
              <a:ext uri="{FF2B5EF4-FFF2-40B4-BE49-F238E27FC236}">
                <a16:creationId xmlns:a16="http://schemas.microsoft.com/office/drawing/2014/main" id="{DECBA963-986C-A496-C6DF-236F99C2723A}"/>
              </a:ext>
            </a:extLst>
          </p:cNvPr>
          <p:cNvSpPr>
            <a:spLocks noGrp="1"/>
          </p:cNvSpPr>
          <p:nvPr>
            <p:ph sz="quarter" idx="13"/>
          </p:nvPr>
        </p:nvSpPr>
        <p:spPr>
          <a:xfrm>
            <a:off x="6799494" y="2772288"/>
            <a:ext cx="4995862" cy="1313424"/>
          </a:xfrm>
          <a:solidFill>
            <a:schemeClr val="bg2"/>
          </a:solidFill>
        </p:spPr>
        <p:txBody>
          <a:bodyPr anchor="ctr"/>
          <a:lstStyle/>
          <a:p>
            <a:pPr marL="0"/>
            <a:r>
              <a:rPr lang="en-US" dirty="0"/>
              <a:t>What is still rolling around?</a:t>
            </a:r>
          </a:p>
        </p:txBody>
      </p:sp>
      <p:pic>
        <p:nvPicPr>
          <p:cNvPr id="56" name="Content Placeholder 55" descr="Triangle ">
            <a:extLst>
              <a:ext uri="{FF2B5EF4-FFF2-40B4-BE49-F238E27FC236}">
                <a16:creationId xmlns:a16="http://schemas.microsoft.com/office/drawing/2014/main" id="{935EEE6A-560A-EA29-EB32-3E2C54A7D833}"/>
              </a:ext>
            </a:extLst>
          </p:cNvPr>
          <p:cNvPicPr>
            <a:picLocks noGrp="1" noChangeAspect="1"/>
          </p:cNvPicPr>
          <p:nvPr>
            <p:ph sz="quarter" idx="14"/>
          </p:nvPr>
        </p:nvPicPr>
        <p:blipFill>
          <a:blip r:embed="rId5" cstate="screen">
            <a:extLst>
              <a:ext uri="{28A0092B-C50C-407E-A947-70E740481C1C}">
                <a14:useLocalDpi xmlns:a14="http://schemas.microsoft.com/office/drawing/2010/main"/>
              </a:ext>
            </a:extLst>
          </a:blip>
          <a:srcRect l="-23326" t="-15546" r="-14295" b="-15546"/>
          <a:stretch>
            <a:fillRect/>
          </a:stretch>
        </p:blipFill>
        <p:spPr>
          <a:xfrm>
            <a:off x="5199502" y="4738758"/>
            <a:ext cx="1599991" cy="1313423"/>
          </a:xfrm>
          <a:solidFill>
            <a:schemeClr val="bg2"/>
          </a:solidFill>
        </p:spPr>
      </p:pic>
      <p:sp>
        <p:nvSpPr>
          <p:cNvPr id="47" name="Content Placeholder 46">
            <a:extLst>
              <a:ext uri="{FF2B5EF4-FFF2-40B4-BE49-F238E27FC236}">
                <a16:creationId xmlns:a16="http://schemas.microsoft.com/office/drawing/2014/main" id="{C439255F-DD02-48F2-76BD-A38540227329}"/>
              </a:ext>
            </a:extLst>
          </p:cNvPr>
          <p:cNvSpPr>
            <a:spLocks noGrp="1"/>
          </p:cNvSpPr>
          <p:nvPr>
            <p:ph sz="quarter" idx="15"/>
          </p:nvPr>
        </p:nvSpPr>
        <p:spPr>
          <a:xfrm>
            <a:off x="6799494" y="4738757"/>
            <a:ext cx="4995862" cy="1313423"/>
          </a:xfrm>
          <a:solidFill>
            <a:schemeClr val="bg2"/>
          </a:solidFill>
        </p:spPr>
        <p:txBody>
          <a:bodyPr anchor="ctr"/>
          <a:lstStyle/>
          <a:p>
            <a:pPr marL="0"/>
            <a:r>
              <a:rPr lang="en-US" dirty="0"/>
              <a:t>What are three points to remember?</a:t>
            </a:r>
          </a:p>
        </p:txBody>
      </p:sp>
    </p:spTree>
    <p:extLst>
      <p:ext uri="{BB962C8B-B14F-4D97-AF65-F5344CB8AC3E}">
        <p14:creationId xmlns:p14="http://schemas.microsoft.com/office/powerpoint/2010/main" val="1343372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CFFD-EE78-1B27-60BF-26C5808E46E9}"/>
              </a:ext>
            </a:extLst>
          </p:cNvPr>
          <p:cNvSpPr>
            <a:spLocks noGrp="1"/>
          </p:cNvSpPr>
          <p:nvPr>
            <p:ph type="title"/>
          </p:nvPr>
        </p:nvSpPr>
        <p:spPr/>
        <p:txBody>
          <a:bodyPr>
            <a:normAutofit/>
          </a:bodyPr>
          <a:lstStyle/>
          <a:p>
            <a:pPr algn="ctr"/>
            <a:r>
              <a:rPr lang="en-US" dirty="0"/>
              <a:t>Pause Rules for the </a:t>
            </a:r>
            <a:br>
              <a:rPr lang="en-US" dirty="0"/>
            </a:br>
            <a:r>
              <a:rPr lang="en-US" dirty="0"/>
              <a:t>CAASPP System of Assessments</a:t>
            </a:r>
          </a:p>
        </p:txBody>
      </p:sp>
      <p:pic>
        <p:nvPicPr>
          <p:cNvPr id="4" name="Google Shape;327;p47">
            <a:extLst>
              <a:ext uri="{FF2B5EF4-FFF2-40B4-BE49-F238E27FC236}">
                <a16:creationId xmlns:a16="http://schemas.microsoft.com/office/drawing/2014/main" id="{E79E114C-88F1-E546-F855-63A2A1EBF51C}"/>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5292725"/>
          </a:xfrm>
          <a:prstGeom prst="rect">
            <a:avLst/>
          </a:prstGeom>
          <a:noFill/>
          <a:ln>
            <a:noFill/>
          </a:ln>
        </p:spPr>
      </p:pic>
    </p:spTree>
    <p:extLst>
      <p:ext uri="{BB962C8B-B14F-4D97-AF65-F5344CB8AC3E}">
        <p14:creationId xmlns:p14="http://schemas.microsoft.com/office/powerpoint/2010/main" val="3041349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62E7-230F-075E-0BFC-9C2B4065DD9B}"/>
              </a:ext>
            </a:extLst>
          </p:cNvPr>
          <p:cNvSpPr>
            <a:spLocks noGrp="1"/>
          </p:cNvSpPr>
          <p:nvPr>
            <p:ph type="title"/>
          </p:nvPr>
        </p:nvSpPr>
        <p:spPr>
          <a:xfrm>
            <a:off x="0" y="1"/>
            <a:ext cx="12192000" cy="1409699"/>
          </a:xfrm>
        </p:spPr>
        <p:txBody>
          <a:bodyPr/>
          <a:lstStyle/>
          <a:p>
            <a:r>
              <a:rPr lang="en-US" dirty="0"/>
              <a:t>Pauses Less Than 20 Minutes</a:t>
            </a:r>
          </a:p>
        </p:txBody>
      </p:sp>
      <p:sp>
        <p:nvSpPr>
          <p:cNvPr id="4" name="Content Placeholder 3">
            <a:extLst>
              <a:ext uri="{FF2B5EF4-FFF2-40B4-BE49-F238E27FC236}">
                <a16:creationId xmlns:a16="http://schemas.microsoft.com/office/drawing/2014/main" id="{34A8A22C-1474-3F08-2570-14309BD43837}"/>
              </a:ext>
            </a:extLst>
          </p:cNvPr>
          <p:cNvSpPr>
            <a:spLocks noGrp="1"/>
          </p:cNvSpPr>
          <p:nvPr>
            <p:ph sz="half" idx="1"/>
          </p:nvPr>
        </p:nvSpPr>
        <p:spPr>
          <a:xfrm>
            <a:off x="380999" y="1865869"/>
            <a:ext cx="6711779" cy="4385923"/>
          </a:xfrm>
        </p:spPr>
        <p:txBody>
          <a:bodyPr anchor="t">
            <a:normAutofit/>
          </a:bodyPr>
          <a:lstStyle/>
          <a:p>
            <a:pPr marL="0" indent="0">
              <a:buNone/>
            </a:pPr>
            <a:r>
              <a:rPr lang="en-US" sz="3200" dirty="0"/>
              <a:t>The student</a:t>
            </a:r>
          </a:p>
          <a:p>
            <a:pPr>
              <a:spcBef>
                <a:spcPts val="600"/>
              </a:spcBef>
            </a:pPr>
            <a:r>
              <a:rPr lang="en-US" sz="2800" dirty="0"/>
              <a:t>will return to where they left off within a segment and revisit previously answered questions in the current segment; and</a:t>
            </a:r>
          </a:p>
          <a:p>
            <a:r>
              <a:rPr lang="en-US" sz="2800" dirty="0"/>
              <a:t>will not be able to access previously submitted segments.</a:t>
            </a:r>
          </a:p>
        </p:txBody>
      </p:sp>
      <p:pic>
        <p:nvPicPr>
          <p:cNvPr id="13" name="Google Shape;333;p48" descr="A pink alarm clock with bells with pause symbol on the front.&#10;&#10;">
            <a:extLst>
              <a:ext uri="{FF2B5EF4-FFF2-40B4-BE49-F238E27FC236}">
                <a16:creationId xmlns:a16="http://schemas.microsoft.com/office/drawing/2014/main" id="{93ABA704-1398-A832-C6CC-D57C82BDEFFE}"/>
              </a:ext>
            </a:extLst>
          </p:cNvPr>
          <p:cNvPicPr preferRelativeResize="0">
            <a:picLocks noGrp="1"/>
          </p:cNvPicPr>
          <p:nvPr>
            <p:ph sz="half" idx="2"/>
          </p:nvPr>
        </p:nvPicPr>
        <p:blipFill rotWithShape="1">
          <a:blip r:embed="rId3" cstate="screen">
            <a:alphaModFix amt="92000"/>
            <a:extLst>
              <a:ext uri="{BEBA8EAE-BF5A-486C-A8C5-ECC9F3942E4B}">
                <a14:imgProps xmlns:a14="http://schemas.microsoft.com/office/drawing/2010/main">
                  <a14:imgLayer r:embed="rId4">
                    <a14:imgEffect>
                      <a14:backgroundRemoval t="18861" b="81140" l="56567" r="95174">
                        <a14:backgroundMark x1="70400" y1="37462" x2="72600" y2="36480"/>
                        <a14:backgroundMark x1="73000" y1="23338" x2="74440" y2="23263"/>
                      </a14:backgroundRemoval>
                    </a14:imgEffect>
                  </a14:imgLayer>
                </a14:imgProps>
              </a:ext>
              <a:ext uri="{28A0092B-C50C-407E-A947-70E740481C1C}">
                <a14:useLocalDpi xmlns:a14="http://schemas.microsoft.com/office/drawing/2010/main"/>
              </a:ext>
            </a:extLst>
          </a:blip>
          <a:srcRect l="58307" t="6059" r="10891" b="2296"/>
          <a:stretch>
            <a:fillRect/>
          </a:stretch>
        </p:blipFill>
        <p:spPr>
          <a:xfrm>
            <a:off x="8439665" y="1562100"/>
            <a:ext cx="3371335" cy="5312265"/>
          </a:xfrm>
          <a:noFill/>
          <a:ln>
            <a:noFill/>
          </a:ln>
        </p:spPr>
      </p:pic>
    </p:spTree>
    <p:extLst>
      <p:ext uri="{BB962C8B-B14F-4D97-AF65-F5344CB8AC3E}">
        <p14:creationId xmlns:p14="http://schemas.microsoft.com/office/powerpoint/2010/main" val="160003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9849E-897D-DE69-CD87-FEF8822DA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F6FBF-9973-03E3-411B-347B260A5F27}"/>
              </a:ext>
            </a:extLst>
          </p:cNvPr>
          <p:cNvSpPr>
            <a:spLocks noGrp="1"/>
          </p:cNvSpPr>
          <p:nvPr>
            <p:ph type="title"/>
          </p:nvPr>
        </p:nvSpPr>
        <p:spPr/>
        <p:txBody>
          <a:bodyPr/>
          <a:lstStyle/>
          <a:p>
            <a:r>
              <a:rPr lang="en-US"/>
              <a:t>Pause of 20 Minutes or More</a:t>
            </a:r>
          </a:p>
        </p:txBody>
      </p:sp>
      <p:sp>
        <p:nvSpPr>
          <p:cNvPr id="4" name="Content Placeholder 3">
            <a:extLst>
              <a:ext uri="{FF2B5EF4-FFF2-40B4-BE49-F238E27FC236}">
                <a16:creationId xmlns:a16="http://schemas.microsoft.com/office/drawing/2014/main" id="{A6798031-F4BE-A61C-FE57-FB5D830140CA}"/>
              </a:ext>
            </a:extLst>
          </p:cNvPr>
          <p:cNvSpPr>
            <a:spLocks noGrp="1"/>
          </p:cNvSpPr>
          <p:nvPr>
            <p:ph sz="half" idx="1"/>
          </p:nvPr>
        </p:nvSpPr>
        <p:spPr>
          <a:xfrm>
            <a:off x="381000" y="1841157"/>
            <a:ext cx="7433662" cy="4769708"/>
          </a:xfrm>
        </p:spPr>
        <p:txBody>
          <a:bodyPr>
            <a:normAutofit fontScale="77500" lnSpcReduction="20000"/>
          </a:bodyPr>
          <a:lstStyle/>
          <a:p>
            <a:pPr marL="0" indent="0">
              <a:lnSpc>
                <a:spcPct val="115000"/>
              </a:lnSpc>
              <a:spcBef>
                <a:spcPts val="600"/>
              </a:spcBef>
              <a:buNone/>
            </a:pPr>
            <a:r>
              <a:rPr lang="en-US" sz="4100" dirty="0"/>
              <a:t>The student</a:t>
            </a:r>
          </a:p>
          <a:p>
            <a:pPr>
              <a:lnSpc>
                <a:spcPct val="115000"/>
              </a:lnSpc>
              <a:spcBef>
                <a:spcPts val="600"/>
              </a:spcBef>
            </a:pPr>
            <a:r>
              <a:rPr lang="en-US" dirty="0"/>
              <a:t>returns to the last page containing questions with which the student has not yet interacted with;</a:t>
            </a:r>
          </a:p>
          <a:p>
            <a:pPr>
              <a:lnSpc>
                <a:spcPct val="115000"/>
              </a:lnSpc>
              <a:spcBef>
                <a:spcPts val="600"/>
              </a:spcBef>
            </a:pPr>
            <a:r>
              <a:rPr lang="en-US" dirty="0"/>
              <a:t>cannot return to previously answered segments or questions, even if they are marked for review; and</a:t>
            </a:r>
          </a:p>
          <a:p>
            <a:pPr>
              <a:lnSpc>
                <a:spcPct val="115000"/>
              </a:lnSpc>
              <a:spcBef>
                <a:spcPts val="600"/>
              </a:spcBef>
            </a:pPr>
            <a:r>
              <a:rPr lang="en-US" dirty="0"/>
              <a:t>is paused while working on a constructed response; the partial response will be submitted and unable to be revised.</a:t>
            </a:r>
          </a:p>
        </p:txBody>
      </p:sp>
      <p:pic>
        <p:nvPicPr>
          <p:cNvPr id="7" name="Google Shape;333;p48" descr="A pink alarm clock with bells with pause symbol on the front.&#10;&#10;">
            <a:extLst>
              <a:ext uri="{FF2B5EF4-FFF2-40B4-BE49-F238E27FC236}">
                <a16:creationId xmlns:a16="http://schemas.microsoft.com/office/drawing/2014/main" id="{11CAC504-21D8-D682-91FA-7C5C360BCCDF}"/>
              </a:ext>
            </a:extLst>
          </p:cNvPr>
          <p:cNvPicPr preferRelativeResize="0">
            <a:picLocks noGrp="1"/>
          </p:cNvPicPr>
          <p:nvPr>
            <p:ph sz="half" idx="2"/>
          </p:nvPr>
        </p:nvPicPr>
        <p:blipFill rotWithShape="1">
          <a:blip r:embed="rId3" cstate="screen">
            <a:alphaModFix amt="92000"/>
            <a:extLst>
              <a:ext uri="{BEBA8EAE-BF5A-486C-A8C5-ECC9F3942E4B}">
                <a14:imgProps xmlns:a14="http://schemas.microsoft.com/office/drawing/2010/main">
                  <a14:imgLayer r:embed="rId4">
                    <a14:imgEffect>
                      <a14:backgroundRemoval t="18861" b="81140" l="56567" r="95174">
                        <a14:backgroundMark x1="70400" y1="37462" x2="72600" y2="36480"/>
                        <a14:backgroundMark x1="73000" y1="23338" x2="74440" y2="23263"/>
                      </a14:backgroundRemoval>
                    </a14:imgEffect>
                  </a14:imgLayer>
                </a14:imgProps>
              </a:ext>
              <a:ext uri="{28A0092B-C50C-407E-A947-70E740481C1C}">
                <a14:useLocalDpi xmlns:a14="http://schemas.microsoft.com/office/drawing/2010/main"/>
              </a:ext>
            </a:extLst>
          </a:blip>
          <a:srcRect l="58307" t="6059" r="10891" b="2296"/>
          <a:stretch>
            <a:fillRect/>
          </a:stretch>
        </p:blipFill>
        <p:spPr>
          <a:xfrm>
            <a:off x="8452022" y="1562100"/>
            <a:ext cx="3361039" cy="5295899"/>
          </a:xfrm>
          <a:noFill/>
          <a:ln>
            <a:noFill/>
          </a:ln>
        </p:spPr>
      </p:pic>
    </p:spTree>
    <p:extLst>
      <p:ext uri="{BB962C8B-B14F-4D97-AF65-F5344CB8AC3E}">
        <p14:creationId xmlns:p14="http://schemas.microsoft.com/office/powerpoint/2010/main" val="130987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D563-7178-CB4B-6ED4-4E16A159B319}"/>
              </a:ext>
            </a:extLst>
          </p:cNvPr>
          <p:cNvSpPr>
            <a:spLocks noGrp="1"/>
          </p:cNvSpPr>
          <p:nvPr>
            <p:ph type="title"/>
          </p:nvPr>
        </p:nvSpPr>
        <p:spPr>
          <a:xfrm>
            <a:off x="381000" y="0"/>
            <a:ext cx="11430000" cy="783772"/>
          </a:xfrm>
        </p:spPr>
        <p:txBody>
          <a:bodyPr>
            <a:normAutofit/>
          </a:bodyPr>
          <a:lstStyle/>
          <a:p>
            <a:r>
              <a:rPr lang="en-US" sz="2400" dirty="0"/>
              <a:t>How Local Educational Agencies Can Use This Deck</a:t>
            </a:r>
          </a:p>
        </p:txBody>
      </p:sp>
      <p:sp>
        <p:nvSpPr>
          <p:cNvPr id="5" name="Content Placeholder 4">
            <a:extLst>
              <a:ext uri="{FF2B5EF4-FFF2-40B4-BE49-F238E27FC236}">
                <a16:creationId xmlns:a16="http://schemas.microsoft.com/office/drawing/2014/main" id="{22F64524-6D63-FB30-F348-13FD7147E8BE}"/>
              </a:ext>
            </a:extLst>
          </p:cNvPr>
          <p:cNvSpPr>
            <a:spLocks noGrp="1"/>
          </p:cNvSpPr>
          <p:nvPr>
            <p:ph idx="1"/>
          </p:nvPr>
        </p:nvSpPr>
        <p:spPr>
          <a:xfrm>
            <a:off x="381000" y="783772"/>
            <a:ext cx="11430000" cy="5641091"/>
          </a:xfrm>
        </p:spPr>
        <p:txBody>
          <a:bodyPr>
            <a:noAutofit/>
          </a:bodyPr>
          <a:lstStyle/>
          <a:p>
            <a:pPr marL="514350" indent="-514350">
              <a:spcBef>
                <a:spcPts val="600"/>
              </a:spcBef>
              <a:spcAft>
                <a:spcPts val="300"/>
              </a:spcAft>
              <a:buFont typeface="+mj-lt"/>
              <a:buAutoNum type="arabicPeriod"/>
            </a:pPr>
            <a:r>
              <a:rPr lang="en-US" sz="1800" b="1" dirty="0"/>
              <a:t>Review the content in the deck.</a:t>
            </a:r>
          </a:p>
          <a:p>
            <a:pPr lvl="1">
              <a:spcBef>
                <a:spcPts val="0"/>
              </a:spcBef>
              <a:spcAft>
                <a:spcPts val="200"/>
              </a:spcAft>
            </a:pPr>
            <a:r>
              <a:rPr lang="en-US" sz="1800" dirty="0">
                <a:highlight>
                  <a:srgbClr val="FFFF00"/>
                </a:highlight>
              </a:rPr>
              <a:t>Highlighted text on the slide denotes something you may need to change based on your local procedures.</a:t>
            </a:r>
          </a:p>
          <a:p>
            <a:pPr lvl="1">
              <a:spcBef>
                <a:spcPts val="0"/>
              </a:spcBef>
              <a:spcAft>
                <a:spcPts val="200"/>
              </a:spcAft>
            </a:pPr>
            <a:r>
              <a:rPr lang="en-US" sz="1800" b="1" i="1" dirty="0"/>
              <a:t>[Bracketed bold and italic text in speaker notes denotes something you may need to update based on your local procedures.]</a:t>
            </a:r>
          </a:p>
          <a:p>
            <a:pPr marL="514350" indent="-514350">
              <a:spcBef>
                <a:spcPts val="600"/>
              </a:spcBef>
              <a:spcAft>
                <a:spcPts val="300"/>
              </a:spcAft>
              <a:buFont typeface="+mj-lt"/>
              <a:buAutoNum type="arabicPeriod"/>
            </a:pPr>
            <a:r>
              <a:rPr lang="en-US" sz="1800" b="1" dirty="0"/>
              <a:t>Make the deck your own.</a:t>
            </a:r>
          </a:p>
          <a:p>
            <a:pPr lvl="1">
              <a:spcBef>
                <a:spcPts val="0"/>
              </a:spcBef>
              <a:spcAft>
                <a:spcPts val="200"/>
              </a:spcAft>
            </a:pPr>
            <a:r>
              <a:rPr lang="en-US" sz="1800" dirty="0"/>
              <a:t>Hide or add any slides, as needed, for your local training.</a:t>
            </a:r>
          </a:p>
          <a:p>
            <a:pPr lvl="1">
              <a:spcBef>
                <a:spcPts val="0"/>
              </a:spcBef>
              <a:spcAft>
                <a:spcPts val="200"/>
              </a:spcAft>
            </a:pPr>
            <a:r>
              <a:rPr lang="en-US" sz="1800" dirty="0"/>
              <a:t>You can add district or school logos and change the colors as needed.</a:t>
            </a:r>
          </a:p>
          <a:p>
            <a:pPr lvl="1">
              <a:spcBef>
                <a:spcPts val="0"/>
              </a:spcBef>
              <a:spcAft>
                <a:spcPts val="200"/>
              </a:spcAft>
            </a:pPr>
            <a:r>
              <a:rPr lang="en-US" sz="1800" dirty="0"/>
              <a:t>Many slide titles have a (2) after them. Those were needed to post the deck accessibly, but you can remove them for your live presentation if you prefer.</a:t>
            </a:r>
          </a:p>
          <a:p>
            <a:pPr lvl="1">
              <a:spcBef>
                <a:spcPts val="0"/>
              </a:spcBef>
              <a:spcAft>
                <a:spcPts val="200"/>
              </a:spcAft>
            </a:pPr>
            <a:r>
              <a:rPr lang="en-US" sz="1800" dirty="0"/>
              <a:t>Insert the break slide (next slide) where needed for your flow.</a:t>
            </a:r>
          </a:p>
          <a:p>
            <a:pPr marL="514350" indent="-514350">
              <a:spcBef>
                <a:spcPts val="600"/>
              </a:spcBef>
              <a:spcAft>
                <a:spcPts val="300"/>
              </a:spcAft>
              <a:buFont typeface="+mj-lt"/>
              <a:buAutoNum type="arabicPeriod"/>
            </a:pPr>
            <a:r>
              <a:rPr lang="en-US" sz="1800" b="1" dirty="0"/>
              <a:t>Please note, following adult learning best practices there are multiple reflection points or activities throughout the training. </a:t>
            </a:r>
          </a:p>
          <a:p>
            <a:pPr lvl="1">
              <a:spcBef>
                <a:spcPts val="0"/>
              </a:spcBef>
              <a:spcAft>
                <a:spcPts val="200"/>
              </a:spcAft>
            </a:pPr>
            <a:r>
              <a:rPr lang="en-US" sz="1800" dirty="0"/>
              <a:t>We highly recommend you leave these in. For optimal learning, adult learners need to engage in an activity or reflection for every 12–18 minutes of content.</a:t>
            </a:r>
          </a:p>
          <a:p>
            <a:pPr marL="514350" indent="-514350">
              <a:spcBef>
                <a:spcPts val="600"/>
              </a:spcBef>
              <a:spcAft>
                <a:spcPts val="300"/>
              </a:spcAft>
              <a:buFont typeface="+mj-lt"/>
              <a:buAutoNum type="arabicPeriod"/>
            </a:pPr>
            <a:r>
              <a:rPr lang="en-US" sz="1800" b="1" dirty="0"/>
              <a:t>Please note a couple details about this deck</a:t>
            </a:r>
          </a:p>
          <a:p>
            <a:pPr lvl="1">
              <a:spcBef>
                <a:spcPts val="0"/>
              </a:spcBef>
              <a:spcAft>
                <a:spcPts val="200"/>
              </a:spcAft>
            </a:pPr>
            <a:r>
              <a:rPr lang="en-US" sz="1800" dirty="0"/>
              <a:t>It is intended for training test administrators, but there is some information for test examiners which might be useful.</a:t>
            </a:r>
          </a:p>
          <a:p>
            <a:pPr lvl="1">
              <a:spcBef>
                <a:spcPts val="0"/>
              </a:spcBef>
              <a:spcAft>
                <a:spcPts val="200"/>
              </a:spcAft>
            </a:pPr>
            <a:r>
              <a:rPr lang="en-US" sz="1800" dirty="0"/>
              <a:t>Some screenshot images are blurred to highlight important areas and for accessibility.</a:t>
            </a:r>
          </a:p>
        </p:txBody>
      </p:sp>
    </p:spTree>
    <p:extLst>
      <p:ext uri="{BB962C8B-B14F-4D97-AF65-F5344CB8AC3E}">
        <p14:creationId xmlns:p14="http://schemas.microsoft.com/office/powerpoint/2010/main" val="2999070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948B-77FD-9DB3-6BCB-E3B1C61E716A}"/>
              </a:ext>
            </a:extLst>
          </p:cNvPr>
          <p:cNvSpPr>
            <a:spLocks noGrp="1"/>
          </p:cNvSpPr>
          <p:nvPr>
            <p:ph type="title"/>
          </p:nvPr>
        </p:nvSpPr>
        <p:spPr/>
        <p:txBody>
          <a:bodyPr/>
          <a:lstStyle/>
          <a:p>
            <a:r>
              <a:rPr lang="en-US" dirty="0"/>
              <a:t>Test Timeout Due to Inactivity</a:t>
            </a:r>
          </a:p>
        </p:txBody>
      </p:sp>
      <p:sp>
        <p:nvSpPr>
          <p:cNvPr id="7" name="Content Placeholder 6">
            <a:extLst>
              <a:ext uri="{FF2B5EF4-FFF2-40B4-BE49-F238E27FC236}">
                <a16:creationId xmlns:a16="http://schemas.microsoft.com/office/drawing/2014/main" id="{A97D9A1F-1683-5B42-61B0-5DFC667EDBAB}"/>
              </a:ext>
            </a:extLst>
          </p:cNvPr>
          <p:cNvSpPr>
            <a:spLocks noGrp="1"/>
          </p:cNvSpPr>
          <p:nvPr>
            <p:ph sz="half" idx="1"/>
          </p:nvPr>
        </p:nvSpPr>
        <p:spPr>
          <a:xfrm>
            <a:off x="381000" y="1705231"/>
            <a:ext cx="9393195" cy="4942703"/>
          </a:xfrm>
        </p:spPr>
        <p:txBody>
          <a:bodyPr>
            <a:normAutofit fontScale="92500" lnSpcReduction="10000"/>
          </a:bodyPr>
          <a:lstStyle/>
          <a:p>
            <a:r>
              <a:rPr lang="en-US" sz="2800" dirty="0"/>
              <a:t>Students are automatically logged out of the test after </a:t>
            </a:r>
            <a:br>
              <a:rPr lang="en-US" sz="2800" dirty="0"/>
            </a:br>
            <a:r>
              <a:rPr lang="en-US" sz="2800" dirty="0"/>
              <a:t>30 minutes of inactivity.</a:t>
            </a:r>
          </a:p>
          <a:p>
            <a:pPr lvl="1">
              <a:spcBef>
                <a:spcPts val="600"/>
              </a:spcBef>
            </a:pPr>
            <a:r>
              <a:rPr lang="en-US" sz="2800" dirty="0"/>
              <a:t>Selecting a menu or an answer is activity. </a:t>
            </a:r>
          </a:p>
          <a:p>
            <a:pPr lvl="1">
              <a:spcBef>
                <a:spcPts val="600"/>
              </a:spcBef>
            </a:pPr>
            <a:r>
              <a:rPr lang="en-US" sz="2800" dirty="0"/>
              <a:t>Moving the mouse or selecting an empty space on the screen is not considered activity.</a:t>
            </a:r>
          </a:p>
          <a:p>
            <a:r>
              <a:rPr lang="en-US" sz="2800" dirty="0"/>
              <a:t>Before the system logs out, a warning message will be displayed.</a:t>
            </a:r>
          </a:p>
          <a:p>
            <a:r>
              <a:rPr lang="en-US" sz="2800" dirty="0"/>
              <a:t>As soon as logout happens, the timer starts for the pause rules.</a:t>
            </a:r>
          </a:p>
          <a:p>
            <a:pPr lvl="1">
              <a:spcBef>
                <a:spcPts val="600"/>
              </a:spcBef>
            </a:pPr>
            <a:r>
              <a:rPr lang="en-US" sz="2800" dirty="0"/>
              <a:t>The time the student was inactive does not count towards the pause time.</a:t>
            </a:r>
          </a:p>
        </p:txBody>
      </p:sp>
      <p:pic>
        <p:nvPicPr>
          <p:cNvPr id="9" name="Google Shape;349;p50">
            <a:extLst>
              <a:ext uri="{FF2B5EF4-FFF2-40B4-BE49-F238E27FC236}">
                <a16:creationId xmlns:a16="http://schemas.microsoft.com/office/drawing/2014/main" id="{C1B3141C-A56F-F00D-CDC3-DDE3F8397C3F}"/>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9527058" y="0"/>
            <a:ext cx="2664941" cy="2730843"/>
          </a:xfrm>
          <a:prstGeom prst="rect">
            <a:avLst/>
          </a:prstGeom>
          <a:noFill/>
          <a:ln>
            <a:noFill/>
          </a:ln>
        </p:spPr>
      </p:pic>
    </p:spTree>
    <p:extLst>
      <p:ext uri="{BB962C8B-B14F-4D97-AF65-F5344CB8AC3E}">
        <p14:creationId xmlns:p14="http://schemas.microsoft.com/office/powerpoint/2010/main" val="233449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18741-D430-184C-9246-E28A41513AB1}"/>
              </a:ext>
            </a:extLst>
          </p:cNvPr>
          <p:cNvSpPr>
            <a:spLocks noGrp="1"/>
          </p:cNvSpPr>
          <p:nvPr>
            <p:ph type="title"/>
          </p:nvPr>
        </p:nvSpPr>
        <p:spPr/>
        <p:txBody>
          <a:bodyPr/>
          <a:lstStyle/>
          <a:p>
            <a:pPr algn="ctr"/>
            <a:r>
              <a:rPr lang="en-US" dirty="0"/>
              <a:t>Miscellaneous CAASPP Information</a:t>
            </a:r>
          </a:p>
        </p:txBody>
      </p:sp>
      <p:pic>
        <p:nvPicPr>
          <p:cNvPr id="4" name="Google Shape;358;p51">
            <a:extLst>
              <a:ext uri="{FF2B5EF4-FFF2-40B4-BE49-F238E27FC236}">
                <a16:creationId xmlns:a16="http://schemas.microsoft.com/office/drawing/2014/main" id="{DA1C58FD-E722-C626-EA9E-8BD1C5BFB2A8}"/>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0" y="0"/>
            <a:ext cx="12192000" cy="5292725"/>
          </a:xfrm>
          <a:prstGeom prst="rect">
            <a:avLst/>
          </a:prstGeom>
          <a:noFill/>
          <a:ln>
            <a:noFill/>
          </a:ln>
        </p:spPr>
      </p:pic>
    </p:spTree>
    <p:extLst>
      <p:ext uri="{BB962C8B-B14F-4D97-AF65-F5344CB8AC3E}">
        <p14:creationId xmlns:p14="http://schemas.microsoft.com/office/powerpoint/2010/main" val="434281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95% versus 100%">
            <a:extLst>
              <a:ext uri="{FF2B5EF4-FFF2-40B4-BE49-F238E27FC236}">
                <a16:creationId xmlns:a16="http://schemas.microsoft.com/office/drawing/2014/main" id="{F2000FFC-CFE3-6A08-5BD9-0CE2F11EC75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09" b="909"/>
          <a:stretch>
            <a:fillRect/>
          </a:stretch>
        </p:blipFill>
        <p:spPr/>
      </p:pic>
      <p:sp>
        <p:nvSpPr>
          <p:cNvPr id="5" name="Title 4">
            <a:extLst>
              <a:ext uri="{FF2B5EF4-FFF2-40B4-BE49-F238E27FC236}">
                <a16:creationId xmlns:a16="http://schemas.microsoft.com/office/drawing/2014/main" id="{557AA86F-D963-19A3-18C0-56930507444F}"/>
              </a:ext>
            </a:extLst>
          </p:cNvPr>
          <p:cNvSpPr>
            <a:spLocks noGrp="1"/>
          </p:cNvSpPr>
          <p:nvPr>
            <p:ph type="title"/>
          </p:nvPr>
        </p:nvSpPr>
        <p:spPr>
          <a:xfrm>
            <a:off x="0" y="1"/>
            <a:ext cx="12191999" cy="1409699"/>
          </a:xfrm>
          <a:solidFill>
            <a:schemeClr val="bg1">
              <a:alpha val="81000"/>
            </a:schemeClr>
          </a:solidFill>
        </p:spPr>
        <p:txBody>
          <a:bodyPr/>
          <a:lstStyle/>
          <a:p>
            <a:pPr algn="ctr"/>
            <a:r>
              <a:rPr lang="en-US" dirty="0">
                <a:solidFill>
                  <a:schemeClr val="tx1"/>
                </a:solidFill>
              </a:rPr>
              <a:t>Participation Rate Expectation</a:t>
            </a:r>
          </a:p>
        </p:txBody>
      </p:sp>
    </p:spTree>
    <p:extLst>
      <p:ext uri="{BB962C8B-B14F-4D97-AF65-F5344CB8AC3E}">
        <p14:creationId xmlns:p14="http://schemas.microsoft.com/office/powerpoint/2010/main" val="351169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2F9E-3E8E-8B76-5AAD-AC0D31A980C3}"/>
              </a:ext>
            </a:extLst>
          </p:cNvPr>
          <p:cNvSpPr>
            <a:spLocks noGrp="1"/>
          </p:cNvSpPr>
          <p:nvPr>
            <p:ph type="title"/>
          </p:nvPr>
        </p:nvSpPr>
        <p:spPr/>
        <p:txBody>
          <a:bodyPr/>
          <a:lstStyle/>
          <a:p>
            <a:r>
              <a:rPr lang="en-US" dirty="0"/>
              <a:t>Meeting the 95 Percent Participation Rate</a:t>
            </a:r>
          </a:p>
        </p:txBody>
      </p:sp>
      <p:sp>
        <p:nvSpPr>
          <p:cNvPr id="3" name="Content Placeholder 2">
            <a:extLst>
              <a:ext uri="{FF2B5EF4-FFF2-40B4-BE49-F238E27FC236}">
                <a16:creationId xmlns:a16="http://schemas.microsoft.com/office/drawing/2014/main" id="{FD0F2967-DAF7-BA5B-681A-604870A7EA17}"/>
              </a:ext>
            </a:extLst>
          </p:cNvPr>
          <p:cNvSpPr>
            <a:spLocks noGrp="1"/>
          </p:cNvSpPr>
          <p:nvPr>
            <p:ph idx="1"/>
          </p:nvPr>
        </p:nvSpPr>
        <p:spPr>
          <a:xfrm>
            <a:off x="385011" y="1936376"/>
            <a:ext cx="11425989" cy="4269442"/>
          </a:xfrm>
        </p:spPr>
        <p:txBody>
          <a:bodyPr>
            <a:normAutofit fontScale="70000" lnSpcReduction="20000"/>
          </a:bodyPr>
          <a:lstStyle/>
          <a:p>
            <a:pPr>
              <a:lnSpc>
                <a:spcPct val="120000"/>
              </a:lnSpc>
              <a:spcBef>
                <a:spcPts val="600"/>
              </a:spcBef>
            </a:pPr>
            <a:r>
              <a:rPr lang="en-US" dirty="0">
                <a:highlight>
                  <a:srgbClr val="FFFF00"/>
                </a:highlight>
              </a:rPr>
              <a:t>xx</a:t>
            </a:r>
            <a:r>
              <a:rPr lang="en-US" dirty="0"/>
              <a:t> percent of schools met the 95 percent participation rate in ELA</a:t>
            </a:r>
          </a:p>
          <a:p>
            <a:pPr>
              <a:lnSpc>
                <a:spcPct val="120000"/>
              </a:lnSpc>
              <a:spcBef>
                <a:spcPts val="600"/>
              </a:spcBef>
            </a:pPr>
            <a:r>
              <a:rPr lang="en-US" dirty="0">
                <a:highlight>
                  <a:srgbClr val="FFFF00"/>
                </a:highlight>
              </a:rPr>
              <a:t>xx</a:t>
            </a:r>
            <a:r>
              <a:rPr lang="en-US" dirty="0"/>
              <a:t> percent of schools met the 95 percent participation rate in Mathematics</a:t>
            </a:r>
          </a:p>
          <a:p>
            <a:pPr>
              <a:lnSpc>
                <a:spcPct val="120000"/>
              </a:lnSpc>
              <a:spcBef>
                <a:spcPts val="600"/>
              </a:spcBef>
            </a:pPr>
            <a:r>
              <a:rPr lang="en-US" dirty="0">
                <a:highlight>
                  <a:srgbClr val="FFFF00"/>
                </a:highlight>
              </a:rPr>
              <a:t>xx</a:t>
            </a:r>
            <a:r>
              <a:rPr lang="en-US" dirty="0"/>
              <a:t> percent of schools met the 95 percent participation rate in Science</a:t>
            </a:r>
          </a:p>
          <a:p>
            <a:pPr marL="0" indent="0" algn="ctr">
              <a:buNone/>
            </a:pPr>
            <a:r>
              <a:rPr lang="en-US" sz="3400" b="1" dirty="0"/>
              <a:t>However</a:t>
            </a:r>
          </a:p>
          <a:p>
            <a:pPr>
              <a:lnSpc>
                <a:spcPct val="120000"/>
              </a:lnSpc>
              <a:spcBef>
                <a:spcPts val="600"/>
              </a:spcBef>
            </a:pPr>
            <a:r>
              <a:rPr lang="en-US" dirty="0">
                <a:highlight>
                  <a:srgbClr val="FFFF00"/>
                </a:highlight>
              </a:rPr>
              <a:t>xx</a:t>
            </a:r>
            <a:r>
              <a:rPr lang="en-US" dirty="0"/>
              <a:t> percent of </a:t>
            </a:r>
            <a:r>
              <a:rPr lang="en-US" b="1" dirty="0"/>
              <a:t>high schools </a:t>
            </a:r>
            <a:r>
              <a:rPr lang="en-US" dirty="0"/>
              <a:t>met the 95 percent participation rate in ELA</a:t>
            </a:r>
          </a:p>
          <a:p>
            <a:pPr>
              <a:lnSpc>
                <a:spcPct val="120000"/>
              </a:lnSpc>
              <a:spcBef>
                <a:spcPts val="600"/>
              </a:spcBef>
            </a:pPr>
            <a:r>
              <a:rPr lang="en-US" dirty="0">
                <a:highlight>
                  <a:srgbClr val="FFFF00"/>
                </a:highlight>
              </a:rPr>
              <a:t>xx</a:t>
            </a:r>
            <a:r>
              <a:rPr lang="en-US" dirty="0"/>
              <a:t> percent of </a:t>
            </a:r>
            <a:r>
              <a:rPr lang="en-US" b="1" dirty="0"/>
              <a:t>high schools </a:t>
            </a:r>
            <a:r>
              <a:rPr lang="en-US" dirty="0"/>
              <a:t>met the 95 percent participation rate in Mathematics</a:t>
            </a:r>
          </a:p>
          <a:p>
            <a:pPr>
              <a:lnSpc>
                <a:spcPct val="120000"/>
              </a:lnSpc>
              <a:spcBef>
                <a:spcPts val="600"/>
              </a:spcBef>
            </a:pPr>
            <a:r>
              <a:rPr lang="en-US" dirty="0">
                <a:highlight>
                  <a:srgbClr val="FFFF00"/>
                </a:highlight>
              </a:rPr>
              <a:t>xx</a:t>
            </a:r>
            <a:r>
              <a:rPr lang="en-US" dirty="0"/>
              <a:t> percent of </a:t>
            </a:r>
            <a:r>
              <a:rPr lang="en-US" b="1" dirty="0"/>
              <a:t>high schools </a:t>
            </a:r>
            <a:r>
              <a:rPr lang="en-US" dirty="0"/>
              <a:t>met the 95 percent participation rate in Science</a:t>
            </a:r>
          </a:p>
          <a:p>
            <a:pPr marL="228600" indent="0">
              <a:buNone/>
            </a:pPr>
            <a:r>
              <a:rPr lang="en-US" dirty="0">
                <a:highlight>
                  <a:srgbClr val="FFFF00"/>
                </a:highlight>
              </a:rPr>
              <a:t>[Insert local numbers from your Dashboard.]</a:t>
            </a:r>
          </a:p>
        </p:txBody>
      </p:sp>
    </p:spTree>
    <p:extLst>
      <p:ext uri="{BB962C8B-B14F-4D97-AF65-F5344CB8AC3E}">
        <p14:creationId xmlns:p14="http://schemas.microsoft.com/office/powerpoint/2010/main" val="1326197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CF1A-A845-9EC4-0A0D-D5F5033E5477}"/>
              </a:ext>
            </a:extLst>
          </p:cNvPr>
          <p:cNvSpPr>
            <a:spLocks noGrp="1"/>
          </p:cNvSpPr>
          <p:nvPr>
            <p:ph type="title"/>
          </p:nvPr>
        </p:nvSpPr>
        <p:spPr/>
        <p:txBody>
          <a:bodyPr/>
          <a:lstStyle/>
          <a:p>
            <a:pPr algn="ctr"/>
            <a:r>
              <a:rPr lang="en-US"/>
              <a:t>Test Security</a:t>
            </a:r>
          </a:p>
        </p:txBody>
      </p:sp>
      <p:pic>
        <p:nvPicPr>
          <p:cNvPr id="4" name="Google Shape;380;p54">
            <a:extLst>
              <a:ext uri="{FF2B5EF4-FFF2-40B4-BE49-F238E27FC236}">
                <a16:creationId xmlns:a16="http://schemas.microsoft.com/office/drawing/2014/main" id="{5A106F73-6910-26D2-8EB8-507B4372B8EC}"/>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5292725"/>
          </a:xfrm>
          <a:prstGeom prst="rect">
            <a:avLst/>
          </a:prstGeom>
          <a:noFill/>
          <a:ln>
            <a:noFill/>
          </a:ln>
        </p:spPr>
      </p:pic>
    </p:spTree>
    <p:extLst>
      <p:ext uri="{BB962C8B-B14F-4D97-AF65-F5344CB8AC3E}">
        <p14:creationId xmlns:p14="http://schemas.microsoft.com/office/powerpoint/2010/main" val="1742654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7200-C5C9-C72A-A93E-CAA1351B6B86}"/>
              </a:ext>
            </a:extLst>
          </p:cNvPr>
          <p:cNvSpPr>
            <a:spLocks noGrp="1"/>
          </p:cNvSpPr>
          <p:nvPr>
            <p:ph type="title"/>
          </p:nvPr>
        </p:nvSpPr>
        <p:spPr>
          <a:xfrm>
            <a:off x="1" y="0"/>
            <a:ext cx="4121824" cy="6857999"/>
          </a:xfrm>
        </p:spPr>
        <p:txBody>
          <a:bodyPr/>
          <a:lstStyle/>
          <a:p>
            <a:pPr algn="l"/>
            <a:r>
              <a:rPr lang="en-US" dirty="0"/>
              <a:t>Test Operations Management System (TOMS)  Security Affidavits</a:t>
            </a:r>
          </a:p>
        </p:txBody>
      </p:sp>
      <p:pic>
        <p:nvPicPr>
          <p:cNvPr id="7" name="Google Shape;387;p55">
            <a:extLst>
              <a:ext uri="{FF2B5EF4-FFF2-40B4-BE49-F238E27FC236}">
                <a16:creationId xmlns:a16="http://schemas.microsoft.com/office/drawing/2014/main" id="{A1B16D6F-AD36-99E2-B871-D5E38761D163}"/>
              </a:ext>
              <a:ext uri="{C183D7F6-B498-43B3-948B-1728B52AA6E4}">
                <adec:decorative xmlns:adec="http://schemas.microsoft.com/office/drawing/2017/decorative" val="1"/>
              </a:ext>
            </a:extLst>
          </p:cNvPr>
          <p:cNvPicPr preferRelativeResize="0">
            <a:picLocks noGrp="1"/>
          </p:cNvPicPr>
          <p:nvPr>
            <p:ph idx="4294967295"/>
          </p:nvPr>
        </p:nvPicPr>
        <p:blipFill rotWithShape="1">
          <a:blip r:embed="rId3" cstate="screen">
            <a:alphaModFix/>
            <a:extLst>
              <a:ext uri="{28A0092B-C50C-407E-A947-70E740481C1C}">
                <a14:useLocalDpi xmlns:a14="http://schemas.microsoft.com/office/drawing/2010/main"/>
              </a:ext>
            </a:extLst>
          </a:blip>
          <a:srcRect/>
          <a:stretch/>
        </p:blipFill>
        <p:spPr>
          <a:xfrm>
            <a:off x="4121824" y="0"/>
            <a:ext cx="8070176" cy="6858000"/>
          </a:xfrm>
          <a:prstGeom prst="rect">
            <a:avLst/>
          </a:prstGeom>
          <a:noFill/>
          <a:ln>
            <a:noFill/>
          </a:ln>
        </p:spPr>
      </p:pic>
    </p:spTree>
    <p:extLst>
      <p:ext uri="{BB962C8B-B14F-4D97-AF65-F5344CB8AC3E}">
        <p14:creationId xmlns:p14="http://schemas.microsoft.com/office/powerpoint/2010/main" val="2414938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93;p56">
            <a:extLst>
              <a:ext uri="{FF2B5EF4-FFF2-40B4-BE49-F238E27FC236}">
                <a16:creationId xmlns:a16="http://schemas.microsoft.com/office/drawing/2014/main" id="{AA9FB733-6197-FFE4-C097-D8E7F92C7250}"/>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4" name="Title 3">
            <a:extLst>
              <a:ext uri="{FF2B5EF4-FFF2-40B4-BE49-F238E27FC236}">
                <a16:creationId xmlns:a16="http://schemas.microsoft.com/office/drawing/2014/main" id="{B50F150E-887A-BF67-DDC7-92AE3871A8BB}"/>
              </a:ext>
            </a:extLst>
          </p:cNvPr>
          <p:cNvSpPr>
            <a:spLocks noGrp="1"/>
          </p:cNvSpPr>
          <p:nvPr>
            <p:ph type="title"/>
          </p:nvPr>
        </p:nvSpPr>
        <p:spPr>
          <a:xfrm>
            <a:off x="385011" y="365125"/>
            <a:ext cx="5710989" cy="2282382"/>
          </a:xfrm>
        </p:spPr>
        <p:txBody>
          <a:bodyPr/>
          <a:lstStyle/>
          <a:p>
            <a:r>
              <a:rPr lang="en-US"/>
              <a:t>Non-TOMS Security Affidavits</a:t>
            </a:r>
          </a:p>
        </p:txBody>
      </p:sp>
    </p:spTree>
    <p:extLst>
      <p:ext uri="{BB962C8B-B14F-4D97-AF65-F5344CB8AC3E}">
        <p14:creationId xmlns:p14="http://schemas.microsoft.com/office/powerpoint/2010/main" val="3753407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00;p57">
            <a:extLst>
              <a:ext uri="{FF2B5EF4-FFF2-40B4-BE49-F238E27FC236}">
                <a16:creationId xmlns:a16="http://schemas.microsoft.com/office/drawing/2014/main" id="{337FD910-C205-532C-9310-CBE038C5C98C}"/>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 name="Title 2">
            <a:extLst>
              <a:ext uri="{FF2B5EF4-FFF2-40B4-BE49-F238E27FC236}">
                <a16:creationId xmlns:a16="http://schemas.microsoft.com/office/drawing/2014/main" id="{71C2A7E2-5614-0FEF-50E1-73D39CF3C323}"/>
              </a:ext>
            </a:extLst>
          </p:cNvPr>
          <p:cNvSpPr>
            <a:spLocks noGrp="1"/>
          </p:cNvSpPr>
          <p:nvPr>
            <p:ph type="title"/>
          </p:nvPr>
        </p:nvSpPr>
        <p:spPr>
          <a:xfrm>
            <a:off x="385011" y="0"/>
            <a:ext cx="5710989" cy="2343630"/>
          </a:xfrm>
        </p:spPr>
        <p:txBody>
          <a:bodyPr/>
          <a:lstStyle/>
          <a:p>
            <a:r>
              <a:rPr lang="en-US" dirty="0">
                <a:solidFill>
                  <a:schemeClr val="bg1"/>
                </a:solidFill>
              </a:rPr>
              <a:t>Secure Browser</a:t>
            </a:r>
          </a:p>
        </p:txBody>
      </p:sp>
    </p:spTree>
    <p:extLst>
      <p:ext uri="{BB962C8B-B14F-4D97-AF65-F5344CB8AC3E}">
        <p14:creationId xmlns:p14="http://schemas.microsoft.com/office/powerpoint/2010/main" val="2967773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408;p58">
            <a:extLst>
              <a:ext uri="{FF2B5EF4-FFF2-40B4-BE49-F238E27FC236}">
                <a16:creationId xmlns:a16="http://schemas.microsoft.com/office/drawing/2014/main" id="{7C6EB8C5-78FE-6733-20C3-7DC26F747B8D}"/>
              </a:ext>
              <a:ext uri="{C183D7F6-B498-43B3-948B-1728B52AA6E4}">
                <adec:decorative xmlns:adec="http://schemas.microsoft.com/office/drawing/2017/decorative" val="1"/>
              </a:ext>
            </a:extLst>
          </p:cNvPr>
          <p:cNvPicPr preferRelativeResize="0">
            <a:picLocks noGrp="1"/>
          </p:cNvPicPr>
          <p:nvPr>
            <p:ph idx="4294967295"/>
          </p:nvPr>
        </p:nvPicPr>
        <p:blipFill rotWithShape="1">
          <a:blip r:embed="rId3" cstate="screen">
            <a:alphaModFix/>
            <a:extLst>
              <a:ext uri="{28A0092B-C50C-407E-A947-70E740481C1C}">
                <a14:useLocalDpi xmlns:a14="http://schemas.microsoft.com/office/drawing/2010/main"/>
              </a:ext>
            </a:extLst>
          </a:blip>
          <a:srcRect/>
          <a:stretch/>
        </p:blipFill>
        <p:spPr>
          <a:xfrm>
            <a:off x="4189228" y="0"/>
            <a:ext cx="8002785" cy="6876131"/>
          </a:xfrm>
          <a:prstGeom prst="rect">
            <a:avLst/>
          </a:prstGeom>
          <a:noFill/>
          <a:ln>
            <a:noFill/>
          </a:ln>
        </p:spPr>
      </p:pic>
      <p:sp>
        <p:nvSpPr>
          <p:cNvPr id="5" name="Title 4">
            <a:extLst>
              <a:ext uri="{FF2B5EF4-FFF2-40B4-BE49-F238E27FC236}">
                <a16:creationId xmlns:a16="http://schemas.microsoft.com/office/drawing/2014/main" id="{9BCC451D-70FD-786B-1EA2-D6FD15400F01}"/>
              </a:ext>
            </a:extLst>
          </p:cNvPr>
          <p:cNvSpPr>
            <a:spLocks noGrp="1"/>
          </p:cNvSpPr>
          <p:nvPr>
            <p:ph type="title"/>
          </p:nvPr>
        </p:nvSpPr>
        <p:spPr/>
        <p:txBody>
          <a:bodyPr/>
          <a:lstStyle/>
          <a:p>
            <a:r>
              <a:rPr lang="en-US" dirty="0"/>
              <a:t>Secure </a:t>
            </a:r>
            <a:br>
              <a:rPr lang="en-US" dirty="0"/>
            </a:br>
            <a:r>
              <a:rPr lang="en-US" dirty="0"/>
              <a:t>Materials</a:t>
            </a:r>
          </a:p>
        </p:txBody>
      </p:sp>
    </p:spTree>
    <p:extLst>
      <p:ext uri="{BB962C8B-B14F-4D97-AF65-F5344CB8AC3E}">
        <p14:creationId xmlns:p14="http://schemas.microsoft.com/office/powerpoint/2010/main" val="3550739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9A6F-778D-67E1-EFC5-A33E173FB1C8}"/>
              </a:ext>
            </a:extLst>
          </p:cNvPr>
          <p:cNvSpPr>
            <a:spLocks noGrp="1"/>
          </p:cNvSpPr>
          <p:nvPr>
            <p:ph type="title"/>
          </p:nvPr>
        </p:nvSpPr>
        <p:spPr/>
        <p:txBody>
          <a:bodyPr/>
          <a:lstStyle/>
          <a:p>
            <a:pPr algn="ctr"/>
            <a:r>
              <a:rPr lang="en-US" dirty="0"/>
              <a:t>Activity: Pop Quiz</a:t>
            </a:r>
          </a:p>
        </p:txBody>
      </p:sp>
      <p:pic>
        <p:nvPicPr>
          <p:cNvPr id="4" name="Google Shape;415;p59" descr="Quiz Time&#10;&#10;">
            <a:extLst>
              <a:ext uri="{FF2B5EF4-FFF2-40B4-BE49-F238E27FC236}">
                <a16:creationId xmlns:a16="http://schemas.microsoft.com/office/drawing/2014/main" id="{5C95F863-7882-664B-EB97-0B8FECCB0ED7}"/>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1926462" y="0"/>
            <a:ext cx="8339075" cy="5541963"/>
          </a:xfrm>
          <a:prstGeom prst="rect">
            <a:avLst/>
          </a:prstGeom>
          <a:noFill/>
          <a:ln>
            <a:noFill/>
          </a:ln>
        </p:spPr>
      </p:pic>
    </p:spTree>
    <p:extLst>
      <p:ext uri="{BB962C8B-B14F-4D97-AF65-F5344CB8AC3E}">
        <p14:creationId xmlns:p14="http://schemas.microsoft.com/office/powerpoint/2010/main" val="367017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4" descr="A black alarm clock with a sign on a table that says &quot;Break Time!&quot;&#10;&#10;"/>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1962"/>
            <a:ext cx="12192000" cy="6865439"/>
          </a:xfrm>
          <a:prstGeom prst="rect">
            <a:avLst/>
          </a:prstGeom>
          <a:noFill/>
          <a:ln>
            <a:noFill/>
          </a:ln>
        </p:spPr>
      </p:pic>
      <p:sp>
        <p:nvSpPr>
          <p:cNvPr id="214" name="Google Shape;214;p34"/>
          <p:cNvSpPr txBox="1">
            <a:spLocks noGrp="1"/>
          </p:cNvSpPr>
          <p:nvPr>
            <p:ph type="title"/>
          </p:nvPr>
        </p:nvSpPr>
        <p:spPr>
          <a:xfrm>
            <a:off x="7328337" y="289560"/>
            <a:ext cx="4215963" cy="6115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6600"/>
              <a:buFont typeface="Arial"/>
              <a:buNone/>
            </a:pPr>
            <a:r>
              <a:rPr lang="en-US" sz="6600" dirty="0">
                <a:latin typeface="Arial"/>
                <a:ea typeface="Arial"/>
                <a:cs typeface="Arial"/>
                <a:sym typeface="Arial"/>
              </a:rPr>
              <a:t>Break Time</a:t>
            </a:r>
            <a:endParaRPr sz="6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96D03-52B2-7E21-5EA1-EDEE5E8A6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9ED7B-FE50-C0E0-E0D9-D355B39AD8F6}"/>
              </a:ext>
            </a:extLst>
          </p:cNvPr>
          <p:cNvSpPr>
            <a:spLocks noGrp="1"/>
          </p:cNvSpPr>
          <p:nvPr>
            <p:ph type="title"/>
          </p:nvPr>
        </p:nvSpPr>
        <p:spPr/>
        <p:txBody>
          <a:bodyPr/>
          <a:lstStyle/>
          <a:p>
            <a:r>
              <a:rPr lang="en-US" dirty="0"/>
              <a:t>Question #1</a:t>
            </a:r>
          </a:p>
        </p:txBody>
      </p:sp>
      <p:sp>
        <p:nvSpPr>
          <p:cNvPr id="3" name="Content Placeholder 2">
            <a:extLst>
              <a:ext uri="{FF2B5EF4-FFF2-40B4-BE49-F238E27FC236}">
                <a16:creationId xmlns:a16="http://schemas.microsoft.com/office/drawing/2014/main" id="{05837B25-C424-730F-A18E-E091E7EF8487}"/>
              </a:ext>
            </a:extLst>
          </p:cNvPr>
          <p:cNvSpPr>
            <a:spLocks noGrp="1"/>
          </p:cNvSpPr>
          <p:nvPr>
            <p:ph idx="1"/>
          </p:nvPr>
        </p:nvSpPr>
        <p:spPr>
          <a:xfrm>
            <a:off x="5179039" y="-1"/>
            <a:ext cx="5947443" cy="5993547"/>
          </a:xfrm>
        </p:spPr>
        <p:txBody>
          <a:bodyPr anchor="ctr"/>
          <a:lstStyle/>
          <a:p>
            <a:pPr marL="0" indent="0">
              <a:buNone/>
            </a:pPr>
            <a:r>
              <a:rPr lang="en-US" b="1" dirty="0"/>
              <a:t>Question: </a:t>
            </a:r>
            <a:r>
              <a:rPr lang="en-US" dirty="0"/>
              <a:t>True or False? </a:t>
            </a:r>
          </a:p>
          <a:p>
            <a:pPr marL="0" indent="0">
              <a:buNone/>
            </a:pPr>
            <a:r>
              <a:rPr lang="en-US" sz="3200" dirty="0"/>
              <a:t>The state expects us to test </a:t>
            </a:r>
            <a:br>
              <a:rPr lang="en-US" sz="3200" dirty="0"/>
            </a:br>
            <a:r>
              <a:rPr lang="en-US" sz="3200" dirty="0"/>
              <a:t>95 percent of students on ELA, Mathematics and Science.</a:t>
            </a:r>
          </a:p>
        </p:txBody>
      </p:sp>
    </p:spTree>
    <p:extLst>
      <p:ext uri="{BB962C8B-B14F-4D97-AF65-F5344CB8AC3E}">
        <p14:creationId xmlns:p14="http://schemas.microsoft.com/office/powerpoint/2010/main" val="2328122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05FE-A308-1F83-A442-914AF5163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0FD0A6-3217-8113-CEF7-4AEB9D10C757}"/>
              </a:ext>
            </a:extLst>
          </p:cNvPr>
          <p:cNvSpPr>
            <a:spLocks noGrp="1"/>
          </p:cNvSpPr>
          <p:nvPr>
            <p:ph type="title"/>
          </p:nvPr>
        </p:nvSpPr>
        <p:spPr/>
        <p:txBody>
          <a:bodyPr/>
          <a:lstStyle/>
          <a:p>
            <a:r>
              <a:rPr lang="en-US" dirty="0"/>
              <a:t>Answer #1</a:t>
            </a:r>
          </a:p>
        </p:txBody>
      </p:sp>
      <p:sp>
        <p:nvSpPr>
          <p:cNvPr id="3" name="Content Placeholder 2">
            <a:extLst>
              <a:ext uri="{FF2B5EF4-FFF2-40B4-BE49-F238E27FC236}">
                <a16:creationId xmlns:a16="http://schemas.microsoft.com/office/drawing/2014/main" id="{FC0774BE-BE42-3C89-9F7D-1D935A40EFF7}"/>
              </a:ext>
            </a:extLst>
          </p:cNvPr>
          <p:cNvSpPr>
            <a:spLocks noGrp="1"/>
          </p:cNvSpPr>
          <p:nvPr>
            <p:ph idx="1"/>
          </p:nvPr>
        </p:nvSpPr>
        <p:spPr>
          <a:xfrm>
            <a:off x="4579951" y="0"/>
            <a:ext cx="7612049" cy="2646947"/>
          </a:xfrm>
          <a:solidFill>
            <a:schemeClr val="bg2"/>
          </a:solidFill>
        </p:spPr>
        <p:txBody>
          <a:bodyPr lIns="548640" tIns="182880" rIns="640080" bIns="182880" anchor="ctr">
            <a:normAutofit/>
          </a:bodyPr>
          <a:lstStyle/>
          <a:p>
            <a:pPr marL="0" indent="0">
              <a:spcBef>
                <a:spcPts val="1200"/>
              </a:spcBef>
              <a:buNone/>
            </a:pPr>
            <a:r>
              <a:rPr lang="en-US" sz="2800" b="1" dirty="0"/>
              <a:t>Question: </a:t>
            </a:r>
            <a:r>
              <a:rPr lang="en-US" sz="2800" dirty="0"/>
              <a:t>True or False? </a:t>
            </a:r>
          </a:p>
          <a:p>
            <a:pPr marL="0" indent="0">
              <a:spcBef>
                <a:spcPts val="600"/>
              </a:spcBef>
              <a:buNone/>
            </a:pPr>
            <a:r>
              <a:rPr lang="en-US" sz="2800" dirty="0"/>
              <a:t>The state expects us to test </a:t>
            </a:r>
            <a:br>
              <a:rPr lang="en-US" sz="2800" dirty="0"/>
            </a:br>
            <a:r>
              <a:rPr lang="en-US" sz="2800" dirty="0"/>
              <a:t>95 percent of students on ELA, Mathematics and Science.</a:t>
            </a:r>
          </a:p>
        </p:txBody>
      </p:sp>
      <p:sp>
        <p:nvSpPr>
          <p:cNvPr id="4" name="Content Placeholder 3">
            <a:extLst>
              <a:ext uri="{FF2B5EF4-FFF2-40B4-BE49-F238E27FC236}">
                <a16:creationId xmlns:a16="http://schemas.microsoft.com/office/drawing/2014/main" id="{BCBD1369-E034-50CB-F916-43770CBD8D15}"/>
              </a:ext>
            </a:extLst>
          </p:cNvPr>
          <p:cNvSpPr>
            <a:spLocks noGrp="1"/>
          </p:cNvSpPr>
          <p:nvPr>
            <p:ph idx="10"/>
          </p:nvPr>
        </p:nvSpPr>
        <p:spPr>
          <a:xfrm>
            <a:off x="5063778" y="2166898"/>
            <a:ext cx="6747223" cy="3550023"/>
          </a:xfrm>
        </p:spPr>
        <p:txBody>
          <a:bodyPr anchor="ctr">
            <a:normAutofit/>
          </a:bodyPr>
          <a:lstStyle/>
          <a:p>
            <a:pPr marL="0" lvl="0" indent="0">
              <a:spcBef>
                <a:spcPts val="0"/>
              </a:spcBef>
              <a:buClr>
                <a:schemeClr val="dk2"/>
              </a:buClr>
              <a:buSzPts val="2800"/>
              <a:buNone/>
            </a:pPr>
            <a:r>
              <a:rPr lang="en-US" b="1" dirty="0">
                <a:latin typeface="+mj-lt"/>
              </a:rPr>
              <a:t>Answer</a:t>
            </a:r>
            <a:r>
              <a:rPr lang="en-US" dirty="0">
                <a:latin typeface="+mj-lt"/>
              </a:rPr>
              <a:t>: False. </a:t>
            </a:r>
          </a:p>
          <a:p>
            <a:pPr marL="0" lvl="0" indent="0">
              <a:spcBef>
                <a:spcPts val="0"/>
              </a:spcBef>
              <a:buClr>
                <a:schemeClr val="dk2"/>
              </a:buClr>
              <a:buSzPts val="2800"/>
              <a:buNone/>
            </a:pPr>
            <a:r>
              <a:rPr lang="en-US" sz="3200" dirty="0">
                <a:latin typeface="+mj-lt"/>
              </a:rPr>
              <a:t>The state expects 100 percent of students to be tested. </a:t>
            </a:r>
          </a:p>
        </p:txBody>
      </p:sp>
    </p:spTree>
    <p:extLst>
      <p:ext uri="{BB962C8B-B14F-4D97-AF65-F5344CB8AC3E}">
        <p14:creationId xmlns:p14="http://schemas.microsoft.com/office/powerpoint/2010/main" val="2776351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D1A4E-3615-EDF1-BCAE-68CED97C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1481E-CE12-5167-98CC-1AF7F6221F35}"/>
              </a:ext>
            </a:extLst>
          </p:cNvPr>
          <p:cNvSpPr>
            <a:spLocks noGrp="1"/>
          </p:cNvSpPr>
          <p:nvPr>
            <p:ph type="title"/>
          </p:nvPr>
        </p:nvSpPr>
        <p:spPr/>
        <p:txBody>
          <a:bodyPr/>
          <a:lstStyle/>
          <a:p>
            <a:r>
              <a:rPr lang="en-US" dirty="0"/>
              <a:t>Question #2</a:t>
            </a:r>
          </a:p>
        </p:txBody>
      </p:sp>
      <p:sp>
        <p:nvSpPr>
          <p:cNvPr id="3" name="Content Placeholder 2">
            <a:extLst>
              <a:ext uri="{FF2B5EF4-FFF2-40B4-BE49-F238E27FC236}">
                <a16:creationId xmlns:a16="http://schemas.microsoft.com/office/drawing/2014/main" id="{88901AAA-5ABD-6546-0F11-A2A9981CA180}"/>
              </a:ext>
            </a:extLst>
          </p:cNvPr>
          <p:cNvSpPr>
            <a:spLocks noGrp="1"/>
          </p:cNvSpPr>
          <p:nvPr>
            <p:ph idx="1"/>
          </p:nvPr>
        </p:nvSpPr>
        <p:spPr>
          <a:xfrm>
            <a:off x="5186723" y="0"/>
            <a:ext cx="5955127" cy="5701553"/>
          </a:xfrm>
        </p:spPr>
        <p:txBody>
          <a:bodyPr anchor="ctr"/>
          <a:lstStyle/>
          <a:p>
            <a:pPr marL="0" lvl="0" indent="0">
              <a:spcBef>
                <a:spcPts val="0"/>
              </a:spcBef>
              <a:buClr>
                <a:schemeClr val="dk2"/>
              </a:buClr>
              <a:buSzPts val="2800"/>
              <a:buNone/>
            </a:pPr>
            <a:r>
              <a:rPr lang="en-US" b="1" dirty="0">
                <a:latin typeface="+mj-lt"/>
              </a:rPr>
              <a:t>Question</a:t>
            </a:r>
            <a:r>
              <a:rPr lang="en-US" dirty="0">
                <a:latin typeface="+mj-lt"/>
              </a:rPr>
              <a:t>: True or False?</a:t>
            </a:r>
          </a:p>
          <a:p>
            <a:pPr marL="0" lvl="0" indent="0">
              <a:buClr>
                <a:schemeClr val="dk2"/>
              </a:buClr>
              <a:buSzPts val="2800"/>
              <a:buNone/>
            </a:pPr>
            <a:r>
              <a:rPr lang="en-US" sz="3200" dirty="0">
                <a:latin typeface="+mj-lt"/>
              </a:rPr>
              <a:t>Scratch paper can be secured between testing times and returned to the student to use over multiple days.</a:t>
            </a:r>
          </a:p>
        </p:txBody>
      </p:sp>
    </p:spTree>
    <p:extLst>
      <p:ext uri="{BB962C8B-B14F-4D97-AF65-F5344CB8AC3E}">
        <p14:creationId xmlns:p14="http://schemas.microsoft.com/office/powerpoint/2010/main" val="4028433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0A9E1-A7C4-3A43-BBFB-E2BE91D9A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F20F5-8272-3F99-823D-D1B0FFEFD445}"/>
              </a:ext>
            </a:extLst>
          </p:cNvPr>
          <p:cNvSpPr>
            <a:spLocks noGrp="1"/>
          </p:cNvSpPr>
          <p:nvPr>
            <p:ph type="title"/>
          </p:nvPr>
        </p:nvSpPr>
        <p:spPr/>
        <p:txBody>
          <a:bodyPr/>
          <a:lstStyle/>
          <a:p>
            <a:r>
              <a:rPr lang="en-US" dirty="0"/>
              <a:t>Answer #2</a:t>
            </a:r>
          </a:p>
        </p:txBody>
      </p:sp>
      <p:sp>
        <p:nvSpPr>
          <p:cNvPr id="3" name="Content Placeholder 2">
            <a:extLst>
              <a:ext uri="{FF2B5EF4-FFF2-40B4-BE49-F238E27FC236}">
                <a16:creationId xmlns:a16="http://schemas.microsoft.com/office/drawing/2014/main" id="{72A749B5-6B12-8A05-76E9-109ED9C038CD}"/>
              </a:ext>
            </a:extLst>
          </p:cNvPr>
          <p:cNvSpPr>
            <a:spLocks noGrp="1"/>
          </p:cNvSpPr>
          <p:nvPr>
            <p:ph idx="1"/>
          </p:nvPr>
        </p:nvSpPr>
        <p:spPr>
          <a:xfrm>
            <a:off x="4579951" y="0"/>
            <a:ext cx="7612049" cy="2502568"/>
          </a:xfrm>
          <a:solidFill>
            <a:schemeClr val="bg2"/>
          </a:solidFill>
        </p:spPr>
        <p:txBody>
          <a:bodyPr lIns="548640" rIns="274320" anchor="ctr">
            <a:normAutofit/>
          </a:bodyPr>
          <a:lstStyle/>
          <a:p>
            <a:pPr marL="0" lvl="0" indent="0">
              <a:spcBef>
                <a:spcPts val="0"/>
              </a:spcBef>
              <a:buClr>
                <a:schemeClr val="dk2"/>
              </a:buClr>
              <a:buSzPts val="2800"/>
              <a:buNone/>
            </a:pPr>
            <a:r>
              <a:rPr lang="en-US" sz="2800" b="1" dirty="0">
                <a:latin typeface="+mj-lt"/>
              </a:rPr>
              <a:t>Question</a:t>
            </a:r>
            <a:r>
              <a:rPr lang="en-US" sz="2800" dirty="0">
                <a:latin typeface="+mj-lt"/>
              </a:rPr>
              <a:t>: True or False? </a:t>
            </a:r>
          </a:p>
          <a:p>
            <a:pPr marL="0" lvl="0" indent="0">
              <a:spcBef>
                <a:spcPts val="0"/>
              </a:spcBef>
              <a:buClr>
                <a:schemeClr val="dk2"/>
              </a:buClr>
              <a:buSzPts val="2800"/>
              <a:buNone/>
            </a:pPr>
            <a:r>
              <a:rPr lang="en-US" sz="2800" dirty="0">
                <a:latin typeface="+mj-lt"/>
              </a:rPr>
              <a:t>Scratch paper can be secured between testing times and returned to the student to use over multiple days.</a:t>
            </a:r>
          </a:p>
        </p:txBody>
      </p:sp>
      <p:sp>
        <p:nvSpPr>
          <p:cNvPr id="4" name="Content Placeholder 3">
            <a:extLst>
              <a:ext uri="{FF2B5EF4-FFF2-40B4-BE49-F238E27FC236}">
                <a16:creationId xmlns:a16="http://schemas.microsoft.com/office/drawing/2014/main" id="{15FADA3F-4A9B-F01D-8A3F-5C4400AB3B2E}"/>
              </a:ext>
            </a:extLst>
          </p:cNvPr>
          <p:cNvSpPr>
            <a:spLocks noGrp="1"/>
          </p:cNvSpPr>
          <p:nvPr>
            <p:ph idx="10"/>
          </p:nvPr>
        </p:nvSpPr>
        <p:spPr>
          <a:xfrm>
            <a:off x="5179038" y="2043953"/>
            <a:ext cx="6754265" cy="4280007"/>
          </a:xfrm>
        </p:spPr>
        <p:txBody>
          <a:bodyPr anchor="ctr"/>
          <a:lstStyle/>
          <a:p>
            <a:pPr marL="0" lvl="0" indent="0">
              <a:spcBef>
                <a:spcPts val="0"/>
              </a:spcBef>
              <a:buClr>
                <a:schemeClr val="dk2"/>
              </a:buClr>
              <a:buSzPts val="2800"/>
              <a:buNone/>
            </a:pPr>
            <a:r>
              <a:rPr lang="en-US" b="1" dirty="0">
                <a:latin typeface="Aptos" panose="020B0004020202020204" pitchFamily="34" charset="0"/>
              </a:rPr>
              <a:t>Answer</a:t>
            </a:r>
            <a:r>
              <a:rPr lang="en-US" dirty="0">
                <a:latin typeface="Aptos" panose="020B0004020202020204" pitchFamily="34" charset="0"/>
              </a:rPr>
              <a:t>: Both! </a:t>
            </a:r>
          </a:p>
          <a:p>
            <a:pPr marL="571500" indent="-571500">
              <a:spcBef>
                <a:spcPts val="1200"/>
              </a:spcBef>
              <a:buClr>
                <a:schemeClr val="dk2"/>
              </a:buClr>
              <a:buSzPts val="2800"/>
            </a:pPr>
            <a:r>
              <a:rPr lang="en-US" sz="3200" dirty="0"/>
              <a:t>True for PTs, CAAs, and CSA</a:t>
            </a:r>
          </a:p>
          <a:p>
            <a:pPr marL="571500" indent="-571500">
              <a:spcBef>
                <a:spcPts val="1200"/>
              </a:spcBef>
              <a:buClr>
                <a:schemeClr val="dk2"/>
              </a:buClr>
              <a:buSzPts val="2800"/>
            </a:pPr>
            <a:r>
              <a:rPr lang="en-US" sz="3200" dirty="0"/>
              <a:t>False for ELA and Mathematics CAT and Science discrete items</a:t>
            </a:r>
          </a:p>
        </p:txBody>
      </p:sp>
    </p:spTree>
    <p:extLst>
      <p:ext uri="{BB962C8B-B14F-4D97-AF65-F5344CB8AC3E}">
        <p14:creationId xmlns:p14="http://schemas.microsoft.com/office/powerpoint/2010/main" val="2085617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097C-4FF9-839E-074E-2B01E576981B}"/>
              </a:ext>
            </a:extLst>
          </p:cNvPr>
          <p:cNvSpPr>
            <a:spLocks noGrp="1"/>
          </p:cNvSpPr>
          <p:nvPr>
            <p:ph type="title"/>
          </p:nvPr>
        </p:nvSpPr>
        <p:spPr/>
        <p:txBody>
          <a:bodyPr/>
          <a:lstStyle/>
          <a:p>
            <a:r>
              <a:rPr lang="en-US" dirty="0"/>
              <a:t>Question #3</a:t>
            </a:r>
          </a:p>
        </p:txBody>
      </p:sp>
      <p:sp>
        <p:nvSpPr>
          <p:cNvPr id="3" name="Content Placeholder 2">
            <a:extLst>
              <a:ext uri="{FF2B5EF4-FFF2-40B4-BE49-F238E27FC236}">
                <a16:creationId xmlns:a16="http://schemas.microsoft.com/office/drawing/2014/main" id="{26785E35-96A0-4C74-CF0C-9CE6429D5214}"/>
              </a:ext>
            </a:extLst>
          </p:cNvPr>
          <p:cNvSpPr>
            <a:spLocks noGrp="1"/>
          </p:cNvSpPr>
          <p:nvPr>
            <p:ph idx="1"/>
          </p:nvPr>
        </p:nvSpPr>
        <p:spPr>
          <a:xfrm>
            <a:off x="5179039" y="284309"/>
            <a:ext cx="6631961" cy="5179039"/>
          </a:xfrm>
        </p:spPr>
        <p:txBody>
          <a:bodyPr anchor="ctr">
            <a:normAutofit/>
          </a:bodyPr>
          <a:lstStyle/>
          <a:p>
            <a:pPr marL="0" indent="0">
              <a:buNone/>
            </a:pPr>
            <a:r>
              <a:rPr lang="en-US" b="1" dirty="0"/>
              <a:t>Question</a:t>
            </a:r>
            <a:r>
              <a:rPr lang="en-US" dirty="0"/>
              <a:t>: True or False? </a:t>
            </a:r>
          </a:p>
          <a:p>
            <a:pPr marL="0" indent="0">
              <a:buNone/>
            </a:pPr>
            <a:r>
              <a:rPr lang="en-US" sz="3200" dirty="0"/>
              <a:t>A pause of 20 minutes means the student cannot return to previously answered segments or questions, even if they are marked for review.</a:t>
            </a:r>
          </a:p>
        </p:txBody>
      </p:sp>
    </p:spTree>
    <p:extLst>
      <p:ext uri="{BB962C8B-B14F-4D97-AF65-F5344CB8AC3E}">
        <p14:creationId xmlns:p14="http://schemas.microsoft.com/office/powerpoint/2010/main" val="1968780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A80B4-6AEE-BBEA-A65C-9980DB4B0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86B08-49F9-8F5A-3371-5A60E2F941C9}"/>
              </a:ext>
            </a:extLst>
          </p:cNvPr>
          <p:cNvSpPr>
            <a:spLocks noGrp="1"/>
          </p:cNvSpPr>
          <p:nvPr>
            <p:ph type="title"/>
          </p:nvPr>
        </p:nvSpPr>
        <p:spPr/>
        <p:txBody>
          <a:bodyPr/>
          <a:lstStyle/>
          <a:p>
            <a:r>
              <a:rPr lang="en-US" dirty="0"/>
              <a:t>Answer #3</a:t>
            </a:r>
          </a:p>
        </p:txBody>
      </p:sp>
      <p:sp>
        <p:nvSpPr>
          <p:cNvPr id="3" name="Content Placeholder 2">
            <a:extLst>
              <a:ext uri="{FF2B5EF4-FFF2-40B4-BE49-F238E27FC236}">
                <a16:creationId xmlns:a16="http://schemas.microsoft.com/office/drawing/2014/main" id="{04120D2C-1CBC-03B3-8083-F73D35BC812C}"/>
              </a:ext>
            </a:extLst>
          </p:cNvPr>
          <p:cNvSpPr>
            <a:spLocks noGrp="1"/>
          </p:cNvSpPr>
          <p:nvPr>
            <p:ph idx="1"/>
          </p:nvPr>
        </p:nvSpPr>
        <p:spPr>
          <a:xfrm>
            <a:off x="4579951" y="0"/>
            <a:ext cx="7612049" cy="3092116"/>
          </a:xfrm>
          <a:solidFill>
            <a:schemeClr val="bg2"/>
          </a:solidFill>
        </p:spPr>
        <p:txBody>
          <a:bodyPr lIns="548640" rIns="365760" anchor="ctr">
            <a:normAutofit/>
          </a:bodyPr>
          <a:lstStyle/>
          <a:p>
            <a:pPr marL="0" indent="0">
              <a:buNone/>
            </a:pPr>
            <a:r>
              <a:rPr lang="en-US" sz="2800" b="1" dirty="0"/>
              <a:t>Question</a:t>
            </a:r>
            <a:r>
              <a:rPr lang="en-US" sz="2800" dirty="0"/>
              <a:t>: True or False? </a:t>
            </a:r>
          </a:p>
          <a:p>
            <a:pPr marL="0" indent="0">
              <a:spcBef>
                <a:spcPts val="600"/>
              </a:spcBef>
              <a:buNone/>
            </a:pPr>
            <a:r>
              <a:rPr lang="en-US" sz="2800" dirty="0"/>
              <a:t>A pause of 20 minutes means the student cannot return to previously answered segments or questions, even if they are marked for review.</a:t>
            </a:r>
          </a:p>
        </p:txBody>
      </p:sp>
      <p:sp>
        <p:nvSpPr>
          <p:cNvPr id="4" name="Content Placeholder 3">
            <a:extLst>
              <a:ext uri="{FF2B5EF4-FFF2-40B4-BE49-F238E27FC236}">
                <a16:creationId xmlns:a16="http://schemas.microsoft.com/office/drawing/2014/main" id="{D2D184C0-0350-D910-ADC3-94E5A619B90E}"/>
              </a:ext>
            </a:extLst>
          </p:cNvPr>
          <p:cNvSpPr>
            <a:spLocks noGrp="1"/>
          </p:cNvSpPr>
          <p:nvPr>
            <p:ph idx="10"/>
          </p:nvPr>
        </p:nvSpPr>
        <p:spPr>
          <a:xfrm>
            <a:off x="5179039" y="3092115"/>
            <a:ext cx="6631962" cy="3500785"/>
          </a:xfrm>
        </p:spPr>
        <p:txBody>
          <a:bodyPr anchor="ctr">
            <a:normAutofit/>
          </a:bodyPr>
          <a:lstStyle/>
          <a:p>
            <a:pPr marL="0" indent="0">
              <a:buNone/>
            </a:pPr>
            <a:r>
              <a:rPr lang="en-US" b="1" dirty="0"/>
              <a:t>Answer</a:t>
            </a:r>
            <a:r>
              <a:rPr lang="en-US" dirty="0"/>
              <a:t>: True! </a:t>
            </a:r>
          </a:p>
          <a:p>
            <a:pPr marL="0" indent="0">
              <a:buNone/>
            </a:pPr>
            <a:r>
              <a:rPr lang="en-US" sz="3200" dirty="0"/>
              <a:t>A pause of 20 or more means the student cannot return to previously answered segments or questions, even if they are marked for review.</a:t>
            </a:r>
          </a:p>
        </p:txBody>
      </p:sp>
    </p:spTree>
    <p:extLst>
      <p:ext uri="{BB962C8B-B14F-4D97-AF65-F5344CB8AC3E}">
        <p14:creationId xmlns:p14="http://schemas.microsoft.com/office/powerpoint/2010/main" val="352824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5D84-0189-93E8-582D-D425B5780315}"/>
              </a:ext>
            </a:extLst>
          </p:cNvPr>
          <p:cNvSpPr>
            <a:spLocks noGrp="1"/>
          </p:cNvSpPr>
          <p:nvPr>
            <p:ph type="title"/>
          </p:nvPr>
        </p:nvSpPr>
        <p:spPr>
          <a:xfrm>
            <a:off x="0" y="5293167"/>
            <a:ext cx="12192000" cy="1564833"/>
          </a:xfrm>
        </p:spPr>
        <p:txBody>
          <a:bodyPr/>
          <a:lstStyle/>
          <a:p>
            <a:pPr algn="ctr"/>
            <a:r>
              <a:rPr lang="en-US" dirty="0"/>
              <a:t>Accessibility Resources Overview</a:t>
            </a:r>
          </a:p>
        </p:txBody>
      </p:sp>
      <p:pic>
        <p:nvPicPr>
          <p:cNvPr id="4" name="Google Shape;468;p66">
            <a:extLst>
              <a:ext uri="{FF2B5EF4-FFF2-40B4-BE49-F238E27FC236}">
                <a16:creationId xmlns:a16="http://schemas.microsoft.com/office/drawing/2014/main" id="{02470412-D822-A7FB-C039-59BC6756F35D}"/>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5292725"/>
          </a:xfrm>
          <a:noFill/>
          <a:ln>
            <a:noFill/>
          </a:ln>
        </p:spPr>
      </p:pic>
    </p:spTree>
    <p:extLst>
      <p:ext uri="{BB962C8B-B14F-4D97-AF65-F5344CB8AC3E}">
        <p14:creationId xmlns:p14="http://schemas.microsoft.com/office/powerpoint/2010/main" val="4003253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B655FA8-DF7F-C763-42A7-3306B7D447EA}"/>
              </a:ext>
            </a:extLst>
          </p:cNvPr>
          <p:cNvSpPr>
            <a:spLocks noGrp="1"/>
          </p:cNvSpPr>
          <p:nvPr>
            <p:ph type="title"/>
          </p:nvPr>
        </p:nvSpPr>
        <p:spPr>
          <a:xfrm>
            <a:off x="0" y="0"/>
            <a:ext cx="12192000" cy="1409700"/>
          </a:xfrm>
          <a:solidFill>
            <a:srgbClr val="033E51"/>
          </a:solidFill>
        </p:spPr>
        <p:txBody>
          <a:bodyPr lIns="365760"/>
          <a:lstStyle/>
          <a:p>
            <a:r>
              <a:rPr lang="en-US" dirty="0">
                <a:solidFill>
                  <a:schemeClr val="bg1"/>
                </a:solidFill>
              </a:rPr>
              <a:t>Equality Does Not Mean Equity</a:t>
            </a:r>
          </a:p>
        </p:txBody>
      </p:sp>
      <p:pic>
        <p:nvPicPr>
          <p:cNvPr id="14" name="Google Shape;475;p67" descr="Four people attempt to ride the same bike, but one person needs a wheelchair, For the other two this bike is too big or small, showing an example of equality.">
            <a:extLst>
              <a:ext uri="{FF2B5EF4-FFF2-40B4-BE49-F238E27FC236}">
                <a16:creationId xmlns:a16="http://schemas.microsoft.com/office/drawing/2014/main" id="{D22E2B0B-0EC1-2868-6178-D763B6A08883}"/>
              </a:ext>
            </a:extLst>
          </p:cNvPr>
          <p:cNvPicPr preferRelativeResize="0">
            <a:picLocks noGrp="1"/>
          </p:cNvPicPr>
          <p:nvPr>
            <p:ph sz="half" idx="1"/>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381000" y="1562100"/>
            <a:ext cx="9848932" cy="2210761"/>
          </a:xfrm>
          <a:noFill/>
          <a:ln>
            <a:noFill/>
          </a:ln>
        </p:spPr>
      </p:pic>
      <p:pic>
        <p:nvPicPr>
          <p:cNvPr id="17" name="Google Shape;475;p67" descr="Four people attempt to ride the same bike, but one person needs a wheelchair, For the other two this bike is too big or small, showing an example of equality.">
            <a:extLst>
              <a:ext uri="{FF2B5EF4-FFF2-40B4-BE49-F238E27FC236}">
                <a16:creationId xmlns:a16="http://schemas.microsoft.com/office/drawing/2014/main" id="{986DE531-C656-5DA4-B7EF-11A23FBE2843}"/>
              </a:ext>
            </a:extLst>
          </p:cNvPr>
          <p:cNvPicPr preferRelativeResize="0">
            <a:picLocks noGrp="1"/>
          </p:cNvPicPr>
          <p:nvPr>
            <p:ph sz="half" idx="2"/>
          </p:nvPr>
        </p:nvPicPr>
        <p:blipFill rotWithShape="1">
          <a:blip r:embed="rId4" cstate="screen">
            <a:alphaModFix/>
            <a:extLst>
              <a:ext uri="{28A0092B-C50C-407E-A947-70E740481C1C}">
                <a14:useLocalDpi xmlns:a14="http://schemas.microsoft.com/office/drawing/2010/main"/>
              </a:ext>
            </a:extLst>
          </a:blip>
          <a:srcRect/>
          <a:stretch>
            <a:fillRect/>
          </a:stretch>
        </p:blipFill>
        <p:spPr>
          <a:xfrm>
            <a:off x="3463785" y="3925262"/>
            <a:ext cx="8347215" cy="2644964"/>
          </a:xfrm>
          <a:prstGeom prst="rect">
            <a:avLst/>
          </a:prstGeom>
          <a:noFill/>
          <a:ln>
            <a:noFill/>
          </a:ln>
        </p:spPr>
      </p:pic>
    </p:spTree>
    <p:extLst>
      <p:ext uri="{BB962C8B-B14F-4D97-AF65-F5344CB8AC3E}">
        <p14:creationId xmlns:p14="http://schemas.microsoft.com/office/powerpoint/2010/main" val="1235947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254911-CE31-9851-D77C-AD990EE3495A}"/>
              </a:ext>
            </a:extLst>
          </p:cNvPr>
          <p:cNvSpPr>
            <a:spLocks noGrp="1"/>
          </p:cNvSpPr>
          <p:nvPr>
            <p:ph type="title"/>
          </p:nvPr>
        </p:nvSpPr>
        <p:spPr>
          <a:xfrm>
            <a:off x="0" y="0"/>
            <a:ext cx="12192000" cy="1409700"/>
          </a:xfrm>
          <a:solidFill>
            <a:schemeClr val="bg1">
              <a:alpha val="70000"/>
            </a:schemeClr>
          </a:solidFill>
        </p:spPr>
        <p:txBody>
          <a:bodyPr/>
          <a:lstStyle/>
          <a:p>
            <a:r>
              <a:rPr lang="en-US" dirty="0"/>
              <a:t>1-2-3-4s of Accessibility—#1</a:t>
            </a:r>
          </a:p>
        </p:txBody>
      </p:sp>
      <p:pic>
        <p:nvPicPr>
          <p:cNvPr id="8" name="Google Shape;508;p71">
            <a:extLst>
              <a:ext uri="{FF2B5EF4-FFF2-40B4-BE49-F238E27FC236}">
                <a16:creationId xmlns:a16="http://schemas.microsoft.com/office/drawing/2014/main" id="{F1B34DDB-BBF4-7B8E-A4BE-FBF5E5787120}"/>
              </a:ext>
              <a:ext uri="{C183D7F6-B498-43B3-948B-1728B52AA6E4}">
                <adec:decorative xmlns:adec="http://schemas.microsoft.com/office/drawing/2017/decorative" val="1"/>
              </a:ext>
            </a:extLst>
          </p:cNvPr>
          <p:cNvPicPr preferRelativeResize="0">
            <a:picLocks noGrp="1"/>
          </p:cNvPicPr>
          <p:nvPr>
            <p:ph type="pic" sz="quarter" idx="13"/>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3600450"/>
          </a:xfrm>
          <a:noFill/>
          <a:ln>
            <a:noFill/>
          </a:ln>
        </p:spPr>
      </p:pic>
      <p:sp>
        <p:nvSpPr>
          <p:cNvPr id="2" name="Content Placeholder 1">
            <a:extLst>
              <a:ext uri="{FF2B5EF4-FFF2-40B4-BE49-F238E27FC236}">
                <a16:creationId xmlns:a16="http://schemas.microsoft.com/office/drawing/2014/main" id="{C0B92945-F6D6-034E-85C0-4FAB189A59A8}"/>
              </a:ext>
            </a:extLst>
          </p:cNvPr>
          <p:cNvSpPr>
            <a:spLocks noGrp="1"/>
          </p:cNvSpPr>
          <p:nvPr>
            <p:ph idx="1"/>
          </p:nvPr>
        </p:nvSpPr>
        <p:spPr>
          <a:xfrm>
            <a:off x="381000" y="3600450"/>
            <a:ext cx="2743200" cy="3044825"/>
          </a:xfrm>
        </p:spPr>
        <p:txBody>
          <a:bodyPr>
            <a:normAutofit/>
          </a:bodyPr>
          <a:lstStyle/>
          <a:p>
            <a:r>
              <a:rPr lang="en-US" sz="2400" dirty="0"/>
              <a:t>One Purpose:</a:t>
            </a:r>
          </a:p>
          <a:p>
            <a:pPr>
              <a:spcBef>
                <a:spcPts val="0"/>
              </a:spcBef>
            </a:pPr>
            <a:r>
              <a:rPr lang="en-US" sz="2400" dirty="0"/>
              <a:t>Access</a:t>
            </a:r>
          </a:p>
        </p:txBody>
      </p:sp>
      <p:sp>
        <p:nvSpPr>
          <p:cNvPr id="3" name="Title 6">
            <a:extLst>
              <a:ext uri="{FF2B5EF4-FFF2-40B4-BE49-F238E27FC236}">
                <a16:creationId xmlns:a16="http://schemas.microsoft.com/office/drawing/2014/main" id="{D9D79200-46F5-CF0E-5E63-0C8430100B8D}"/>
              </a:ext>
            </a:extLst>
          </p:cNvPr>
          <p:cNvSpPr txBox="1">
            <a:spLocks/>
          </p:cNvSpPr>
          <p:nvPr/>
        </p:nvSpPr>
        <p:spPr>
          <a:xfrm>
            <a:off x="0" y="0"/>
            <a:ext cx="12192000" cy="1409700"/>
          </a:xfrm>
          <a:prstGeom prst="rect">
            <a:avLst/>
          </a:prstGeom>
          <a:solidFill>
            <a:schemeClr val="bg1">
              <a:alpha val="70000"/>
            </a:schemeClr>
          </a:solidFill>
        </p:spPr>
        <p:txBody>
          <a:bodyPr vert="horz" lIns="182880" tIns="45720" rIns="0" bIns="45720" rtlCol="0" anchor="ctr">
            <a:normAutofit/>
          </a:bodyPr>
          <a:lstStyle>
            <a:lvl1pPr marL="230188" indent="0" algn="l" defTabSz="914400" rtl="0" eaLnBrk="1" latinLnBrk="0" hangingPunct="1">
              <a:lnSpc>
                <a:spcPct val="10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t>1-2-3-4s of Accessibility: 1</a:t>
            </a:r>
          </a:p>
        </p:txBody>
      </p:sp>
    </p:spTree>
    <p:extLst>
      <p:ext uri="{BB962C8B-B14F-4D97-AF65-F5344CB8AC3E}">
        <p14:creationId xmlns:p14="http://schemas.microsoft.com/office/powerpoint/2010/main" val="3558438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58A8-C93E-E4B5-59F7-64240330FBED}"/>
            </a:ext>
          </a:extLst>
        </p:cNvPr>
        <p:cNvGrpSpPr/>
        <p:nvPr/>
      </p:nvGrpSpPr>
      <p:grpSpPr>
        <a:xfrm>
          <a:off x="0" y="0"/>
          <a:ext cx="0" cy="0"/>
          <a:chOff x="0" y="0"/>
          <a:chExt cx="0" cy="0"/>
        </a:xfrm>
      </p:grpSpPr>
      <p:pic>
        <p:nvPicPr>
          <p:cNvPr id="8" name="Google Shape;508;p71">
            <a:extLst>
              <a:ext uri="{FF2B5EF4-FFF2-40B4-BE49-F238E27FC236}">
                <a16:creationId xmlns:a16="http://schemas.microsoft.com/office/drawing/2014/main" id="{9DC85E55-F661-B0F7-848D-75FE70CA8649}"/>
              </a:ext>
              <a:ext uri="{C183D7F6-B498-43B3-948B-1728B52AA6E4}">
                <adec:decorative xmlns:adec="http://schemas.microsoft.com/office/drawing/2017/decorative" val="1"/>
              </a:ext>
            </a:extLst>
          </p:cNvPr>
          <p:cNvPicPr preferRelativeResize="0">
            <a:picLocks noGrp="1"/>
          </p:cNvPicPr>
          <p:nvPr>
            <p:ph type="pic" sz="quarter" idx="13"/>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3600450"/>
          </a:xfrm>
          <a:noFill/>
          <a:ln>
            <a:noFill/>
          </a:ln>
        </p:spPr>
      </p:pic>
      <p:sp>
        <p:nvSpPr>
          <p:cNvPr id="7" name="Title 6">
            <a:extLst>
              <a:ext uri="{FF2B5EF4-FFF2-40B4-BE49-F238E27FC236}">
                <a16:creationId xmlns:a16="http://schemas.microsoft.com/office/drawing/2014/main" id="{89E08D0C-431D-3FA7-9FF7-E9106A076A0F}"/>
              </a:ext>
            </a:extLst>
          </p:cNvPr>
          <p:cNvSpPr>
            <a:spLocks noGrp="1"/>
          </p:cNvSpPr>
          <p:nvPr>
            <p:ph type="title"/>
          </p:nvPr>
        </p:nvSpPr>
        <p:spPr>
          <a:xfrm>
            <a:off x="0" y="0"/>
            <a:ext cx="12192000" cy="1409700"/>
          </a:xfrm>
          <a:solidFill>
            <a:schemeClr val="bg1">
              <a:alpha val="70000"/>
            </a:schemeClr>
          </a:solidFill>
        </p:spPr>
        <p:txBody>
          <a:bodyPr/>
          <a:lstStyle/>
          <a:p>
            <a:r>
              <a:rPr lang="en-US" dirty="0"/>
              <a:t>1-2-3-4s of Accessibility: 2</a:t>
            </a:r>
          </a:p>
        </p:txBody>
      </p:sp>
      <p:sp>
        <p:nvSpPr>
          <p:cNvPr id="2" name="Content Placeholder 1">
            <a:extLst>
              <a:ext uri="{FF2B5EF4-FFF2-40B4-BE49-F238E27FC236}">
                <a16:creationId xmlns:a16="http://schemas.microsoft.com/office/drawing/2014/main" id="{39EA6E65-3FBB-5C69-1A61-41387EA9386E}"/>
              </a:ext>
            </a:extLst>
          </p:cNvPr>
          <p:cNvSpPr>
            <a:spLocks noGrp="1"/>
          </p:cNvSpPr>
          <p:nvPr>
            <p:ph idx="1"/>
          </p:nvPr>
        </p:nvSpPr>
        <p:spPr>
          <a:xfrm>
            <a:off x="381000" y="3600450"/>
            <a:ext cx="2743200" cy="3044825"/>
          </a:xfrm>
        </p:spPr>
        <p:txBody>
          <a:bodyPr>
            <a:normAutofit/>
          </a:bodyPr>
          <a:lstStyle/>
          <a:p>
            <a:r>
              <a:rPr lang="en-US" sz="2400" dirty="0"/>
              <a:t>One Purpose:</a:t>
            </a:r>
          </a:p>
          <a:p>
            <a:pPr>
              <a:spcBef>
                <a:spcPts val="0"/>
              </a:spcBef>
            </a:pPr>
            <a:r>
              <a:rPr lang="en-US" sz="2400" dirty="0"/>
              <a:t>Access</a:t>
            </a:r>
          </a:p>
        </p:txBody>
      </p:sp>
      <p:sp>
        <p:nvSpPr>
          <p:cNvPr id="4" name="Content Placeholder 3">
            <a:extLst>
              <a:ext uri="{FF2B5EF4-FFF2-40B4-BE49-F238E27FC236}">
                <a16:creationId xmlns:a16="http://schemas.microsoft.com/office/drawing/2014/main" id="{14CC8861-6AEC-01C6-FC2F-7F40235DCC71}"/>
              </a:ext>
            </a:extLst>
          </p:cNvPr>
          <p:cNvSpPr>
            <a:spLocks noGrp="1"/>
          </p:cNvSpPr>
          <p:nvPr>
            <p:ph idx="14"/>
          </p:nvPr>
        </p:nvSpPr>
        <p:spPr>
          <a:xfrm>
            <a:off x="3276600" y="3600450"/>
            <a:ext cx="2743200" cy="3044825"/>
          </a:xfrm>
        </p:spPr>
        <p:txBody>
          <a:bodyPr>
            <a:normAutofit/>
          </a:bodyPr>
          <a:lstStyle/>
          <a:p>
            <a:r>
              <a:rPr lang="en-US" sz="2400" dirty="0"/>
              <a:t>Two Options:</a:t>
            </a:r>
          </a:p>
          <a:p>
            <a:pPr>
              <a:spcBef>
                <a:spcPts val="0"/>
              </a:spcBef>
            </a:pPr>
            <a:r>
              <a:rPr lang="en-US" sz="2400" dirty="0"/>
              <a:t>Embedded</a:t>
            </a:r>
          </a:p>
          <a:p>
            <a:pPr>
              <a:spcBef>
                <a:spcPts val="0"/>
              </a:spcBef>
            </a:pPr>
            <a:r>
              <a:rPr lang="en-US" sz="2400" dirty="0"/>
              <a:t>Non-Embedded</a:t>
            </a:r>
          </a:p>
        </p:txBody>
      </p:sp>
    </p:spTree>
    <p:extLst>
      <p:ext uri="{BB962C8B-B14F-4D97-AF65-F5344CB8AC3E}">
        <p14:creationId xmlns:p14="http://schemas.microsoft.com/office/powerpoint/2010/main" val="2226979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5C361-F646-ED6B-C401-AFA7D561A03B}"/>
            </a:ext>
          </a:extLst>
        </p:cNvPr>
        <p:cNvGrpSpPr/>
        <p:nvPr/>
      </p:nvGrpSpPr>
      <p:grpSpPr>
        <a:xfrm>
          <a:off x="0" y="0"/>
          <a:ext cx="0" cy="0"/>
          <a:chOff x="0" y="0"/>
          <a:chExt cx="0" cy="0"/>
        </a:xfrm>
      </p:grpSpPr>
      <p:pic>
        <p:nvPicPr>
          <p:cNvPr id="14" name="Google Shape;225;p35">
            <a:extLst>
              <a:ext uri="{FF2B5EF4-FFF2-40B4-BE49-F238E27FC236}">
                <a16:creationId xmlns:a16="http://schemas.microsoft.com/office/drawing/2014/main" id="{3071B2F9-8E17-FB4B-143D-0585D078AD4A}"/>
              </a:ext>
              <a:ext uri="{C183D7F6-B498-43B3-948B-1728B52AA6E4}">
                <adec:decorative xmlns:adec="http://schemas.microsoft.com/office/drawing/2017/decorative" val="1"/>
              </a:ext>
            </a:extLst>
          </p:cNvPr>
          <p:cNvPicPr preferRelativeResize="0">
            <a:picLocks noGrp="1"/>
          </p:cNvPicPr>
          <p:nvPr>
            <p:ph type="pic" idx="7"/>
          </p:nvPr>
        </p:nvPicPr>
        <p:blipFill rotWithShape="1">
          <a:blip r:embed="rId3" cstate="screen">
            <a:alphaModFix/>
            <a:extLst>
              <a:ext uri="{28A0092B-C50C-407E-A947-70E740481C1C}">
                <a14:useLocalDpi xmlns:a14="http://schemas.microsoft.com/office/drawing/2010/main"/>
              </a:ext>
            </a:extLst>
          </a:blip>
          <a:srcRect/>
          <a:stretch/>
        </p:blipFill>
        <p:spPr>
          <a:xfrm>
            <a:off x="9161463" y="0"/>
            <a:ext cx="2817812" cy="5486400"/>
          </a:xfrm>
          <a:prstGeom prst="rect">
            <a:avLst/>
          </a:prstGeom>
          <a:solidFill>
            <a:srgbClr val="F2F2F2"/>
          </a:solidFill>
          <a:ln>
            <a:noFill/>
          </a:ln>
        </p:spPr>
      </p:pic>
      <p:sp>
        <p:nvSpPr>
          <p:cNvPr id="4" name="Title 3">
            <a:extLst>
              <a:ext uri="{FF2B5EF4-FFF2-40B4-BE49-F238E27FC236}">
                <a16:creationId xmlns:a16="http://schemas.microsoft.com/office/drawing/2014/main" id="{24ADD1A3-A7D3-DBDA-D0CB-7EFDA62DF63B}"/>
              </a:ext>
            </a:extLst>
          </p:cNvPr>
          <p:cNvSpPr>
            <a:spLocks noGrp="1"/>
          </p:cNvSpPr>
          <p:nvPr>
            <p:ph type="ctrTitle"/>
          </p:nvPr>
        </p:nvSpPr>
        <p:spPr/>
        <p:txBody>
          <a:bodyPr>
            <a:normAutofit/>
          </a:bodyPr>
          <a:lstStyle/>
          <a:p>
            <a:r>
              <a:rPr lang="en-US" dirty="0"/>
              <a:t>CAASPP Test Administrator Training</a:t>
            </a:r>
          </a:p>
        </p:txBody>
      </p:sp>
      <p:pic>
        <p:nvPicPr>
          <p:cNvPr id="11" name="Google Shape;220;p35">
            <a:extLst>
              <a:ext uri="{FF2B5EF4-FFF2-40B4-BE49-F238E27FC236}">
                <a16:creationId xmlns:a16="http://schemas.microsoft.com/office/drawing/2014/main" id="{9A2CCE19-85EA-3C2C-6543-9248F8B7A1CD}"/>
              </a:ext>
              <a:ext uri="{C183D7F6-B498-43B3-948B-1728B52AA6E4}">
                <adec:decorative xmlns:adec="http://schemas.microsoft.com/office/drawing/2017/decorative" val="1"/>
              </a:ext>
            </a:extLst>
          </p:cNvPr>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212725" y="1252538"/>
            <a:ext cx="2816225" cy="1922462"/>
          </a:xfrm>
          <a:prstGeom prst="rect">
            <a:avLst/>
          </a:prstGeom>
          <a:solidFill>
            <a:srgbClr val="F2F2F2"/>
          </a:solidFill>
          <a:ln>
            <a:noFill/>
          </a:ln>
        </p:spPr>
      </p:pic>
      <p:pic>
        <p:nvPicPr>
          <p:cNvPr id="12" name="Google Shape;221;p35">
            <a:extLst>
              <a:ext uri="{FF2B5EF4-FFF2-40B4-BE49-F238E27FC236}">
                <a16:creationId xmlns:a16="http://schemas.microsoft.com/office/drawing/2014/main" id="{8E3B8C76-8C47-D06B-0CB5-A1CE1118BB43}"/>
              </a:ext>
              <a:ext uri="{C183D7F6-B498-43B3-948B-1728B52AA6E4}">
                <adec:decorative xmlns:adec="http://schemas.microsoft.com/office/drawing/2017/decorative" val="1"/>
              </a:ext>
            </a:extLst>
          </p:cNvPr>
          <p:cNvPicPr preferRelativeResize="0">
            <a:picLocks noGrp="1"/>
          </p:cNvPicPr>
          <p:nvPr>
            <p:ph type="pic" idx="3"/>
          </p:nvPr>
        </p:nvPicPr>
        <p:blipFill rotWithShape="1">
          <a:blip r:embed="rId5" cstate="screen">
            <a:alphaModFix/>
            <a:extLst>
              <a:ext uri="{28A0092B-C50C-407E-A947-70E740481C1C}">
                <a14:useLocalDpi xmlns:a14="http://schemas.microsoft.com/office/drawing/2010/main"/>
              </a:ext>
            </a:extLst>
          </a:blip>
          <a:srcRect/>
          <a:stretch/>
        </p:blipFill>
        <p:spPr>
          <a:xfrm>
            <a:off x="3194050" y="0"/>
            <a:ext cx="2817813" cy="3175000"/>
          </a:xfrm>
          <a:prstGeom prst="rect">
            <a:avLst/>
          </a:prstGeom>
          <a:solidFill>
            <a:srgbClr val="F2F2F2"/>
          </a:solidFill>
          <a:ln>
            <a:noFill/>
          </a:ln>
        </p:spPr>
      </p:pic>
      <p:pic>
        <p:nvPicPr>
          <p:cNvPr id="13" name="Google Shape;224;p35">
            <a:extLst>
              <a:ext uri="{FF2B5EF4-FFF2-40B4-BE49-F238E27FC236}">
                <a16:creationId xmlns:a16="http://schemas.microsoft.com/office/drawing/2014/main" id="{C829FA4D-DBE2-0F38-9E10-359D4E9E7940}"/>
              </a:ext>
              <a:ext uri="{C183D7F6-B498-43B3-948B-1728B52AA6E4}">
                <adec:decorative xmlns:adec="http://schemas.microsoft.com/office/drawing/2017/decorative" val="1"/>
              </a:ext>
            </a:extLst>
          </p:cNvPr>
          <p:cNvPicPr preferRelativeResize="0">
            <a:picLocks noGrp="1"/>
          </p:cNvPicPr>
          <p:nvPr>
            <p:ph type="pic" idx="6"/>
          </p:nvPr>
        </p:nvPicPr>
        <p:blipFill rotWithShape="1">
          <a:blip r:embed="rId6" cstate="screen">
            <a:alphaModFix/>
            <a:extLst>
              <a:ext uri="{28A0092B-C50C-407E-A947-70E740481C1C}">
                <a14:useLocalDpi xmlns:a14="http://schemas.microsoft.com/office/drawing/2010/main"/>
              </a:ext>
            </a:extLst>
          </a:blip>
          <a:srcRect/>
          <a:stretch/>
        </p:blipFill>
        <p:spPr>
          <a:xfrm>
            <a:off x="6175375" y="771525"/>
            <a:ext cx="2817813" cy="2403475"/>
          </a:xfrm>
          <a:prstGeom prst="rect">
            <a:avLst/>
          </a:prstGeom>
          <a:solidFill>
            <a:srgbClr val="F2F2F2"/>
          </a:solidFill>
          <a:ln>
            <a:noFill/>
          </a:ln>
        </p:spPr>
      </p:pic>
      <p:pic>
        <p:nvPicPr>
          <p:cNvPr id="15" name="Google Shape;222;p35">
            <a:extLst>
              <a:ext uri="{FF2B5EF4-FFF2-40B4-BE49-F238E27FC236}">
                <a16:creationId xmlns:a16="http://schemas.microsoft.com/office/drawing/2014/main" id="{FA09C8A9-4943-807C-F1D7-E4B4EE075CCF}"/>
              </a:ext>
              <a:ext uri="{C183D7F6-B498-43B3-948B-1728B52AA6E4}">
                <adec:decorative xmlns:adec="http://schemas.microsoft.com/office/drawing/2017/decorative" val="1"/>
              </a:ext>
            </a:extLst>
          </p:cNvPr>
          <p:cNvPicPr preferRelativeResize="0">
            <a:picLocks noGrp="1"/>
          </p:cNvPicPr>
          <p:nvPr>
            <p:ph type="pic" idx="4"/>
          </p:nvPr>
        </p:nvPicPr>
        <p:blipFill rotWithShape="1">
          <a:blip r:embed="rId7" cstate="screen">
            <a:alphaModFix/>
            <a:extLst>
              <a:ext uri="{28A0092B-C50C-407E-A947-70E740481C1C}">
                <a14:useLocalDpi xmlns:a14="http://schemas.microsoft.com/office/drawing/2010/main"/>
              </a:ext>
            </a:extLst>
          </a:blip>
          <a:srcRect/>
          <a:stretch/>
        </p:blipFill>
        <p:spPr>
          <a:xfrm>
            <a:off x="212725" y="4586288"/>
            <a:ext cx="5799138" cy="2271712"/>
          </a:xfrm>
          <a:prstGeom prst="rect">
            <a:avLst/>
          </a:prstGeom>
          <a:solidFill>
            <a:srgbClr val="F2F2F2"/>
          </a:solidFill>
          <a:ln>
            <a:noFill/>
          </a:ln>
        </p:spPr>
      </p:pic>
      <p:pic>
        <p:nvPicPr>
          <p:cNvPr id="16" name="Google Shape;223;p35">
            <a:extLst>
              <a:ext uri="{FF2B5EF4-FFF2-40B4-BE49-F238E27FC236}">
                <a16:creationId xmlns:a16="http://schemas.microsoft.com/office/drawing/2014/main" id="{5AC4EDCD-3CDF-1A5C-77EA-0D4FF8D09CEE}"/>
              </a:ext>
              <a:ext uri="{C183D7F6-B498-43B3-948B-1728B52AA6E4}">
                <adec:decorative xmlns:adec="http://schemas.microsoft.com/office/drawing/2017/decorative" val="1"/>
              </a:ext>
            </a:extLst>
          </p:cNvPr>
          <p:cNvPicPr preferRelativeResize="0">
            <a:picLocks noGrp="1"/>
          </p:cNvPicPr>
          <p:nvPr>
            <p:ph type="pic" idx="5"/>
          </p:nvPr>
        </p:nvPicPr>
        <p:blipFill rotWithShape="1">
          <a:blip r:embed="rId8" cstate="screen">
            <a:alphaModFix/>
            <a:extLst>
              <a:ext uri="{28A0092B-C50C-407E-A947-70E740481C1C}">
                <a14:useLocalDpi xmlns:a14="http://schemas.microsoft.com/office/drawing/2010/main"/>
              </a:ext>
            </a:extLst>
          </a:blip>
          <a:srcRect/>
          <a:stretch/>
        </p:blipFill>
        <p:spPr>
          <a:xfrm>
            <a:off x="6180138" y="4586288"/>
            <a:ext cx="2817812" cy="2271712"/>
          </a:xfrm>
          <a:prstGeom prst="rect">
            <a:avLst/>
          </a:prstGeom>
          <a:solidFill>
            <a:srgbClr val="F2F2F2"/>
          </a:solidFill>
          <a:ln>
            <a:noFill/>
          </a:ln>
        </p:spPr>
      </p:pic>
    </p:spTree>
    <p:extLst>
      <p:ext uri="{BB962C8B-B14F-4D97-AF65-F5344CB8AC3E}">
        <p14:creationId xmlns:p14="http://schemas.microsoft.com/office/powerpoint/2010/main" val="1489702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D513-A261-630F-2D6E-0FA0D88A4283}"/>
            </a:ext>
          </a:extLst>
        </p:cNvPr>
        <p:cNvGrpSpPr/>
        <p:nvPr/>
      </p:nvGrpSpPr>
      <p:grpSpPr>
        <a:xfrm>
          <a:off x="0" y="0"/>
          <a:ext cx="0" cy="0"/>
          <a:chOff x="0" y="0"/>
          <a:chExt cx="0" cy="0"/>
        </a:xfrm>
      </p:grpSpPr>
      <p:pic>
        <p:nvPicPr>
          <p:cNvPr id="8" name="Google Shape;508;p71">
            <a:extLst>
              <a:ext uri="{FF2B5EF4-FFF2-40B4-BE49-F238E27FC236}">
                <a16:creationId xmlns:a16="http://schemas.microsoft.com/office/drawing/2014/main" id="{CB723FF7-F0B1-528E-B30D-865ED66BD359}"/>
              </a:ext>
              <a:ext uri="{C183D7F6-B498-43B3-948B-1728B52AA6E4}">
                <adec:decorative xmlns:adec="http://schemas.microsoft.com/office/drawing/2017/decorative" val="1"/>
              </a:ext>
            </a:extLst>
          </p:cNvPr>
          <p:cNvPicPr preferRelativeResize="0">
            <a:picLocks noGrp="1"/>
          </p:cNvPicPr>
          <p:nvPr>
            <p:ph type="pic" sz="quarter" idx="13"/>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3600450"/>
          </a:xfrm>
          <a:noFill/>
          <a:ln>
            <a:noFill/>
          </a:ln>
        </p:spPr>
      </p:pic>
      <p:sp>
        <p:nvSpPr>
          <p:cNvPr id="7" name="Title 6">
            <a:extLst>
              <a:ext uri="{FF2B5EF4-FFF2-40B4-BE49-F238E27FC236}">
                <a16:creationId xmlns:a16="http://schemas.microsoft.com/office/drawing/2014/main" id="{7814485F-BB14-8911-D283-E3AEEF7BE652}"/>
              </a:ext>
            </a:extLst>
          </p:cNvPr>
          <p:cNvSpPr>
            <a:spLocks noGrp="1"/>
          </p:cNvSpPr>
          <p:nvPr>
            <p:ph type="title"/>
          </p:nvPr>
        </p:nvSpPr>
        <p:spPr>
          <a:xfrm>
            <a:off x="0" y="0"/>
            <a:ext cx="12192000" cy="1409700"/>
          </a:xfrm>
          <a:solidFill>
            <a:schemeClr val="bg1">
              <a:alpha val="70000"/>
            </a:schemeClr>
          </a:solidFill>
        </p:spPr>
        <p:txBody>
          <a:bodyPr/>
          <a:lstStyle/>
          <a:p>
            <a:r>
              <a:rPr lang="en-US" dirty="0"/>
              <a:t>1-2-3-4s of Accessibility: 3</a:t>
            </a:r>
          </a:p>
        </p:txBody>
      </p:sp>
      <p:sp>
        <p:nvSpPr>
          <p:cNvPr id="2" name="Content Placeholder 1">
            <a:extLst>
              <a:ext uri="{FF2B5EF4-FFF2-40B4-BE49-F238E27FC236}">
                <a16:creationId xmlns:a16="http://schemas.microsoft.com/office/drawing/2014/main" id="{F251F5E7-D0B7-6B0C-0774-75D333A8D720}"/>
              </a:ext>
            </a:extLst>
          </p:cNvPr>
          <p:cNvSpPr>
            <a:spLocks noGrp="1"/>
          </p:cNvSpPr>
          <p:nvPr>
            <p:ph idx="1"/>
          </p:nvPr>
        </p:nvSpPr>
        <p:spPr>
          <a:xfrm>
            <a:off x="381000" y="3600450"/>
            <a:ext cx="2743200" cy="3044825"/>
          </a:xfrm>
        </p:spPr>
        <p:txBody>
          <a:bodyPr>
            <a:normAutofit/>
          </a:bodyPr>
          <a:lstStyle/>
          <a:p>
            <a:r>
              <a:rPr lang="en-US" sz="2400" dirty="0"/>
              <a:t>One Purpose:</a:t>
            </a:r>
          </a:p>
          <a:p>
            <a:pPr>
              <a:spcBef>
                <a:spcPts val="0"/>
              </a:spcBef>
            </a:pPr>
            <a:r>
              <a:rPr lang="en-US" sz="2400" dirty="0"/>
              <a:t>Access</a:t>
            </a:r>
          </a:p>
        </p:txBody>
      </p:sp>
      <p:sp>
        <p:nvSpPr>
          <p:cNvPr id="4" name="Content Placeholder 3">
            <a:extLst>
              <a:ext uri="{FF2B5EF4-FFF2-40B4-BE49-F238E27FC236}">
                <a16:creationId xmlns:a16="http://schemas.microsoft.com/office/drawing/2014/main" id="{D958F398-B7D9-4AF4-C158-3F07E571C5B2}"/>
              </a:ext>
            </a:extLst>
          </p:cNvPr>
          <p:cNvSpPr>
            <a:spLocks noGrp="1"/>
          </p:cNvSpPr>
          <p:nvPr>
            <p:ph idx="14"/>
          </p:nvPr>
        </p:nvSpPr>
        <p:spPr>
          <a:xfrm>
            <a:off x="3276600" y="3600450"/>
            <a:ext cx="2743200" cy="3044825"/>
          </a:xfrm>
        </p:spPr>
        <p:txBody>
          <a:bodyPr>
            <a:normAutofit/>
          </a:bodyPr>
          <a:lstStyle/>
          <a:p>
            <a:r>
              <a:rPr lang="en-US" sz="2400" dirty="0"/>
              <a:t>Two Options:</a:t>
            </a:r>
          </a:p>
          <a:p>
            <a:pPr>
              <a:spcBef>
                <a:spcPts val="0"/>
              </a:spcBef>
            </a:pPr>
            <a:r>
              <a:rPr lang="en-US" sz="2400" dirty="0"/>
              <a:t>Embedded</a:t>
            </a:r>
          </a:p>
          <a:p>
            <a:pPr>
              <a:spcBef>
                <a:spcPts val="0"/>
              </a:spcBef>
            </a:pPr>
            <a:r>
              <a:rPr lang="en-US" sz="2400" dirty="0"/>
              <a:t>Non-Embedded</a:t>
            </a:r>
          </a:p>
        </p:txBody>
      </p:sp>
      <p:sp>
        <p:nvSpPr>
          <p:cNvPr id="6" name="Content Placeholder 5">
            <a:extLst>
              <a:ext uri="{FF2B5EF4-FFF2-40B4-BE49-F238E27FC236}">
                <a16:creationId xmlns:a16="http://schemas.microsoft.com/office/drawing/2014/main" id="{E2808050-2D1F-D2BD-A793-CA1AA35A1E5A}"/>
              </a:ext>
            </a:extLst>
          </p:cNvPr>
          <p:cNvSpPr>
            <a:spLocks noGrp="1"/>
          </p:cNvSpPr>
          <p:nvPr>
            <p:ph idx="15"/>
          </p:nvPr>
        </p:nvSpPr>
        <p:spPr>
          <a:xfrm>
            <a:off x="6172200" y="3600450"/>
            <a:ext cx="2743200" cy="3044825"/>
          </a:xfrm>
        </p:spPr>
        <p:txBody>
          <a:bodyPr tIns="91440" bIns="0">
            <a:normAutofit/>
          </a:bodyPr>
          <a:lstStyle/>
          <a:p>
            <a:r>
              <a:rPr lang="en-US" sz="2400" dirty="0"/>
              <a:t>Three Categories:</a:t>
            </a:r>
          </a:p>
          <a:p>
            <a:pPr>
              <a:spcBef>
                <a:spcPts val="0"/>
              </a:spcBef>
            </a:pPr>
            <a:r>
              <a:rPr lang="en-US" sz="2400" dirty="0"/>
              <a:t>Engagement</a:t>
            </a:r>
          </a:p>
          <a:p>
            <a:pPr>
              <a:spcBef>
                <a:spcPts val="0"/>
              </a:spcBef>
            </a:pPr>
            <a:r>
              <a:rPr lang="en-US" sz="2400" dirty="0"/>
              <a:t>Presentation</a:t>
            </a:r>
          </a:p>
          <a:p>
            <a:pPr>
              <a:spcBef>
                <a:spcPts val="0"/>
              </a:spcBef>
            </a:pPr>
            <a:r>
              <a:rPr lang="en-US" sz="2400" dirty="0"/>
              <a:t>Action and Expression</a:t>
            </a:r>
          </a:p>
        </p:txBody>
      </p:sp>
    </p:spTree>
    <p:extLst>
      <p:ext uri="{BB962C8B-B14F-4D97-AF65-F5344CB8AC3E}">
        <p14:creationId xmlns:p14="http://schemas.microsoft.com/office/powerpoint/2010/main" val="806958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C9EDD-CEBD-4792-5548-A8FC75623BD5}"/>
            </a:ext>
          </a:extLst>
        </p:cNvPr>
        <p:cNvGrpSpPr/>
        <p:nvPr/>
      </p:nvGrpSpPr>
      <p:grpSpPr>
        <a:xfrm>
          <a:off x="0" y="0"/>
          <a:ext cx="0" cy="0"/>
          <a:chOff x="0" y="0"/>
          <a:chExt cx="0" cy="0"/>
        </a:xfrm>
      </p:grpSpPr>
      <p:pic>
        <p:nvPicPr>
          <p:cNvPr id="8" name="Google Shape;508;p71">
            <a:extLst>
              <a:ext uri="{FF2B5EF4-FFF2-40B4-BE49-F238E27FC236}">
                <a16:creationId xmlns:a16="http://schemas.microsoft.com/office/drawing/2014/main" id="{FA8199A7-3C5E-4AD5-C05D-EA5D13ADB829}"/>
              </a:ext>
              <a:ext uri="{C183D7F6-B498-43B3-948B-1728B52AA6E4}">
                <adec:decorative xmlns:adec="http://schemas.microsoft.com/office/drawing/2017/decorative" val="1"/>
              </a:ext>
            </a:extLst>
          </p:cNvPr>
          <p:cNvPicPr preferRelativeResize="0">
            <a:picLocks noGrp="1"/>
          </p:cNvPicPr>
          <p:nvPr>
            <p:ph type="pic" sz="quarter" idx="13"/>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3600450"/>
          </a:xfrm>
          <a:noFill/>
          <a:ln>
            <a:noFill/>
          </a:ln>
        </p:spPr>
      </p:pic>
      <p:sp>
        <p:nvSpPr>
          <p:cNvPr id="7" name="Title 6">
            <a:extLst>
              <a:ext uri="{FF2B5EF4-FFF2-40B4-BE49-F238E27FC236}">
                <a16:creationId xmlns:a16="http://schemas.microsoft.com/office/drawing/2014/main" id="{BB3F35F5-6061-66D0-F918-FE6F1C1FDAC0}"/>
              </a:ext>
            </a:extLst>
          </p:cNvPr>
          <p:cNvSpPr>
            <a:spLocks noGrp="1"/>
          </p:cNvSpPr>
          <p:nvPr>
            <p:ph type="title"/>
          </p:nvPr>
        </p:nvSpPr>
        <p:spPr>
          <a:xfrm>
            <a:off x="0" y="0"/>
            <a:ext cx="12192000" cy="1409700"/>
          </a:xfrm>
          <a:solidFill>
            <a:schemeClr val="bg1">
              <a:alpha val="70000"/>
            </a:schemeClr>
          </a:solidFill>
        </p:spPr>
        <p:txBody>
          <a:bodyPr/>
          <a:lstStyle/>
          <a:p>
            <a:r>
              <a:rPr lang="en-US" dirty="0"/>
              <a:t>1-2-3-4s of Accessibility: 4</a:t>
            </a:r>
          </a:p>
        </p:txBody>
      </p:sp>
      <p:sp>
        <p:nvSpPr>
          <p:cNvPr id="2" name="Content Placeholder 1">
            <a:extLst>
              <a:ext uri="{FF2B5EF4-FFF2-40B4-BE49-F238E27FC236}">
                <a16:creationId xmlns:a16="http://schemas.microsoft.com/office/drawing/2014/main" id="{BF26D8A1-2771-5502-A973-269CC21A4901}"/>
              </a:ext>
            </a:extLst>
          </p:cNvPr>
          <p:cNvSpPr>
            <a:spLocks noGrp="1"/>
          </p:cNvSpPr>
          <p:nvPr>
            <p:ph idx="1"/>
          </p:nvPr>
        </p:nvSpPr>
        <p:spPr>
          <a:xfrm>
            <a:off x="381000" y="3600450"/>
            <a:ext cx="2743200" cy="3044825"/>
          </a:xfrm>
        </p:spPr>
        <p:txBody>
          <a:bodyPr lIns="0" tIns="182880" rIns="0" anchor="t">
            <a:normAutofit/>
          </a:bodyPr>
          <a:lstStyle/>
          <a:p>
            <a:r>
              <a:rPr lang="en-US" sz="2400" dirty="0"/>
              <a:t>One Purpose:</a:t>
            </a:r>
          </a:p>
          <a:p>
            <a:pPr>
              <a:spcBef>
                <a:spcPts val="0"/>
              </a:spcBef>
            </a:pPr>
            <a:r>
              <a:rPr lang="en-US" sz="2400" dirty="0"/>
              <a:t>Access</a:t>
            </a:r>
          </a:p>
        </p:txBody>
      </p:sp>
      <p:sp>
        <p:nvSpPr>
          <p:cNvPr id="4" name="Content Placeholder 3">
            <a:extLst>
              <a:ext uri="{FF2B5EF4-FFF2-40B4-BE49-F238E27FC236}">
                <a16:creationId xmlns:a16="http://schemas.microsoft.com/office/drawing/2014/main" id="{B4404B86-C8B8-B3B1-FC86-37C6AA3F8C6D}"/>
              </a:ext>
            </a:extLst>
          </p:cNvPr>
          <p:cNvSpPr>
            <a:spLocks noGrp="1"/>
          </p:cNvSpPr>
          <p:nvPr>
            <p:ph idx="14"/>
          </p:nvPr>
        </p:nvSpPr>
        <p:spPr>
          <a:xfrm>
            <a:off x="3276600" y="3600450"/>
            <a:ext cx="2743200" cy="3044825"/>
          </a:xfrm>
        </p:spPr>
        <p:txBody>
          <a:bodyPr lIns="0" tIns="182880" anchor="t">
            <a:normAutofit/>
          </a:bodyPr>
          <a:lstStyle/>
          <a:p>
            <a:r>
              <a:rPr lang="en-US" sz="2400" dirty="0"/>
              <a:t>Two Options:</a:t>
            </a:r>
          </a:p>
          <a:p>
            <a:pPr>
              <a:spcBef>
                <a:spcPts val="0"/>
              </a:spcBef>
            </a:pPr>
            <a:r>
              <a:rPr lang="en-US" sz="2400" dirty="0"/>
              <a:t>Embedded</a:t>
            </a:r>
          </a:p>
          <a:p>
            <a:pPr>
              <a:spcBef>
                <a:spcPts val="0"/>
              </a:spcBef>
            </a:pPr>
            <a:r>
              <a:rPr lang="en-US" sz="2400" dirty="0"/>
              <a:t>Non-Embedded</a:t>
            </a:r>
          </a:p>
        </p:txBody>
      </p:sp>
      <p:sp>
        <p:nvSpPr>
          <p:cNvPr id="5" name="Content Placeholder 4">
            <a:extLst>
              <a:ext uri="{FF2B5EF4-FFF2-40B4-BE49-F238E27FC236}">
                <a16:creationId xmlns:a16="http://schemas.microsoft.com/office/drawing/2014/main" id="{F4E7A92B-FEAF-9B66-E0AF-6368C4D234DF}"/>
              </a:ext>
            </a:extLst>
          </p:cNvPr>
          <p:cNvSpPr>
            <a:spLocks noGrp="1"/>
          </p:cNvSpPr>
          <p:nvPr>
            <p:ph idx="15"/>
          </p:nvPr>
        </p:nvSpPr>
        <p:spPr>
          <a:xfrm>
            <a:off x="6172200" y="3600450"/>
            <a:ext cx="2743200" cy="3044825"/>
          </a:xfrm>
        </p:spPr>
        <p:txBody>
          <a:bodyPr lIns="0" tIns="91440" rIns="0" bIns="0">
            <a:normAutofit/>
          </a:bodyPr>
          <a:lstStyle/>
          <a:p>
            <a:pPr>
              <a:spcBef>
                <a:spcPts val="0"/>
              </a:spcBef>
            </a:pPr>
            <a:r>
              <a:rPr lang="en-US" sz="2400" dirty="0"/>
              <a:t>Three Categories:</a:t>
            </a:r>
          </a:p>
          <a:p>
            <a:pPr>
              <a:spcBef>
                <a:spcPts val="0"/>
              </a:spcBef>
            </a:pPr>
            <a:r>
              <a:rPr lang="en-US" sz="2400" dirty="0"/>
              <a:t>Engagement</a:t>
            </a:r>
          </a:p>
          <a:p>
            <a:pPr>
              <a:spcBef>
                <a:spcPts val="0"/>
              </a:spcBef>
            </a:pPr>
            <a:r>
              <a:rPr lang="en-US" sz="2400" dirty="0"/>
              <a:t>Presentation</a:t>
            </a:r>
          </a:p>
          <a:p>
            <a:pPr>
              <a:spcBef>
                <a:spcPts val="0"/>
              </a:spcBef>
            </a:pPr>
            <a:r>
              <a:rPr lang="en-US" sz="2400" dirty="0"/>
              <a:t>Action and Expression</a:t>
            </a:r>
          </a:p>
        </p:txBody>
      </p:sp>
      <p:sp>
        <p:nvSpPr>
          <p:cNvPr id="6" name="Content Placeholder 5">
            <a:extLst>
              <a:ext uri="{FF2B5EF4-FFF2-40B4-BE49-F238E27FC236}">
                <a16:creationId xmlns:a16="http://schemas.microsoft.com/office/drawing/2014/main" id="{1D9FECBD-4332-4DDF-6CED-EFA6D6D03C47}"/>
              </a:ext>
            </a:extLst>
          </p:cNvPr>
          <p:cNvSpPr>
            <a:spLocks noGrp="1"/>
          </p:cNvSpPr>
          <p:nvPr>
            <p:ph idx="16"/>
          </p:nvPr>
        </p:nvSpPr>
        <p:spPr>
          <a:xfrm>
            <a:off x="9067800" y="3600450"/>
            <a:ext cx="2743200" cy="3044825"/>
          </a:xfrm>
        </p:spPr>
        <p:txBody>
          <a:bodyPr lIns="0" tIns="91440" rIns="0" bIns="0">
            <a:noAutofit/>
          </a:bodyPr>
          <a:lstStyle/>
          <a:p>
            <a:pPr>
              <a:spcBef>
                <a:spcPts val="0"/>
              </a:spcBef>
              <a:spcAft>
                <a:spcPts val="0"/>
              </a:spcAft>
            </a:pPr>
            <a:r>
              <a:rPr lang="en-US" sz="2400" dirty="0"/>
              <a:t>Four Types:</a:t>
            </a:r>
          </a:p>
          <a:p>
            <a:pPr>
              <a:spcBef>
                <a:spcPts val="0"/>
              </a:spcBef>
            </a:pPr>
            <a:r>
              <a:rPr lang="en-US" sz="2400" dirty="0"/>
              <a:t>Universal Tools</a:t>
            </a:r>
          </a:p>
          <a:p>
            <a:pPr>
              <a:spcBef>
                <a:spcPts val="0"/>
              </a:spcBef>
            </a:pPr>
            <a:r>
              <a:rPr lang="en-US" sz="2400" dirty="0"/>
              <a:t>Designated Supports</a:t>
            </a:r>
          </a:p>
          <a:p>
            <a:pPr>
              <a:spcBef>
                <a:spcPts val="0"/>
              </a:spcBef>
            </a:pPr>
            <a:r>
              <a:rPr lang="en-US" sz="2400" dirty="0"/>
              <a:t>Accommodations</a:t>
            </a:r>
          </a:p>
          <a:p>
            <a:pPr>
              <a:spcBef>
                <a:spcPts val="0"/>
              </a:spcBef>
            </a:pPr>
            <a:r>
              <a:rPr lang="en-US" sz="2400" dirty="0"/>
              <a:t>Unlisted Resources</a:t>
            </a:r>
          </a:p>
        </p:txBody>
      </p:sp>
    </p:spTree>
    <p:extLst>
      <p:ext uri="{BB962C8B-B14F-4D97-AF65-F5344CB8AC3E}">
        <p14:creationId xmlns:p14="http://schemas.microsoft.com/office/powerpoint/2010/main" val="3478809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21;p72">
            <a:extLst>
              <a:ext uri="{FF2B5EF4-FFF2-40B4-BE49-F238E27FC236}">
                <a16:creationId xmlns:a16="http://schemas.microsoft.com/office/drawing/2014/main" id="{0BF98EBD-BDB7-FD47-C5C6-1B2E60D54C2E}"/>
              </a:ext>
              <a:ext uri="{C183D7F6-B498-43B3-948B-1728B52AA6E4}">
                <adec:decorative xmlns:adec="http://schemas.microsoft.com/office/drawing/2017/decorative" val="1"/>
              </a:ext>
            </a:extLst>
          </p:cNvPr>
          <p:cNvPicPr preferRelativeResize="0">
            <a:picLocks noGrp="1"/>
          </p:cNvPicPr>
          <p:nvPr>
            <p:ph idx="4294967295"/>
          </p:nvPr>
        </p:nvPicPr>
        <p:blipFill rotWithShape="1">
          <a:blip r:embed="rId3" cstate="screen">
            <a:alphaModFix/>
            <a:extLst>
              <a:ext uri="{28A0092B-C50C-407E-A947-70E740481C1C}">
                <a14:useLocalDpi xmlns:a14="http://schemas.microsoft.com/office/drawing/2010/main"/>
              </a:ext>
            </a:extLst>
          </a:blip>
          <a:srcRect l="-1626" b="-3"/>
          <a:stretch>
            <a:fillRect/>
          </a:stretch>
        </p:blipFill>
        <p:spPr>
          <a:xfrm>
            <a:off x="3522908" y="0"/>
            <a:ext cx="8669092" cy="6857999"/>
          </a:xfrm>
          <a:prstGeom prst="rect">
            <a:avLst/>
          </a:prstGeom>
          <a:noFill/>
          <a:ln>
            <a:noFill/>
          </a:ln>
        </p:spPr>
      </p:pic>
      <p:sp>
        <p:nvSpPr>
          <p:cNvPr id="2" name="Title 1">
            <a:extLst>
              <a:ext uri="{FF2B5EF4-FFF2-40B4-BE49-F238E27FC236}">
                <a16:creationId xmlns:a16="http://schemas.microsoft.com/office/drawing/2014/main" id="{4241F0E1-BD98-B473-D206-B671031C8B4A}"/>
              </a:ext>
            </a:extLst>
          </p:cNvPr>
          <p:cNvSpPr>
            <a:spLocks noGrp="1"/>
          </p:cNvSpPr>
          <p:nvPr>
            <p:ph type="title"/>
          </p:nvPr>
        </p:nvSpPr>
        <p:spPr/>
        <p:txBody>
          <a:bodyPr/>
          <a:lstStyle/>
          <a:p>
            <a:r>
              <a:rPr lang="en-US"/>
              <a:t>California Assessment Accessibility Resources Matrix</a:t>
            </a:r>
          </a:p>
        </p:txBody>
      </p:sp>
    </p:spTree>
    <p:extLst>
      <p:ext uri="{BB962C8B-B14F-4D97-AF65-F5344CB8AC3E}">
        <p14:creationId xmlns:p14="http://schemas.microsoft.com/office/powerpoint/2010/main" val="3620976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CA8F-701B-9F77-4E21-CC420C8CF146}"/>
              </a:ext>
            </a:extLst>
          </p:cNvPr>
          <p:cNvSpPr>
            <a:spLocks noGrp="1"/>
          </p:cNvSpPr>
          <p:nvPr>
            <p:ph type="title"/>
          </p:nvPr>
        </p:nvSpPr>
        <p:spPr/>
        <p:txBody>
          <a:bodyPr/>
          <a:lstStyle/>
          <a:p>
            <a:r>
              <a:rPr lang="en-US" dirty="0"/>
              <a:t>Accessibility Resource Graphics</a:t>
            </a:r>
          </a:p>
        </p:txBody>
      </p:sp>
      <p:pic>
        <p:nvPicPr>
          <p:cNvPr id="14" name="Content Placeholder 13" descr="Stack of Accessibility Resource Graphics flyers">
            <a:extLst>
              <a:ext uri="{FF2B5EF4-FFF2-40B4-BE49-F238E27FC236}">
                <a16:creationId xmlns:a16="http://schemas.microsoft.com/office/drawing/2014/main" id="{5DC4705B-D4B1-727E-DE5D-D8CCFAD1424F}"/>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397500" y="886245"/>
            <a:ext cx="6413500" cy="5085511"/>
          </a:xfrm>
        </p:spPr>
      </p:pic>
    </p:spTree>
    <p:extLst>
      <p:ext uri="{BB962C8B-B14F-4D97-AF65-F5344CB8AC3E}">
        <p14:creationId xmlns:p14="http://schemas.microsoft.com/office/powerpoint/2010/main" val="521949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536;p74">
            <a:extLst>
              <a:ext uri="{FF2B5EF4-FFF2-40B4-BE49-F238E27FC236}">
                <a16:creationId xmlns:a16="http://schemas.microsoft.com/office/drawing/2014/main" id="{629DAB9B-3223-F3BD-9E3B-A20AD28C6CDD}"/>
              </a:ext>
              <a:ext uri="{C183D7F6-B498-43B3-948B-1728B52AA6E4}">
                <adec:decorative xmlns:adec="http://schemas.microsoft.com/office/drawing/2017/decorative" val="1"/>
              </a:ext>
            </a:extLst>
          </p:cNvPr>
          <p:cNvPicPr preferRelativeResize="0">
            <a:picLocks noGrp="1"/>
          </p:cNvPicPr>
          <p:nvPr>
            <p:ph type="pic" sz="quarter" idx="13"/>
          </p:nvPr>
        </p:nvPicPr>
        <p:blipFill rotWithShape="1">
          <a:blip r:embed="rId3" cstate="screen">
            <a:alphaModFix amt="85000"/>
            <a:extLst>
              <a:ext uri="{28A0092B-C50C-407E-A947-70E740481C1C}">
                <a14:useLocalDpi xmlns:a14="http://schemas.microsoft.com/office/drawing/2010/main"/>
              </a:ext>
            </a:extLst>
          </a:blip>
          <a:srcRect/>
          <a:stretch/>
        </p:blipFill>
        <p:spPr>
          <a:noFill/>
          <a:ln>
            <a:noFill/>
          </a:ln>
        </p:spPr>
      </p:pic>
      <p:sp>
        <p:nvSpPr>
          <p:cNvPr id="13" name="Title 6">
            <a:extLst>
              <a:ext uri="{FF2B5EF4-FFF2-40B4-BE49-F238E27FC236}">
                <a16:creationId xmlns:a16="http://schemas.microsoft.com/office/drawing/2014/main" id="{E24FB83A-E939-0FFF-6CBB-A9427DB615D5}"/>
              </a:ext>
            </a:extLst>
          </p:cNvPr>
          <p:cNvSpPr>
            <a:spLocks noGrp="1"/>
          </p:cNvSpPr>
          <p:nvPr>
            <p:ph type="title"/>
          </p:nvPr>
        </p:nvSpPr>
        <p:spPr>
          <a:solidFill>
            <a:schemeClr val="accent3">
              <a:alpha val="90000"/>
            </a:schemeClr>
          </a:solidFill>
        </p:spPr>
        <p:txBody>
          <a:bodyPr>
            <a:normAutofit/>
          </a:bodyPr>
          <a:lstStyle/>
          <a:p>
            <a:r>
              <a:rPr lang="en-US" sz="4000" dirty="0">
                <a:solidFill>
                  <a:schemeClr val="bg1"/>
                </a:solidFill>
              </a:rPr>
              <a:t>Accessibility Resources: Our Local Process</a:t>
            </a:r>
          </a:p>
        </p:txBody>
      </p:sp>
      <p:sp>
        <p:nvSpPr>
          <p:cNvPr id="2" name="Content Placeholder 1">
            <a:extLst>
              <a:ext uri="{FF2B5EF4-FFF2-40B4-BE49-F238E27FC236}">
                <a16:creationId xmlns:a16="http://schemas.microsoft.com/office/drawing/2014/main" id="{579883FA-34F6-C1C8-E07B-AAA1D66A5B91}"/>
              </a:ext>
            </a:extLst>
          </p:cNvPr>
          <p:cNvSpPr>
            <a:spLocks noGrp="1"/>
          </p:cNvSpPr>
          <p:nvPr>
            <p:ph idx="1"/>
          </p:nvPr>
        </p:nvSpPr>
        <p:spPr/>
        <p:txBody>
          <a:bodyPr/>
          <a:lstStyle/>
          <a:p>
            <a:r>
              <a:rPr lang="en-US" dirty="0">
                <a:solidFill>
                  <a:schemeClr val="tx1"/>
                </a:solidFill>
                <a:highlight>
                  <a:srgbClr val="FFFF00"/>
                </a:highlight>
              </a:rPr>
              <a:t>[Insert local process steps for assigning supports here]</a:t>
            </a:r>
          </a:p>
        </p:txBody>
      </p:sp>
      <p:sp>
        <p:nvSpPr>
          <p:cNvPr id="3" name="Content Placeholder 2">
            <a:extLst>
              <a:ext uri="{FF2B5EF4-FFF2-40B4-BE49-F238E27FC236}">
                <a16:creationId xmlns:a16="http://schemas.microsoft.com/office/drawing/2014/main" id="{8D6774F8-D180-C6ED-6553-0739C0124CAD}"/>
              </a:ext>
            </a:extLst>
          </p:cNvPr>
          <p:cNvSpPr>
            <a:spLocks noGrp="1"/>
          </p:cNvSpPr>
          <p:nvPr>
            <p:ph idx="14"/>
          </p:nvPr>
        </p:nvSpPr>
        <p:spPr/>
        <p:txBody>
          <a:bodyPr/>
          <a:lstStyle/>
          <a:p>
            <a:r>
              <a:rPr lang="en-US" dirty="0">
                <a:solidFill>
                  <a:schemeClr val="tx1"/>
                </a:solidFill>
                <a:highlight>
                  <a:srgbClr val="FFFF00"/>
                </a:highlight>
              </a:rPr>
              <a:t>[Insert local process steps for assigning supports here]</a:t>
            </a:r>
          </a:p>
        </p:txBody>
      </p:sp>
      <p:sp>
        <p:nvSpPr>
          <p:cNvPr id="4" name="Content Placeholder 3">
            <a:extLst>
              <a:ext uri="{FF2B5EF4-FFF2-40B4-BE49-F238E27FC236}">
                <a16:creationId xmlns:a16="http://schemas.microsoft.com/office/drawing/2014/main" id="{0C08E68B-AA3E-496E-C4EE-094EDC2FCA53}"/>
              </a:ext>
            </a:extLst>
          </p:cNvPr>
          <p:cNvSpPr>
            <a:spLocks noGrp="1"/>
          </p:cNvSpPr>
          <p:nvPr>
            <p:ph idx="15"/>
          </p:nvPr>
        </p:nvSpPr>
        <p:spPr/>
        <p:txBody>
          <a:bodyPr/>
          <a:lstStyle/>
          <a:p>
            <a:r>
              <a:rPr lang="en-US" dirty="0">
                <a:solidFill>
                  <a:schemeClr val="tx1"/>
                </a:solidFill>
                <a:highlight>
                  <a:srgbClr val="FFFF00"/>
                </a:highlight>
              </a:rPr>
              <a:t>[Insert local process steps for assigning supports here]</a:t>
            </a:r>
          </a:p>
        </p:txBody>
      </p:sp>
      <p:sp>
        <p:nvSpPr>
          <p:cNvPr id="5" name="Content Placeholder 4">
            <a:extLst>
              <a:ext uri="{FF2B5EF4-FFF2-40B4-BE49-F238E27FC236}">
                <a16:creationId xmlns:a16="http://schemas.microsoft.com/office/drawing/2014/main" id="{567DF705-969B-605F-9F92-4AF298341F47}"/>
              </a:ext>
            </a:extLst>
          </p:cNvPr>
          <p:cNvSpPr>
            <a:spLocks noGrp="1"/>
          </p:cNvSpPr>
          <p:nvPr>
            <p:ph idx="16"/>
          </p:nvPr>
        </p:nvSpPr>
        <p:spPr/>
        <p:txBody>
          <a:bodyPr/>
          <a:lstStyle/>
          <a:p>
            <a:r>
              <a:rPr lang="en-US" dirty="0">
                <a:solidFill>
                  <a:schemeClr val="tx1"/>
                </a:solidFill>
                <a:highlight>
                  <a:srgbClr val="FFFF00"/>
                </a:highlight>
              </a:rPr>
              <a:t>[Insert local process steps for assigning supports here]</a:t>
            </a:r>
          </a:p>
        </p:txBody>
      </p:sp>
    </p:spTree>
    <p:extLst>
      <p:ext uri="{BB962C8B-B14F-4D97-AF65-F5344CB8AC3E}">
        <p14:creationId xmlns:p14="http://schemas.microsoft.com/office/powerpoint/2010/main" val="2158071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FC47-41D0-21C7-51CE-306153BB5212}"/>
              </a:ext>
            </a:extLst>
          </p:cNvPr>
          <p:cNvSpPr>
            <a:spLocks noGrp="1"/>
          </p:cNvSpPr>
          <p:nvPr>
            <p:ph type="title"/>
          </p:nvPr>
        </p:nvSpPr>
        <p:spPr>
          <a:xfrm>
            <a:off x="0" y="5542059"/>
            <a:ext cx="12192000" cy="1315940"/>
          </a:xfrm>
        </p:spPr>
        <p:txBody>
          <a:bodyPr/>
          <a:lstStyle/>
          <a:p>
            <a:pPr algn="ctr"/>
            <a:r>
              <a:rPr lang="en-US" dirty="0"/>
              <a:t>Activity: Classification of Resources</a:t>
            </a:r>
          </a:p>
        </p:txBody>
      </p:sp>
      <p:pic>
        <p:nvPicPr>
          <p:cNvPr id="4" name="Google Shape;547;p75">
            <a:extLst>
              <a:ext uri="{FF2B5EF4-FFF2-40B4-BE49-F238E27FC236}">
                <a16:creationId xmlns:a16="http://schemas.microsoft.com/office/drawing/2014/main" id="{F73D01A0-21E0-AEDB-16FF-000A2D6328F5}"/>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5541962"/>
          </a:xfrm>
          <a:noFill/>
          <a:ln>
            <a:noFill/>
          </a:ln>
        </p:spPr>
      </p:pic>
    </p:spTree>
    <p:extLst>
      <p:ext uri="{BB962C8B-B14F-4D97-AF65-F5344CB8AC3E}">
        <p14:creationId xmlns:p14="http://schemas.microsoft.com/office/powerpoint/2010/main" val="883046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536C-2247-EB8C-FF85-6A8C1C1F5BA4}"/>
              </a:ext>
            </a:extLst>
          </p:cNvPr>
          <p:cNvSpPr>
            <a:spLocks noGrp="1"/>
          </p:cNvSpPr>
          <p:nvPr>
            <p:ph type="title"/>
          </p:nvPr>
        </p:nvSpPr>
        <p:spPr>
          <a:xfrm>
            <a:off x="385011" y="1"/>
            <a:ext cx="10968789" cy="1027906"/>
          </a:xfrm>
        </p:spPr>
        <p:txBody>
          <a:bodyPr/>
          <a:lstStyle/>
          <a:p>
            <a:r>
              <a:rPr lang="en-US" dirty="0"/>
              <a:t>Classification of Resources</a:t>
            </a:r>
          </a:p>
        </p:txBody>
      </p:sp>
      <p:graphicFrame>
        <p:nvGraphicFramePr>
          <p:cNvPr id="4" name="Content Placeholder 3">
            <a:extLst>
              <a:ext uri="{FF2B5EF4-FFF2-40B4-BE49-F238E27FC236}">
                <a16:creationId xmlns:a16="http://schemas.microsoft.com/office/drawing/2014/main" id="{A4509B28-567D-229B-CDB4-D3FCDD32A714}"/>
              </a:ext>
            </a:extLst>
          </p:cNvPr>
          <p:cNvGraphicFramePr>
            <a:graphicFrameLocks noGrp="1"/>
          </p:cNvGraphicFramePr>
          <p:nvPr>
            <p:ph idx="1"/>
            <p:extLst>
              <p:ext uri="{D42A27DB-BD31-4B8C-83A1-F6EECF244321}">
                <p14:modId xmlns:p14="http://schemas.microsoft.com/office/powerpoint/2010/main" val="3188677346"/>
              </p:ext>
            </p:extLst>
          </p:nvPr>
        </p:nvGraphicFramePr>
        <p:xfrm>
          <a:off x="391886" y="1027906"/>
          <a:ext cx="10961162" cy="5462089"/>
        </p:xfrm>
        <a:graphic>
          <a:graphicData uri="http://schemas.openxmlformats.org/drawingml/2006/table">
            <a:tbl>
              <a:tblPr firstRow="1" bandRow="1">
                <a:tableStyleId>{5C22544A-7EE6-4342-B048-85BDC9FD1C3A}</a:tableStyleId>
              </a:tblPr>
              <a:tblGrid>
                <a:gridCol w="2067005">
                  <a:extLst>
                    <a:ext uri="{9D8B030D-6E8A-4147-A177-3AD203B41FA5}">
                      <a16:colId xmlns:a16="http://schemas.microsoft.com/office/drawing/2014/main" val="3126083821"/>
                    </a:ext>
                  </a:extLst>
                </a:gridCol>
                <a:gridCol w="2558835">
                  <a:extLst>
                    <a:ext uri="{9D8B030D-6E8A-4147-A177-3AD203B41FA5}">
                      <a16:colId xmlns:a16="http://schemas.microsoft.com/office/drawing/2014/main" val="2382905819"/>
                    </a:ext>
                  </a:extLst>
                </a:gridCol>
                <a:gridCol w="3167661">
                  <a:extLst>
                    <a:ext uri="{9D8B030D-6E8A-4147-A177-3AD203B41FA5}">
                      <a16:colId xmlns:a16="http://schemas.microsoft.com/office/drawing/2014/main" val="4243263264"/>
                    </a:ext>
                  </a:extLst>
                </a:gridCol>
                <a:gridCol w="3167661">
                  <a:extLst>
                    <a:ext uri="{9D8B030D-6E8A-4147-A177-3AD203B41FA5}">
                      <a16:colId xmlns:a16="http://schemas.microsoft.com/office/drawing/2014/main" val="955727730"/>
                    </a:ext>
                  </a:extLst>
                </a:gridCol>
              </a:tblGrid>
              <a:tr h="524269">
                <a:tc>
                  <a:txBody>
                    <a:bodyPr/>
                    <a:lstStyle/>
                    <a:p>
                      <a:pPr marL="0" marR="0" lvl="0" indent="0" algn="ctr" rtl="0">
                        <a:spcBef>
                          <a:spcPts val="0"/>
                        </a:spcBef>
                        <a:spcAft>
                          <a:spcPts val="0"/>
                        </a:spcAft>
                        <a:buNone/>
                      </a:pPr>
                      <a:r>
                        <a:rPr lang="en-US" sz="2400" u="none" strike="noStrike" cap="none" dirty="0">
                          <a:latin typeface="Aptos" panose="020B0004020202020204" pitchFamily="34" charset="0"/>
                          <a:ea typeface="Arial"/>
                          <a:cs typeface="Arial"/>
                          <a:sym typeface="Arial"/>
                        </a:rPr>
                        <a:t>Test</a:t>
                      </a:r>
                      <a:endParaRPr dirty="0">
                        <a:latin typeface="Aptos" panose="020B0004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US" sz="2400" u="none" strike="noStrike" cap="none">
                          <a:latin typeface="Aptos" panose="020B0004020202020204" pitchFamily="34" charset="0"/>
                          <a:ea typeface="Arial"/>
                          <a:cs typeface="Arial"/>
                          <a:sym typeface="Arial"/>
                        </a:rPr>
                        <a:t>Engagement</a:t>
                      </a:r>
                      <a:endParaRPr>
                        <a:latin typeface="Aptos" panose="020B0004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US" sz="2400" u="none" strike="noStrike" cap="none" dirty="0">
                          <a:latin typeface="Aptos" panose="020B0004020202020204" pitchFamily="34" charset="0"/>
                          <a:ea typeface="Arial"/>
                          <a:cs typeface="Arial"/>
                          <a:sym typeface="Arial"/>
                        </a:rPr>
                        <a:t>Action/Expression</a:t>
                      </a:r>
                      <a:endParaRPr dirty="0">
                        <a:latin typeface="Aptos" panose="020B0004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US" sz="2400" u="none" strike="noStrike" cap="none">
                          <a:latin typeface="Aptos" panose="020B0004020202020204" pitchFamily="34" charset="0"/>
                          <a:ea typeface="Arial"/>
                          <a:cs typeface="Arial"/>
                          <a:sym typeface="Arial"/>
                        </a:rPr>
                        <a:t>Presentation</a:t>
                      </a:r>
                      <a:endParaRPr>
                        <a:latin typeface="Aptos" panose="020B0004020202020204" pitchFamily="34" charset="0"/>
                      </a:endParaRPr>
                    </a:p>
                  </a:txBody>
                  <a:tcPr marL="91450" marR="91450" marT="45725" marB="45725" anchor="ctr"/>
                </a:tc>
                <a:extLst>
                  <a:ext uri="{0D108BD9-81ED-4DB2-BD59-A6C34878D82A}">
                    <a16:rowId xmlns:a16="http://schemas.microsoft.com/office/drawing/2014/main" val="1592316283"/>
                  </a:ext>
                </a:extLst>
              </a:tr>
              <a:tr h="822970">
                <a:tc>
                  <a:txBody>
                    <a:bodyPr/>
                    <a:lstStyle/>
                    <a:p>
                      <a:pPr marL="0" marR="0" lvl="0" indent="0" algn="l" rtl="0">
                        <a:spcBef>
                          <a:spcPts val="0"/>
                        </a:spcBef>
                        <a:spcAft>
                          <a:spcPts val="0"/>
                        </a:spcAft>
                        <a:buNone/>
                      </a:pPr>
                      <a:r>
                        <a:rPr lang="en-US" sz="2400" b="1" u="none" strike="noStrike" cap="none" dirty="0">
                          <a:latin typeface="+mn-lt"/>
                          <a:ea typeface="Arial"/>
                          <a:cs typeface="Arial"/>
                          <a:sym typeface="Arial"/>
                        </a:rPr>
                        <a:t>ELA</a:t>
                      </a:r>
                      <a:endParaRPr sz="2400" b="1" dirty="0">
                        <a:latin typeface="+mn-lt"/>
                      </a:endParaRPr>
                    </a:p>
                  </a:txBody>
                  <a:tcPr marL="91450" marR="91450" marT="45725" marB="45725" anchor="ctr">
                    <a:solidFill>
                      <a:schemeClr val="bg1"/>
                    </a:solidFill>
                  </a:tcPr>
                </a:tc>
                <a:tc>
                  <a:txBody>
                    <a:bodyPr/>
                    <a:lstStyle/>
                    <a:p>
                      <a:pPr marL="0" marR="0" lvl="0" indent="0" algn="ctr" rtl="0">
                        <a:spcBef>
                          <a:spcPts val="0"/>
                        </a:spcBef>
                        <a:spcAft>
                          <a:spcPts val="0"/>
                        </a:spcAft>
                        <a:buNone/>
                      </a:pPr>
                      <a:r>
                        <a:rPr lang="en-US" sz="2400" i="1" u="none" strike="noStrike" cap="none" dirty="0">
                          <a:latin typeface="Aptos" panose="020B0004020202020204" pitchFamily="34" charset="0"/>
                          <a:ea typeface="Arial"/>
                          <a:cs typeface="Arial"/>
                          <a:sym typeface="Arial"/>
                        </a:rPr>
                        <a:t>Insert Here</a:t>
                      </a:r>
                      <a:endParaRPr sz="2400" i="1" u="none" strike="noStrike" cap="none" dirty="0">
                        <a:latin typeface="Aptos" panose="020B0004020202020204" pitchFamily="34" charset="0"/>
                        <a:ea typeface="Arial"/>
                        <a:cs typeface="Arial"/>
                        <a:sym typeface="Arial"/>
                      </a:endParaRPr>
                    </a:p>
                  </a:txBody>
                  <a:tcPr marL="91450" marR="91450" marT="45725" marB="457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1"/>
                    </a:solidFill>
                  </a:tcPr>
                </a:tc>
                <a:tc>
                  <a:txBody>
                    <a:bodyPr/>
                    <a:lstStyle/>
                    <a:p>
                      <a:pPr marL="0" marR="0" lvl="0" indent="0" algn="ctr" rtl="0">
                        <a:spcBef>
                          <a:spcPts val="0"/>
                        </a:spcBef>
                        <a:spcAft>
                          <a:spcPts val="0"/>
                        </a:spcAft>
                        <a:buNone/>
                      </a:pPr>
                      <a:r>
                        <a:rPr lang="en-US" sz="2400" i="1" u="none" strike="noStrike" cap="none" dirty="0">
                          <a:latin typeface="Aptos" panose="020B0004020202020204" pitchFamily="34" charset="0"/>
                          <a:ea typeface="Arial"/>
                          <a:cs typeface="Arial"/>
                          <a:sym typeface="Arial"/>
                        </a:rPr>
                        <a:t>Color Contrast (DS)</a:t>
                      </a:r>
                      <a:endParaRPr dirty="0">
                        <a:latin typeface="Aptos" panose="020B0004020202020204" pitchFamily="34" charset="0"/>
                      </a:endParaRPr>
                    </a:p>
                  </a:txBody>
                  <a:tcPr marL="91450" marR="91450" marT="45725" marB="45725" anchor="ctr">
                    <a:solidFill>
                      <a:schemeClr val="bg1"/>
                    </a:solidFill>
                  </a:tcPr>
                </a:tc>
                <a:extLst>
                  <a:ext uri="{0D108BD9-81ED-4DB2-BD59-A6C34878D82A}">
                    <a16:rowId xmlns:a16="http://schemas.microsoft.com/office/drawing/2014/main" val="2155981411"/>
                  </a:ext>
                </a:extLst>
              </a:tr>
              <a:tr h="822970">
                <a:tc>
                  <a:txBody>
                    <a:bodyPr/>
                    <a:lstStyle/>
                    <a:p>
                      <a:pPr marL="0" marR="0" lvl="0" indent="0" algn="l" rtl="0">
                        <a:spcBef>
                          <a:spcPts val="0"/>
                        </a:spcBef>
                        <a:spcAft>
                          <a:spcPts val="0"/>
                        </a:spcAft>
                        <a:buNone/>
                      </a:pPr>
                      <a:r>
                        <a:rPr lang="en-US" sz="2400" b="1" dirty="0">
                          <a:latin typeface="+mn-lt"/>
                        </a:rPr>
                        <a:t>Mathematics </a:t>
                      </a:r>
                      <a:endParaRPr sz="2400" b="1" dirty="0">
                        <a:latin typeface="+mn-lt"/>
                      </a:endParaRPr>
                    </a:p>
                  </a:txBody>
                  <a:tcPr marL="91450" marR="91450" marT="45725" marB="45725" anchor="ctr">
                    <a:solidFill>
                      <a:schemeClr val="bg2"/>
                    </a:solidFill>
                  </a:tcPr>
                </a:tc>
                <a:tc>
                  <a:txBody>
                    <a:bodyPr/>
                    <a:lstStyle/>
                    <a:p>
                      <a:pPr marL="0" marR="0" lvl="0" indent="0" algn="ctr" rtl="0">
                        <a:spcBef>
                          <a:spcPts val="0"/>
                        </a:spcBef>
                        <a:spcAft>
                          <a:spcPts val="0"/>
                        </a:spcAft>
                        <a:buNone/>
                      </a:pPr>
                      <a:r>
                        <a:rPr lang="en-US" sz="2400" i="1" u="none" strike="noStrike" cap="none" dirty="0">
                          <a:latin typeface="Aptos" panose="020B0004020202020204" pitchFamily="34" charset="0"/>
                          <a:ea typeface="Arial"/>
                          <a:cs typeface="Arial"/>
                          <a:sym typeface="Arial"/>
                        </a:rPr>
                        <a:t>Separate Setting (DS)</a:t>
                      </a:r>
                      <a:endParaRPr dirty="0">
                        <a:latin typeface="Aptos" panose="020B0004020202020204" pitchFamily="34" charset="0"/>
                      </a:endParaRP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a:latin typeface="Aptos" panose="020B0004020202020204" pitchFamily="34" charset="0"/>
                          <a:ea typeface="Arial"/>
                          <a:cs typeface="Arial"/>
                          <a:sym typeface="Arial"/>
                        </a:rPr>
                        <a:t>Insert Here</a:t>
                      </a: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2"/>
                    </a:solidFill>
                  </a:tcPr>
                </a:tc>
                <a:extLst>
                  <a:ext uri="{0D108BD9-81ED-4DB2-BD59-A6C34878D82A}">
                    <a16:rowId xmlns:a16="http://schemas.microsoft.com/office/drawing/2014/main" val="2885571707"/>
                  </a:ext>
                </a:extLst>
              </a:tr>
              <a:tr h="822970">
                <a:tc>
                  <a:txBody>
                    <a:bodyPr/>
                    <a:lstStyle/>
                    <a:p>
                      <a:pPr marL="0" marR="0" lvl="0" indent="0" algn="l" rtl="0">
                        <a:spcBef>
                          <a:spcPts val="0"/>
                        </a:spcBef>
                        <a:spcAft>
                          <a:spcPts val="0"/>
                        </a:spcAft>
                        <a:buNone/>
                      </a:pPr>
                      <a:r>
                        <a:rPr lang="en-US" sz="2400" b="1" u="none" strike="noStrike" cap="none" dirty="0">
                          <a:latin typeface="+mn-lt"/>
                          <a:ea typeface="Arial"/>
                          <a:cs typeface="Arial"/>
                          <a:sym typeface="Arial"/>
                        </a:rPr>
                        <a:t>CAST</a:t>
                      </a:r>
                      <a:endParaRPr sz="2400" b="1" dirty="0">
                        <a:latin typeface="+mn-lt"/>
                      </a:endParaRPr>
                    </a:p>
                  </a:txBody>
                  <a:tcPr marL="91450" marR="91450" marT="45725" marB="457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1"/>
                    </a:solidFill>
                  </a:tcPr>
                </a:tc>
                <a:extLst>
                  <a:ext uri="{0D108BD9-81ED-4DB2-BD59-A6C34878D82A}">
                    <a16:rowId xmlns:a16="http://schemas.microsoft.com/office/drawing/2014/main" val="2792845958"/>
                  </a:ext>
                </a:extLst>
              </a:tr>
              <a:tr h="822970">
                <a:tc>
                  <a:txBody>
                    <a:bodyPr/>
                    <a:lstStyle/>
                    <a:p>
                      <a:pPr marL="0" marR="0" lvl="0" indent="0" algn="l" rtl="0">
                        <a:spcBef>
                          <a:spcPts val="0"/>
                        </a:spcBef>
                        <a:spcAft>
                          <a:spcPts val="0"/>
                        </a:spcAft>
                        <a:buNone/>
                      </a:pPr>
                      <a:r>
                        <a:rPr lang="en-US" sz="2400" b="1" u="none" strike="noStrike" cap="none" dirty="0">
                          <a:latin typeface="+mn-lt"/>
                          <a:ea typeface="Arial"/>
                          <a:cs typeface="Arial"/>
                          <a:sym typeface="Arial"/>
                        </a:rPr>
                        <a:t>CAA for ELA</a:t>
                      </a:r>
                      <a:endParaRPr sz="2400" b="1" dirty="0">
                        <a:latin typeface="+mn-lt"/>
                      </a:endParaRP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2"/>
                    </a:solidFill>
                  </a:tcPr>
                </a:tc>
                <a:extLst>
                  <a:ext uri="{0D108BD9-81ED-4DB2-BD59-A6C34878D82A}">
                    <a16:rowId xmlns:a16="http://schemas.microsoft.com/office/drawing/2014/main" val="3658325644"/>
                  </a:ext>
                </a:extLst>
              </a:tr>
              <a:tr h="822970">
                <a:tc>
                  <a:txBody>
                    <a:bodyPr/>
                    <a:lstStyle/>
                    <a:p>
                      <a:pPr marL="0" marR="0" lvl="0" indent="0" algn="l" rtl="0">
                        <a:spcBef>
                          <a:spcPts val="0"/>
                        </a:spcBef>
                        <a:spcAft>
                          <a:spcPts val="0"/>
                        </a:spcAft>
                        <a:buNone/>
                      </a:pPr>
                      <a:r>
                        <a:rPr lang="en-US" sz="2400" b="1" u="none" strike="noStrike" cap="none" dirty="0">
                          <a:latin typeface="+mn-lt"/>
                          <a:ea typeface="Arial"/>
                          <a:cs typeface="Arial"/>
                          <a:sym typeface="Arial"/>
                        </a:rPr>
                        <a:t>CAA for m</a:t>
                      </a:r>
                      <a:r>
                        <a:rPr lang="en-US" sz="2400" b="1" dirty="0">
                          <a:latin typeface="+mn-lt"/>
                        </a:rPr>
                        <a:t>athematics</a:t>
                      </a:r>
                      <a:endParaRPr sz="2400" b="1" dirty="0">
                        <a:latin typeface="+mn-lt"/>
                      </a:endParaRPr>
                    </a:p>
                  </a:txBody>
                  <a:tcPr marL="91450" marR="91450" marT="45725" marB="457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1"/>
                    </a:solidFill>
                  </a:tcPr>
                </a:tc>
                <a:extLst>
                  <a:ext uri="{0D108BD9-81ED-4DB2-BD59-A6C34878D82A}">
                    <a16:rowId xmlns:a16="http://schemas.microsoft.com/office/drawing/2014/main" val="3230287948"/>
                  </a:ext>
                </a:extLst>
              </a:tr>
              <a:tr h="822970">
                <a:tc>
                  <a:txBody>
                    <a:bodyPr/>
                    <a:lstStyle/>
                    <a:p>
                      <a:pPr marL="0" marR="0" lvl="0" indent="0" algn="l" rtl="0">
                        <a:spcBef>
                          <a:spcPts val="0"/>
                        </a:spcBef>
                        <a:spcAft>
                          <a:spcPts val="0"/>
                        </a:spcAft>
                        <a:buNone/>
                      </a:pPr>
                      <a:r>
                        <a:rPr lang="en-US" sz="2400" b="1" u="none" strike="noStrike" cap="none" dirty="0">
                          <a:latin typeface="+mn-lt"/>
                          <a:ea typeface="Arial"/>
                          <a:cs typeface="Arial"/>
                          <a:sym typeface="Arial"/>
                        </a:rPr>
                        <a:t>CAA for science</a:t>
                      </a:r>
                      <a:endParaRPr sz="2400" b="1" dirty="0">
                        <a:latin typeface="+mn-lt"/>
                      </a:endParaRP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u="none" strike="noStrike" cap="none" dirty="0">
                          <a:latin typeface="Aptos" panose="020B0004020202020204" pitchFamily="34" charset="0"/>
                          <a:ea typeface="Arial"/>
                          <a:cs typeface="Arial"/>
                          <a:sym typeface="Arial"/>
                        </a:rPr>
                        <a:t>Insert Here</a:t>
                      </a:r>
                    </a:p>
                  </a:txBody>
                  <a:tcPr marL="91450" marR="91450" marT="45725" marB="45725" anchor="ctr">
                    <a:solidFill>
                      <a:schemeClr val="bg2"/>
                    </a:solidFill>
                  </a:tcPr>
                </a:tc>
                <a:extLst>
                  <a:ext uri="{0D108BD9-81ED-4DB2-BD59-A6C34878D82A}">
                    <a16:rowId xmlns:a16="http://schemas.microsoft.com/office/drawing/2014/main" val="832494563"/>
                  </a:ext>
                </a:extLst>
              </a:tr>
            </a:tbl>
          </a:graphicData>
        </a:graphic>
      </p:graphicFrame>
    </p:spTree>
    <p:extLst>
      <p:ext uri="{BB962C8B-B14F-4D97-AF65-F5344CB8AC3E}">
        <p14:creationId xmlns:p14="http://schemas.microsoft.com/office/powerpoint/2010/main" val="3938433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50AF-AF5C-990B-F724-27B5163B131D}"/>
              </a:ext>
            </a:extLst>
          </p:cNvPr>
          <p:cNvSpPr>
            <a:spLocks noGrp="1"/>
          </p:cNvSpPr>
          <p:nvPr>
            <p:ph type="title"/>
          </p:nvPr>
        </p:nvSpPr>
        <p:spPr/>
        <p:txBody>
          <a:bodyPr/>
          <a:lstStyle/>
          <a:p>
            <a:pPr algn="ctr"/>
            <a:r>
              <a:rPr lang="en-US"/>
              <a:t>Different Roles</a:t>
            </a:r>
          </a:p>
        </p:txBody>
      </p:sp>
      <p:pic>
        <p:nvPicPr>
          <p:cNvPr id="4" name="Google Shape;562;p77">
            <a:extLst>
              <a:ext uri="{FF2B5EF4-FFF2-40B4-BE49-F238E27FC236}">
                <a16:creationId xmlns:a16="http://schemas.microsoft.com/office/drawing/2014/main" id="{9C9EBDFE-D709-CDC1-BED7-446FF997D943}"/>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5292725"/>
          </a:xfrm>
          <a:prstGeom prst="rect">
            <a:avLst/>
          </a:prstGeom>
          <a:noFill/>
          <a:ln>
            <a:noFill/>
          </a:ln>
        </p:spPr>
      </p:pic>
    </p:spTree>
    <p:extLst>
      <p:ext uri="{BB962C8B-B14F-4D97-AF65-F5344CB8AC3E}">
        <p14:creationId xmlns:p14="http://schemas.microsoft.com/office/powerpoint/2010/main" val="2099275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4BA0-2CDA-2B1E-9195-86801084655B}"/>
              </a:ext>
            </a:extLst>
          </p:cNvPr>
          <p:cNvSpPr>
            <a:spLocks noGrp="1"/>
          </p:cNvSpPr>
          <p:nvPr>
            <p:ph type="title"/>
          </p:nvPr>
        </p:nvSpPr>
        <p:spPr>
          <a:xfrm>
            <a:off x="0" y="0"/>
            <a:ext cx="3455602" cy="6857999"/>
          </a:xfrm>
        </p:spPr>
        <p:txBody>
          <a:bodyPr>
            <a:normAutofit/>
          </a:bodyPr>
          <a:lstStyle/>
          <a:p>
            <a:pPr>
              <a:spcBef>
                <a:spcPts val="600"/>
              </a:spcBef>
              <a:spcAft>
                <a:spcPts val="600"/>
              </a:spcAft>
            </a:pPr>
            <a:r>
              <a:rPr lang="en-US" sz="3200" dirty="0"/>
              <a:t>Test Administrator</a:t>
            </a:r>
            <a:br>
              <a:rPr lang="en-US" sz="3200" dirty="0"/>
            </a:br>
            <a:r>
              <a:rPr lang="en-US" sz="3200" dirty="0"/>
              <a:t>Versus </a:t>
            </a:r>
            <a:br>
              <a:rPr lang="en-US" sz="3200" dirty="0"/>
            </a:br>
            <a:r>
              <a:rPr lang="en-US" sz="3200" dirty="0"/>
              <a:t>Test Examiner</a:t>
            </a:r>
          </a:p>
        </p:txBody>
      </p:sp>
      <p:sp>
        <p:nvSpPr>
          <p:cNvPr id="4" name="Content Placeholder 3">
            <a:extLst>
              <a:ext uri="{FF2B5EF4-FFF2-40B4-BE49-F238E27FC236}">
                <a16:creationId xmlns:a16="http://schemas.microsoft.com/office/drawing/2014/main" id="{9090B339-E79A-6997-A483-9C8B75EDB83D}"/>
              </a:ext>
            </a:extLst>
          </p:cNvPr>
          <p:cNvSpPr>
            <a:spLocks noGrp="1"/>
          </p:cNvSpPr>
          <p:nvPr>
            <p:ph idx="10"/>
          </p:nvPr>
        </p:nvSpPr>
        <p:spPr>
          <a:xfrm>
            <a:off x="3609474" y="189653"/>
            <a:ext cx="4215528" cy="6461760"/>
          </a:xfrm>
        </p:spPr>
        <p:txBody>
          <a:bodyPr lIns="182880" tIns="182880" rIns="91440" bIns="182880" anchor="t">
            <a:noAutofit/>
          </a:bodyPr>
          <a:lstStyle/>
          <a:p>
            <a:pPr marL="0" indent="0">
              <a:spcBef>
                <a:spcPts val="0"/>
              </a:spcBef>
              <a:buNone/>
            </a:pPr>
            <a:r>
              <a:rPr lang="en-US" sz="2800" b="1" dirty="0"/>
              <a:t>Test Administrator (TA)</a:t>
            </a:r>
            <a:endParaRPr lang="en-US" sz="2800" dirty="0"/>
          </a:p>
          <a:p>
            <a:pPr>
              <a:spcBef>
                <a:spcPts val="0"/>
              </a:spcBef>
            </a:pPr>
            <a:r>
              <a:rPr lang="en-US" sz="2400" dirty="0"/>
              <a:t>Administers Summative and Interim Assessments </a:t>
            </a:r>
          </a:p>
          <a:p>
            <a:pPr>
              <a:spcBef>
                <a:spcPts val="0"/>
              </a:spcBef>
            </a:pPr>
            <a:r>
              <a:rPr lang="en-US" sz="2400" dirty="0"/>
              <a:t>Confirm test settings </a:t>
            </a:r>
          </a:p>
          <a:p>
            <a:pPr>
              <a:spcBef>
                <a:spcPts val="0"/>
              </a:spcBef>
            </a:pPr>
            <a:r>
              <a:rPr lang="en-US" sz="2400" dirty="0"/>
              <a:t>Ensures session security</a:t>
            </a:r>
          </a:p>
          <a:p>
            <a:pPr>
              <a:spcBef>
                <a:spcPts val="0"/>
              </a:spcBef>
            </a:pPr>
            <a:r>
              <a:rPr lang="en-US" sz="2400" dirty="0"/>
              <a:t>Access to completion status reports in TOMS </a:t>
            </a:r>
          </a:p>
          <a:p>
            <a:pPr>
              <a:spcBef>
                <a:spcPts val="0"/>
              </a:spcBef>
            </a:pPr>
            <a:r>
              <a:rPr lang="en-US" sz="2400" dirty="0"/>
              <a:t>Access to assessment results in CERS (once rostered)</a:t>
            </a:r>
          </a:p>
          <a:p>
            <a:pPr>
              <a:spcBef>
                <a:spcPts val="0"/>
              </a:spcBef>
            </a:pPr>
            <a:r>
              <a:rPr lang="en-US" sz="2400" b="1" dirty="0"/>
              <a:t>Security affidavit required</a:t>
            </a:r>
          </a:p>
        </p:txBody>
      </p:sp>
      <p:sp>
        <p:nvSpPr>
          <p:cNvPr id="3" name="Content Placeholder 2">
            <a:extLst>
              <a:ext uri="{FF2B5EF4-FFF2-40B4-BE49-F238E27FC236}">
                <a16:creationId xmlns:a16="http://schemas.microsoft.com/office/drawing/2014/main" id="{CDE45DD4-B54B-E1EB-B572-BAB13877255D}"/>
              </a:ext>
            </a:extLst>
          </p:cNvPr>
          <p:cNvSpPr>
            <a:spLocks noGrp="1"/>
          </p:cNvSpPr>
          <p:nvPr>
            <p:ph idx="1"/>
          </p:nvPr>
        </p:nvSpPr>
        <p:spPr>
          <a:xfrm>
            <a:off x="7978874" y="189653"/>
            <a:ext cx="4016610" cy="6461760"/>
          </a:xfrm>
        </p:spPr>
        <p:txBody>
          <a:bodyPr lIns="182880" tIns="182880" rIns="91440" bIns="182880">
            <a:noAutofit/>
          </a:bodyPr>
          <a:lstStyle/>
          <a:p>
            <a:pPr marL="0" indent="0">
              <a:spcBef>
                <a:spcPts val="0"/>
              </a:spcBef>
              <a:buNone/>
            </a:pPr>
            <a:r>
              <a:rPr lang="en-US" sz="2800" b="1" dirty="0"/>
              <a:t>Test Examiner (TE)</a:t>
            </a:r>
            <a:endParaRPr lang="en-US" sz="2800" dirty="0"/>
          </a:p>
          <a:p>
            <a:pPr marL="365760" indent="-182880">
              <a:spcBef>
                <a:spcPts val="0"/>
              </a:spcBef>
            </a:pPr>
            <a:r>
              <a:rPr lang="en-US" sz="2400" dirty="0"/>
              <a:t>Credentialed or licensed employee who administers Alternate Assessments</a:t>
            </a:r>
          </a:p>
          <a:p>
            <a:pPr marL="365760" indent="-182880">
              <a:spcBef>
                <a:spcPts val="0"/>
              </a:spcBef>
            </a:pPr>
            <a:r>
              <a:rPr lang="en-US" sz="2400" dirty="0"/>
              <a:t>Confirms test settings </a:t>
            </a:r>
          </a:p>
          <a:p>
            <a:pPr marL="365760" indent="-182880">
              <a:spcBef>
                <a:spcPts val="0"/>
              </a:spcBef>
            </a:pPr>
            <a:r>
              <a:rPr lang="en-US" sz="2400" dirty="0"/>
              <a:t>Ensures session security </a:t>
            </a:r>
          </a:p>
          <a:p>
            <a:pPr marL="365760" indent="-182880">
              <a:spcBef>
                <a:spcPts val="0"/>
              </a:spcBef>
            </a:pPr>
            <a:r>
              <a:rPr lang="en-US" sz="2400" dirty="0"/>
              <a:t>Access to completion status reports in TOMS</a:t>
            </a:r>
          </a:p>
          <a:p>
            <a:pPr marL="365760" indent="-182880">
              <a:spcBef>
                <a:spcPts val="0"/>
              </a:spcBef>
            </a:pPr>
            <a:r>
              <a:rPr lang="en-US" sz="2400" dirty="0"/>
              <a:t>Access to assessment results in CERS (once rostered)</a:t>
            </a:r>
          </a:p>
          <a:p>
            <a:pPr marL="365760" indent="-182880">
              <a:spcBef>
                <a:spcPts val="0"/>
              </a:spcBef>
            </a:pPr>
            <a:r>
              <a:rPr lang="en-US" sz="2400" b="1" dirty="0"/>
              <a:t>Security affidavit required</a:t>
            </a:r>
            <a:endParaRPr lang="en-US" sz="2000" b="1" dirty="0"/>
          </a:p>
        </p:txBody>
      </p:sp>
    </p:spTree>
    <p:extLst>
      <p:ext uri="{BB962C8B-B14F-4D97-AF65-F5344CB8AC3E}">
        <p14:creationId xmlns:p14="http://schemas.microsoft.com/office/powerpoint/2010/main" val="3821180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77CE-D12A-DD7A-4322-95C0215FBC77}"/>
              </a:ext>
            </a:extLst>
          </p:cNvPr>
          <p:cNvSpPr>
            <a:spLocks noGrp="1"/>
          </p:cNvSpPr>
          <p:nvPr>
            <p:ph type="title"/>
          </p:nvPr>
        </p:nvSpPr>
        <p:spPr/>
        <p:txBody>
          <a:bodyPr/>
          <a:lstStyle/>
          <a:p>
            <a:pPr algn="ctr"/>
            <a:r>
              <a:rPr lang="en-US" dirty="0"/>
              <a:t>Let Us Dig Into Your Role</a:t>
            </a:r>
          </a:p>
        </p:txBody>
      </p:sp>
      <p:pic>
        <p:nvPicPr>
          <p:cNvPr id="4" name="Google Shape;580;p79">
            <a:extLst>
              <a:ext uri="{FF2B5EF4-FFF2-40B4-BE49-F238E27FC236}">
                <a16:creationId xmlns:a16="http://schemas.microsoft.com/office/drawing/2014/main" id="{A7F101D0-E603-D9F1-807C-A7CE70D4E33E}"/>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0" y="0"/>
            <a:ext cx="12192000" cy="5542059"/>
          </a:xfrm>
          <a:prstGeom prst="rect">
            <a:avLst/>
          </a:prstGeom>
          <a:noFill/>
          <a:ln>
            <a:noFill/>
          </a:ln>
        </p:spPr>
      </p:pic>
    </p:spTree>
    <p:extLst>
      <p:ext uri="{BB962C8B-B14F-4D97-AF65-F5344CB8AC3E}">
        <p14:creationId xmlns:p14="http://schemas.microsoft.com/office/powerpoint/2010/main" val="2358577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4E04B7-A404-7ED5-CFE5-6B79AE59B57B}"/>
              </a:ext>
            </a:extLst>
          </p:cNvPr>
          <p:cNvSpPr>
            <a:spLocks noGrp="1"/>
          </p:cNvSpPr>
          <p:nvPr>
            <p:ph type="title"/>
          </p:nvPr>
        </p:nvSpPr>
        <p:spPr>
          <a:xfrm>
            <a:off x="1" y="0"/>
            <a:ext cx="2791326" cy="6857999"/>
          </a:xfrm>
          <a:solidFill>
            <a:srgbClr val="033E51"/>
          </a:solidFill>
        </p:spPr>
        <p:txBody>
          <a:bodyPr/>
          <a:lstStyle/>
          <a:p>
            <a:r>
              <a:rPr lang="en-US" dirty="0"/>
              <a:t>Agenda</a:t>
            </a:r>
          </a:p>
        </p:txBody>
      </p:sp>
      <p:sp>
        <p:nvSpPr>
          <p:cNvPr id="5" name="Content Placeholder 4">
            <a:extLst>
              <a:ext uri="{FF2B5EF4-FFF2-40B4-BE49-F238E27FC236}">
                <a16:creationId xmlns:a16="http://schemas.microsoft.com/office/drawing/2014/main" id="{80894EA2-CDDB-B859-659F-97BF327B0C43}"/>
              </a:ext>
            </a:extLst>
          </p:cNvPr>
          <p:cNvSpPr>
            <a:spLocks noGrp="1"/>
          </p:cNvSpPr>
          <p:nvPr>
            <p:ph idx="1"/>
          </p:nvPr>
        </p:nvSpPr>
        <p:spPr>
          <a:xfrm>
            <a:off x="3212432" y="-1"/>
            <a:ext cx="5216460" cy="6696985"/>
          </a:xfrm>
        </p:spPr>
        <p:txBody>
          <a:bodyPr anchor="ctr">
            <a:normAutofit/>
          </a:bodyPr>
          <a:lstStyle/>
          <a:p>
            <a:pPr>
              <a:lnSpc>
                <a:spcPct val="100000"/>
              </a:lnSpc>
              <a:spcBef>
                <a:spcPts val="1800"/>
              </a:spcBef>
            </a:pPr>
            <a:r>
              <a:rPr lang="en-US" sz="3200" dirty="0"/>
              <a:t>Overview of CAASPP</a:t>
            </a:r>
          </a:p>
          <a:p>
            <a:pPr>
              <a:lnSpc>
                <a:spcPct val="100000"/>
              </a:lnSpc>
              <a:spcBef>
                <a:spcPts val="1800"/>
              </a:spcBef>
            </a:pPr>
            <a:r>
              <a:rPr lang="en-US" sz="3200" dirty="0"/>
              <a:t>Test Security</a:t>
            </a:r>
          </a:p>
          <a:p>
            <a:pPr>
              <a:lnSpc>
                <a:spcPct val="100000"/>
              </a:lnSpc>
              <a:spcBef>
                <a:spcPts val="1800"/>
              </a:spcBef>
            </a:pPr>
            <a:r>
              <a:rPr lang="en-US" sz="3200" dirty="0"/>
              <a:t>Accessibility Supports and Accommodations</a:t>
            </a:r>
          </a:p>
          <a:p>
            <a:pPr>
              <a:lnSpc>
                <a:spcPct val="100000"/>
              </a:lnSpc>
              <a:spcBef>
                <a:spcPts val="1800"/>
              </a:spcBef>
            </a:pPr>
            <a:r>
              <a:rPr lang="en-US" sz="3200" dirty="0"/>
              <a:t>Your Role</a:t>
            </a:r>
          </a:p>
          <a:p>
            <a:pPr>
              <a:lnSpc>
                <a:spcPct val="100000"/>
              </a:lnSpc>
              <a:spcBef>
                <a:spcPts val="1800"/>
              </a:spcBef>
            </a:pPr>
            <a:r>
              <a:rPr lang="en-US" sz="3200" dirty="0"/>
              <a:t>Starting a Test Session</a:t>
            </a:r>
          </a:p>
          <a:p>
            <a:pPr>
              <a:lnSpc>
                <a:spcPct val="100000"/>
              </a:lnSpc>
              <a:spcBef>
                <a:spcPts val="1800"/>
              </a:spcBef>
            </a:pPr>
            <a:r>
              <a:rPr lang="en-US" sz="3200" dirty="0"/>
              <a:t>Options for Preparing Students</a:t>
            </a:r>
          </a:p>
        </p:txBody>
      </p:sp>
      <p:pic>
        <p:nvPicPr>
          <p:cNvPr id="7" name="Picture Placeholder 6">
            <a:extLst>
              <a:ext uri="{FF2B5EF4-FFF2-40B4-BE49-F238E27FC236}">
                <a16:creationId xmlns:a16="http://schemas.microsoft.com/office/drawing/2014/main" id="{667CC398-91C0-A457-484F-9864AE106BC9}"/>
              </a:ext>
              <a:ext uri="{C183D7F6-B498-43B3-948B-1728B52AA6E4}">
                <adec:decorative xmlns:adec="http://schemas.microsoft.com/office/drawing/2017/decorative" val="1"/>
              </a:ext>
            </a:extLst>
          </p:cNvPr>
          <p:cNvPicPr>
            <a:picLocks noGrp="1" noChangeAspect="1"/>
          </p:cNvPicPr>
          <p:nvPr>
            <p:ph idx="10"/>
          </p:nvPr>
        </p:nvPicPr>
        <p:blipFill>
          <a:blip r:embed="rId3" cstate="screen">
            <a:extLst>
              <a:ext uri="{28A0092B-C50C-407E-A947-70E740481C1C}">
                <a14:useLocalDpi xmlns:a14="http://schemas.microsoft.com/office/drawing/2010/main"/>
              </a:ext>
            </a:extLst>
          </a:blip>
          <a:srcRect b="-80"/>
          <a:stretch>
            <a:fillRect/>
          </a:stretch>
        </p:blipFill>
        <p:spPr>
          <a:xfrm flipH="1">
            <a:off x="7699459" y="-858084"/>
            <a:ext cx="4897604" cy="7716084"/>
          </a:xfrm>
        </p:spPr>
      </p:pic>
    </p:spTree>
    <p:extLst>
      <p:ext uri="{BB962C8B-B14F-4D97-AF65-F5344CB8AC3E}">
        <p14:creationId xmlns:p14="http://schemas.microsoft.com/office/powerpoint/2010/main" val="1140330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2B227-DC33-057D-97C5-346D82E3B737}"/>
              </a:ext>
            </a:extLst>
          </p:cNvPr>
          <p:cNvSpPr>
            <a:spLocks noGrp="1"/>
          </p:cNvSpPr>
          <p:nvPr>
            <p:ph type="title"/>
          </p:nvPr>
        </p:nvSpPr>
        <p:spPr>
          <a:xfrm>
            <a:off x="380999" y="238537"/>
            <a:ext cx="7292009" cy="1171163"/>
          </a:xfrm>
        </p:spPr>
        <p:txBody>
          <a:bodyPr/>
          <a:lstStyle/>
          <a:p>
            <a:r>
              <a:rPr lang="en-US" dirty="0"/>
              <a:t>Before Testing</a:t>
            </a:r>
          </a:p>
        </p:txBody>
      </p:sp>
      <p:sp>
        <p:nvSpPr>
          <p:cNvPr id="3" name="Content Placeholder 2">
            <a:extLst>
              <a:ext uri="{FF2B5EF4-FFF2-40B4-BE49-F238E27FC236}">
                <a16:creationId xmlns:a16="http://schemas.microsoft.com/office/drawing/2014/main" id="{6CC7A14C-07BC-2E42-8E87-E53CD65AFA5F}"/>
              </a:ext>
            </a:extLst>
          </p:cNvPr>
          <p:cNvSpPr>
            <a:spLocks noGrp="1"/>
          </p:cNvSpPr>
          <p:nvPr>
            <p:ph idx="1"/>
          </p:nvPr>
        </p:nvSpPr>
        <p:spPr>
          <a:xfrm>
            <a:off x="381001" y="1577468"/>
            <a:ext cx="6549998" cy="4926013"/>
          </a:xfrm>
        </p:spPr>
        <p:txBody>
          <a:bodyPr>
            <a:noAutofit/>
          </a:bodyPr>
          <a:lstStyle/>
          <a:p>
            <a:pPr marL="0" indent="0">
              <a:spcBef>
                <a:spcPts val="600"/>
              </a:spcBef>
              <a:buNone/>
            </a:pPr>
            <a:r>
              <a:rPr lang="en-US" sz="2400" dirty="0"/>
              <a:t>Log on to TOMS to read and sign the CAASPP Security Affidavit:</a:t>
            </a:r>
          </a:p>
          <a:p>
            <a:pPr>
              <a:spcBef>
                <a:spcPts val="600"/>
              </a:spcBef>
            </a:pPr>
            <a:r>
              <a:rPr lang="en-US" sz="2400" dirty="0"/>
              <a:t>Navigate to </a:t>
            </a:r>
            <a:r>
              <a:rPr lang="en-US" sz="2400" dirty="0">
                <a:hlinkClick r:id="rId3"/>
              </a:rPr>
              <a:t>CAASPPP and ELPAC website</a:t>
            </a:r>
            <a:r>
              <a:rPr lang="en-US" sz="2400" dirty="0"/>
              <a:t>.</a:t>
            </a:r>
          </a:p>
          <a:p>
            <a:pPr>
              <a:spcBef>
                <a:spcPts val="600"/>
              </a:spcBef>
            </a:pPr>
            <a:r>
              <a:rPr lang="en-US" sz="2400" dirty="0"/>
              <a:t>Select the </a:t>
            </a:r>
            <a:r>
              <a:rPr lang="en-US" sz="2400" b="1" dirty="0"/>
              <a:t>TOMS</a:t>
            </a:r>
            <a:r>
              <a:rPr lang="en-US" sz="2400" dirty="0"/>
              <a:t> tile on the home page.</a:t>
            </a:r>
          </a:p>
          <a:p>
            <a:pPr>
              <a:spcBef>
                <a:spcPts val="600"/>
              </a:spcBef>
            </a:pPr>
            <a:r>
              <a:rPr lang="en-US" sz="2400" b="1" dirty="0"/>
              <a:t>Log on</a:t>
            </a:r>
            <a:r>
              <a:rPr lang="en-US" sz="2400" dirty="0"/>
              <a:t> to TOMS.</a:t>
            </a:r>
          </a:p>
          <a:p>
            <a:pPr>
              <a:spcBef>
                <a:spcPts val="600"/>
              </a:spcBef>
            </a:pPr>
            <a:r>
              <a:rPr lang="en-US" sz="2400" dirty="0"/>
              <a:t>The first time you log on you will be asked to read and sign the security forms required for your role.</a:t>
            </a:r>
          </a:p>
          <a:p>
            <a:pPr marL="0" lvl="1" indent="0">
              <a:spcBef>
                <a:spcPts val="600"/>
              </a:spcBef>
              <a:buNone/>
            </a:pPr>
            <a:r>
              <a:rPr lang="en-US" sz="2400" i="1" dirty="0"/>
              <a:t>This </a:t>
            </a:r>
            <a:r>
              <a:rPr lang="en-US" sz="2400" b="1" i="1" dirty="0"/>
              <a:t>must</a:t>
            </a:r>
            <a:r>
              <a:rPr lang="en-US" sz="2400" i="1" dirty="0"/>
              <a:t> be done before you start testing, otherwise you will not be able to access the test session!</a:t>
            </a:r>
          </a:p>
        </p:txBody>
      </p:sp>
      <p:pic>
        <p:nvPicPr>
          <p:cNvPr id="8" name="Picture Placeholder 7" descr="CAASPP and ELPAC website screen shot, Title—CAASPPP and ELPAC logos, CAASPP &amp; ELPAC A California Assessment System—with some buttons">
            <a:extLst>
              <a:ext uri="{FF2B5EF4-FFF2-40B4-BE49-F238E27FC236}">
                <a16:creationId xmlns:a16="http://schemas.microsoft.com/office/drawing/2014/main" id="{4BA76DD4-5FFB-077A-4C22-DB5C46F7733D}"/>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7123100" y="238125"/>
            <a:ext cx="5068902" cy="6619875"/>
          </a:xfrm>
        </p:spPr>
      </p:pic>
    </p:spTree>
    <p:extLst>
      <p:ext uri="{BB962C8B-B14F-4D97-AF65-F5344CB8AC3E}">
        <p14:creationId xmlns:p14="http://schemas.microsoft.com/office/powerpoint/2010/main" val="2805860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2B4B-7862-B2DB-B059-D1C11C36F8D7}"/>
              </a:ext>
            </a:extLst>
          </p:cNvPr>
          <p:cNvSpPr>
            <a:spLocks noGrp="1"/>
          </p:cNvSpPr>
          <p:nvPr>
            <p:ph type="title"/>
          </p:nvPr>
        </p:nvSpPr>
        <p:spPr>
          <a:xfrm>
            <a:off x="380999" y="238537"/>
            <a:ext cx="7292009" cy="1171163"/>
          </a:xfrm>
        </p:spPr>
        <p:txBody>
          <a:bodyPr/>
          <a:lstStyle/>
          <a:p>
            <a:r>
              <a:rPr lang="en-US"/>
              <a:t>Before Testing (2)</a:t>
            </a:r>
          </a:p>
        </p:txBody>
      </p:sp>
      <p:sp>
        <p:nvSpPr>
          <p:cNvPr id="3" name="Content Placeholder 2">
            <a:extLst>
              <a:ext uri="{FF2B5EF4-FFF2-40B4-BE49-F238E27FC236}">
                <a16:creationId xmlns:a16="http://schemas.microsoft.com/office/drawing/2014/main" id="{E35271B0-DDD5-D35E-E6D0-6E9234AA64CD}"/>
              </a:ext>
            </a:extLst>
          </p:cNvPr>
          <p:cNvSpPr>
            <a:spLocks noGrp="1"/>
          </p:cNvSpPr>
          <p:nvPr>
            <p:ph idx="1"/>
          </p:nvPr>
        </p:nvSpPr>
        <p:spPr>
          <a:xfrm>
            <a:off x="381000" y="1562100"/>
            <a:ext cx="6311793" cy="4926013"/>
          </a:xfrm>
        </p:spPr>
        <p:txBody>
          <a:bodyPr/>
          <a:lstStyle/>
          <a:p>
            <a:pPr marL="0" indent="0">
              <a:buNone/>
            </a:pPr>
            <a:r>
              <a:rPr lang="en-US" sz="3200" dirty="0"/>
              <a:t>Complete necessary training.</a:t>
            </a:r>
          </a:p>
          <a:p>
            <a:r>
              <a:rPr lang="en-US" sz="2400" dirty="0"/>
              <a:t>[</a:t>
            </a:r>
            <a:r>
              <a:rPr lang="en-US" sz="2400" dirty="0">
                <a:highlight>
                  <a:srgbClr val="FFFF00"/>
                </a:highlight>
              </a:rPr>
              <a:t>List local training requirements here.</a:t>
            </a:r>
            <a:r>
              <a:rPr lang="en-US" sz="2400" dirty="0"/>
              <a:t>]</a:t>
            </a:r>
          </a:p>
          <a:p>
            <a:r>
              <a:rPr lang="en-US" sz="2400" dirty="0"/>
              <a:t>TEs have additional </a:t>
            </a:r>
            <a:r>
              <a:rPr lang="en-US" sz="2400" b="1" dirty="0"/>
              <a:t>required</a:t>
            </a:r>
            <a:r>
              <a:rPr lang="en-US" sz="2400" dirty="0"/>
              <a:t> Moodle courses.</a:t>
            </a:r>
          </a:p>
          <a:p>
            <a:r>
              <a:rPr lang="en-US" sz="2400" dirty="0"/>
              <a:t>TAs have an optional TA Tutorial available.</a:t>
            </a:r>
          </a:p>
        </p:txBody>
      </p:sp>
      <p:pic>
        <p:nvPicPr>
          <p:cNvPr id="5" name="Google Shape;597;p81">
            <a:extLst>
              <a:ext uri="{FF2B5EF4-FFF2-40B4-BE49-F238E27FC236}">
                <a16:creationId xmlns:a16="http://schemas.microsoft.com/office/drawing/2014/main" id="{9399E374-8274-2560-2E7D-CE6702AA3160}"/>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904163" y="238125"/>
            <a:ext cx="4287837" cy="6619875"/>
          </a:xfrm>
          <a:noFill/>
          <a:ln>
            <a:noFill/>
          </a:ln>
        </p:spPr>
      </p:pic>
    </p:spTree>
    <p:extLst>
      <p:ext uri="{BB962C8B-B14F-4D97-AF65-F5344CB8AC3E}">
        <p14:creationId xmlns:p14="http://schemas.microsoft.com/office/powerpoint/2010/main" val="1074722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F7829-6C3B-F88E-4446-2159565CFC62}"/>
              </a:ext>
            </a:extLst>
          </p:cNvPr>
          <p:cNvSpPr>
            <a:spLocks noGrp="1"/>
          </p:cNvSpPr>
          <p:nvPr>
            <p:ph type="title"/>
          </p:nvPr>
        </p:nvSpPr>
        <p:spPr>
          <a:xfrm>
            <a:off x="380999" y="238537"/>
            <a:ext cx="7292009" cy="1171163"/>
          </a:xfrm>
        </p:spPr>
        <p:txBody>
          <a:bodyPr/>
          <a:lstStyle/>
          <a:p>
            <a:r>
              <a:rPr lang="en-US"/>
              <a:t>Before Testing (3)</a:t>
            </a:r>
          </a:p>
        </p:txBody>
      </p:sp>
      <p:sp>
        <p:nvSpPr>
          <p:cNvPr id="3" name="Content Placeholder 2">
            <a:extLst>
              <a:ext uri="{FF2B5EF4-FFF2-40B4-BE49-F238E27FC236}">
                <a16:creationId xmlns:a16="http://schemas.microsoft.com/office/drawing/2014/main" id="{EF3C63A5-C45C-10A7-2F1F-59D6D63A8761}"/>
              </a:ext>
            </a:extLst>
          </p:cNvPr>
          <p:cNvSpPr>
            <a:spLocks noGrp="1"/>
          </p:cNvSpPr>
          <p:nvPr>
            <p:ph idx="1"/>
          </p:nvPr>
        </p:nvSpPr>
        <p:spPr>
          <a:xfrm>
            <a:off x="381001" y="1562100"/>
            <a:ext cx="6004432" cy="4926013"/>
          </a:xfrm>
        </p:spPr>
        <p:txBody>
          <a:bodyPr/>
          <a:lstStyle/>
          <a:p>
            <a:pPr marL="0" indent="0">
              <a:buNone/>
            </a:pPr>
            <a:r>
              <a:rPr lang="en-US" sz="3200" dirty="0"/>
              <a:t>Review the testing schedule.</a:t>
            </a:r>
          </a:p>
          <a:p>
            <a:r>
              <a:rPr lang="en-US" sz="2400" dirty="0"/>
              <a:t>[</a:t>
            </a:r>
            <a:r>
              <a:rPr lang="en-US" sz="2400" dirty="0">
                <a:highlight>
                  <a:srgbClr val="FFFF00"/>
                </a:highlight>
              </a:rPr>
              <a:t>Insert info here on where to find local testing schedule.</a:t>
            </a:r>
            <a:r>
              <a:rPr lang="en-US" sz="2400" dirty="0"/>
              <a:t>]</a:t>
            </a:r>
          </a:p>
          <a:p>
            <a:r>
              <a:rPr lang="en-US" sz="2400" dirty="0"/>
              <a:t>[</a:t>
            </a:r>
            <a:r>
              <a:rPr lang="en-US" sz="2400" dirty="0">
                <a:highlight>
                  <a:srgbClr val="FFFF00"/>
                </a:highlight>
              </a:rPr>
              <a:t>Insert any other info here about the schedule that is important to call out, such as make up days.</a:t>
            </a:r>
            <a:r>
              <a:rPr lang="en-US" sz="2400" dirty="0"/>
              <a:t>]</a:t>
            </a:r>
          </a:p>
        </p:txBody>
      </p:sp>
      <p:pic>
        <p:nvPicPr>
          <p:cNvPr id="5" name="Google Shape;607;p82" descr="A person typing on a computer&#10;&#10;">
            <a:extLst>
              <a:ext uri="{FF2B5EF4-FFF2-40B4-BE49-F238E27FC236}">
                <a16:creationId xmlns:a16="http://schemas.microsoft.com/office/drawing/2014/main" id="{528A688D-9BB7-A64A-5407-2CE397D93F19}"/>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925602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7ED81-8C70-7141-A611-218B102E5427}"/>
              </a:ext>
            </a:extLst>
          </p:cNvPr>
          <p:cNvSpPr>
            <a:spLocks noGrp="1"/>
          </p:cNvSpPr>
          <p:nvPr>
            <p:ph type="title"/>
          </p:nvPr>
        </p:nvSpPr>
        <p:spPr/>
        <p:txBody>
          <a:bodyPr/>
          <a:lstStyle/>
          <a:p>
            <a:r>
              <a:rPr lang="en-US"/>
              <a:t>Before Testing (4)</a:t>
            </a:r>
          </a:p>
        </p:txBody>
      </p:sp>
      <p:sp>
        <p:nvSpPr>
          <p:cNvPr id="3" name="Content Placeholder 2">
            <a:extLst>
              <a:ext uri="{FF2B5EF4-FFF2-40B4-BE49-F238E27FC236}">
                <a16:creationId xmlns:a16="http://schemas.microsoft.com/office/drawing/2014/main" id="{DE710156-CC3E-2EF0-95B4-36B5C415EBF5}"/>
              </a:ext>
            </a:extLst>
          </p:cNvPr>
          <p:cNvSpPr>
            <a:spLocks noGrp="1"/>
          </p:cNvSpPr>
          <p:nvPr>
            <p:ph idx="1"/>
          </p:nvPr>
        </p:nvSpPr>
        <p:spPr>
          <a:xfrm>
            <a:off x="380999" y="1562101"/>
            <a:ext cx="6619156" cy="4926106"/>
          </a:xfrm>
        </p:spPr>
        <p:txBody>
          <a:bodyPr>
            <a:normAutofit/>
          </a:bodyPr>
          <a:lstStyle/>
          <a:p>
            <a:pPr marL="0" indent="0">
              <a:spcBef>
                <a:spcPts val="1200"/>
              </a:spcBef>
              <a:buNone/>
            </a:pPr>
            <a:r>
              <a:rPr lang="en-US" sz="3200" dirty="0"/>
              <a:t>Make sure you can log on to the </a:t>
            </a:r>
            <a:br>
              <a:rPr lang="en-US" sz="3200" dirty="0"/>
            </a:br>
            <a:r>
              <a:rPr lang="en-US" sz="3200" dirty="0"/>
              <a:t>TA Interface and access the summative tests:</a:t>
            </a:r>
          </a:p>
          <a:p>
            <a:pPr>
              <a:spcBef>
                <a:spcPts val="1200"/>
              </a:spcBef>
            </a:pPr>
            <a:r>
              <a:rPr lang="en-US" sz="2400" b="1" dirty="0"/>
              <a:t>Navigate</a:t>
            </a:r>
            <a:r>
              <a:rPr lang="en-US" sz="2400" dirty="0"/>
              <a:t> to </a:t>
            </a:r>
            <a:r>
              <a:rPr lang="en-US" sz="2400" dirty="0">
                <a:hlinkClick r:id="rId3"/>
              </a:rPr>
              <a:t>CAASPP and ELPAC website</a:t>
            </a:r>
            <a:r>
              <a:rPr lang="en-US" sz="2400" dirty="0"/>
              <a:t>.</a:t>
            </a:r>
          </a:p>
          <a:p>
            <a:pPr>
              <a:spcBef>
                <a:spcPts val="1200"/>
              </a:spcBef>
            </a:pPr>
            <a:r>
              <a:rPr lang="en-US" sz="2400" dirty="0"/>
              <a:t>Select the </a:t>
            </a:r>
            <a:r>
              <a:rPr lang="en-US" sz="2400" b="1" dirty="0"/>
              <a:t>Administer a Test Session </a:t>
            </a:r>
            <a:r>
              <a:rPr lang="en-US" sz="2400" dirty="0"/>
              <a:t>tile on the home page.</a:t>
            </a:r>
          </a:p>
          <a:p>
            <a:pPr>
              <a:spcBef>
                <a:spcPts val="1200"/>
              </a:spcBef>
            </a:pPr>
            <a:r>
              <a:rPr lang="en-US" sz="2400" dirty="0"/>
              <a:t>Select the </a:t>
            </a:r>
            <a:r>
              <a:rPr lang="en-US" sz="2400" b="1" dirty="0"/>
              <a:t>TA Interface </a:t>
            </a:r>
            <a:r>
              <a:rPr lang="en-US" sz="2400" dirty="0"/>
              <a:t>button.</a:t>
            </a:r>
          </a:p>
          <a:p>
            <a:pPr>
              <a:spcBef>
                <a:spcPts val="1200"/>
              </a:spcBef>
            </a:pPr>
            <a:r>
              <a:rPr lang="en-US" sz="2400" b="1" dirty="0"/>
              <a:t>Log on</a:t>
            </a:r>
            <a:r>
              <a:rPr lang="en-US" sz="2400" dirty="0"/>
              <a:t> to the TA Interface.</a:t>
            </a:r>
          </a:p>
        </p:txBody>
      </p:sp>
      <p:pic>
        <p:nvPicPr>
          <p:cNvPr id="8" name="Picture Placeholder 7" descr="CAASPP and ELPAC Administer a Test Session web page screen, with Start a Test Session, TA Interface Logon button">
            <a:extLst>
              <a:ext uri="{FF2B5EF4-FFF2-40B4-BE49-F238E27FC236}">
                <a16:creationId xmlns:a16="http://schemas.microsoft.com/office/drawing/2014/main" id="{A2F7CF1D-7F01-7980-6206-3515EE5745D6}"/>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7123099" y="238538"/>
            <a:ext cx="5068901" cy="6619461"/>
          </a:xfrm>
        </p:spPr>
      </p:pic>
    </p:spTree>
    <p:extLst>
      <p:ext uri="{BB962C8B-B14F-4D97-AF65-F5344CB8AC3E}">
        <p14:creationId xmlns:p14="http://schemas.microsoft.com/office/powerpoint/2010/main" val="284496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581F7-D009-1944-A321-DAB629ED6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E87F8-1B31-00E7-F80C-1C79995B2BAB}"/>
              </a:ext>
            </a:extLst>
          </p:cNvPr>
          <p:cNvSpPr>
            <a:spLocks noGrp="1"/>
          </p:cNvSpPr>
          <p:nvPr>
            <p:ph type="title"/>
          </p:nvPr>
        </p:nvSpPr>
        <p:spPr>
          <a:xfrm>
            <a:off x="0" y="0"/>
            <a:ext cx="4579951" cy="6857999"/>
          </a:xfrm>
        </p:spPr>
        <p:txBody>
          <a:bodyPr/>
          <a:lstStyle/>
          <a:p>
            <a:pPr algn="ctr"/>
            <a:r>
              <a:rPr lang="en-US" dirty="0"/>
              <a:t>Pause and Reflect (2)</a:t>
            </a:r>
          </a:p>
        </p:txBody>
      </p:sp>
      <p:pic>
        <p:nvPicPr>
          <p:cNvPr id="52" name="Content Placeholder 51" descr="Square">
            <a:extLst>
              <a:ext uri="{FF2B5EF4-FFF2-40B4-BE49-F238E27FC236}">
                <a16:creationId xmlns:a16="http://schemas.microsoft.com/office/drawing/2014/main" id="{4FB2198A-4CFA-C88B-7D79-D522B1B5DFEF}"/>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rcRect l="-28367" t="-20362" r="-28204" b="-18939"/>
          <a:stretch>
            <a:fillRect/>
          </a:stretch>
        </p:blipFill>
        <p:spPr>
          <a:xfrm>
            <a:off x="5153599" y="654908"/>
            <a:ext cx="1645894" cy="1464334"/>
          </a:xfrm>
          <a:solidFill>
            <a:schemeClr val="bg2"/>
          </a:solidFill>
        </p:spPr>
      </p:pic>
      <p:sp>
        <p:nvSpPr>
          <p:cNvPr id="13" name="Content Placeholder 12">
            <a:extLst>
              <a:ext uri="{FF2B5EF4-FFF2-40B4-BE49-F238E27FC236}">
                <a16:creationId xmlns:a16="http://schemas.microsoft.com/office/drawing/2014/main" id="{AF82D94A-ECFC-AB6F-446F-08ADB3CAC767}"/>
              </a:ext>
            </a:extLst>
          </p:cNvPr>
          <p:cNvSpPr>
            <a:spLocks noGrp="1"/>
          </p:cNvSpPr>
          <p:nvPr>
            <p:ph sz="quarter" idx="11"/>
          </p:nvPr>
        </p:nvSpPr>
        <p:spPr>
          <a:xfrm>
            <a:off x="6799493" y="654908"/>
            <a:ext cx="4995863" cy="1464334"/>
          </a:xfrm>
          <a:solidFill>
            <a:schemeClr val="bg2"/>
          </a:solidFill>
        </p:spPr>
        <p:txBody>
          <a:bodyPr anchor="ctr"/>
          <a:lstStyle/>
          <a:p>
            <a:pPr marL="0"/>
            <a:r>
              <a:rPr lang="en-US" dirty="0"/>
              <a:t>What sits square?</a:t>
            </a:r>
          </a:p>
        </p:txBody>
      </p:sp>
      <p:pic>
        <p:nvPicPr>
          <p:cNvPr id="54" name="Content Placeholder 53" descr="Crcle ">
            <a:extLst>
              <a:ext uri="{FF2B5EF4-FFF2-40B4-BE49-F238E27FC236}">
                <a16:creationId xmlns:a16="http://schemas.microsoft.com/office/drawing/2014/main" id="{50738B81-7354-184B-BBC8-F614C7C2286E}"/>
              </a:ext>
            </a:extLst>
          </p:cNvPr>
          <p:cNvPicPr>
            <a:picLocks noGrp="1" noChangeAspect="1"/>
          </p:cNvPicPr>
          <p:nvPr>
            <p:ph sz="quarter" idx="12"/>
          </p:nvPr>
        </p:nvPicPr>
        <p:blipFill>
          <a:blip r:embed="rId4" cstate="screen">
            <a:extLst>
              <a:ext uri="{28A0092B-C50C-407E-A947-70E740481C1C}">
                <a14:useLocalDpi xmlns:a14="http://schemas.microsoft.com/office/drawing/2010/main"/>
              </a:ext>
            </a:extLst>
          </a:blip>
          <a:srcRect l="-21153" t="-13113" r="-25355" b="-7155"/>
          <a:stretch>
            <a:fillRect/>
          </a:stretch>
        </p:blipFill>
        <p:spPr>
          <a:xfrm>
            <a:off x="5199502" y="2778466"/>
            <a:ext cx="1599991" cy="1313423"/>
          </a:xfrm>
          <a:solidFill>
            <a:schemeClr val="bg2"/>
          </a:solidFill>
        </p:spPr>
      </p:pic>
      <p:sp>
        <p:nvSpPr>
          <p:cNvPr id="45" name="Content Placeholder 44">
            <a:extLst>
              <a:ext uri="{FF2B5EF4-FFF2-40B4-BE49-F238E27FC236}">
                <a16:creationId xmlns:a16="http://schemas.microsoft.com/office/drawing/2014/main" id="{0B690E9B-D893-2FCD-D9D1-CE7B4B5E0027}"/>
              </a:ext>
            </a:extLst>
          </p:cNvPr>
          <p:cNvSpPr>
            <a:spLocks noGrp="1"/>
          </p:cNvSpPr>
          <p:nvPr>
            <p:ph sz="quarter" idx="13"/>
          </p:nvPr>
        </p:nvSpPr>
        <p:spPr>
          <a:xfrm>
            <a:off x="6799494" y="2772288"/>
            <a:ext cx="4995862" cy="1313424"/>
          </a:xfrm>
          <a:solidFill>
            <a:schemeClr val="bg2"/>
          </a:solidFill>
        </p:spPr>
        <p:txBody>
          <a:bodyPr anchor="ctr"/>
          <a:lstStyle/>
          <a:p>
            <a:pPr marL="0"/>
            <a:r>
              <a:rPr lang="en-US" dirty="0"/>
              <a:t>What is still rolling around?</a:t>
            </a:r>
          </a:p>
        </p:txBody>
      </p:sp>
      <p:pic>
        <p:nvPicPr>
          <p:cNvPr id="56" name="Content Placeholder 55" descr="Triangle ">
            <a:extLst>
              <a:ext uri="{FF2B5EF4-FFF2-40B4-BE49-F238E27FC236}">
                <a16:creationId xmlns:a16="http://schemas.microsoft.com/office/drawing/2014/main" id="{4AAED5CE-5AEF-A5AD-9FBC-2AB52FD40E4F}"/>
              </a:ext>
            </a:extLst>
          </p:cNvPr>
          <p:cNvPicPr>
            <a:picLocks noGrp="1" noChangeAspect="1"/>
          </p:cNvPicPr>
          <p:nvPr>
            <p:ph sz="quarter" idx="14"/>
          </p:nvPr>
        </p:nvPicPr>
        <p:blipFill>
          <a:blip r:embed="rId5" cstate="screen">
            <a:extLst>
              <a:ext uri="{28A0092B-C50C-407E-A947-70E740481C1C}">
                <a14:useLocalDpi xmlns:a14="http://schemas.microsoft.com/office/drawing/2010/main"/>
              </a:ext>
            </a:extLst>
          </a:blip>
          <a:srcRect l="-23326" t="-15546" r="-14295" b="-15546"/>
          <a:stretch>
            <a:fillRect/>
          </a:stretch>
        </p:blipFill>
        <p:spPr>
          <a:xfrm>
            <a:off x="5199502" y="4738758"/>
            <a:ext cx="1599991" cy="1313423"/>
          </a:xfrm>
          <a:solidFill>
            <a:schemeClr val="bg2"/>
          </a:solidFill>
        </p:spPr>
      </p:pic>
      <p:sp>
        <p:nvSpPr>
          <p:cNvPr id="47" name="Content Placeholder 46">
            <a:extLst>
              <a:ext uri="{FF2B5EF4-FFF2-40B4-BE49-F238E27FC236}">
                <a16:creationId xmlns:a16="http://schemas.microsoft.com/office/drawing/2014/main" id="{4BF490F5-6B32-6C22-F6C5-91B69243661C}"/>
              </a:ext>
            </a:extLst>
          </p:cNvPr>
          <p:cNvSpPr>
            <a:spLocks noGrp="1"/>
          </p:cNvSpPr>
          <p:nvPr>
            <p:ph sz="quarter" idx="15"/>
          </p:nvPr>
        </p:nvSpPr>
        <p:spPr>
          <a:xfrm>
            <a:off x="6799494" y="4738757"/>
            <a:ext cx="4995862" cy="1313423"/>
          </a:xfrm>
          <a:solidFill>
            <a:schemeClr val="bg2"/>
          </a:solidFill>
        </p:spPr>
        <p:txBody>
          <a:bodyPr anchor="ctr"/>
          <a:lstStyle/>
          <a:p>
            <a:pPr marL="0"/>
            <a:r>
              <a:rPr lang="en-US" dirty="0"/>
              <a:t>What are three points to remember?</a:t>
            </a:r>
          </a:p>
        </p:txBody>
      </p:sp>
    </p:spTree>
    <p:extLst>
      <p:ext uri="{BB962C8B-B14F-4D97-AF65-F5344CB8AC3E}">
        <p14:creationId xmlns:p14="http://schemas.microsoft.com/office/powerpoint/2010/main" val="1819723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91E59-AB65-6CF7-3BF6-D925FF43C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40E51-B3FF-1D7D-B72D-FB288C5E3BD5}"/>
              </a:ext>
            </a:extLst>
          </p:cNvPr>
          <p:cNvSpPr>
            <a:spLocks noGrp="1"/>
          </p:cNvSpPr>
          <p:nvPr>
            <p:ph type="title"/>
          </p:nvPr>
        </p:nvSpPr>
        <p:spPr>
          <a:xfrm>
            <a:off x="380999" y="238537"/>
            <a:ext cx="7522598" cy="1171163"/>
          </a:xfrm>
        </p:spPr>
        <p:txBody>
          <a:bodyPr/>
          <a:lstStyle/>
          <a:p>
            <a:pPr marL="0"/>
            <a:r>
              <a:rPr lang="en-US" dirty="0"/>
              <a:t>Room Prep</a:t>
            </a:r>
          </a:p>
        </p:txBody>
      </p:sp>
      <p:sp>
        <p:nvSpPr>
          <p:cNvPr id="3" name="Content Placeholder 2">
            <a:extLst>
              <a:ext uri="{FF2B5EF4-FFF2-40B4-BE49-F238E27FC236}">
                <a16:creationId xmlns:a16="http://schemas.microsoft.com/office/drawing/2014/main" id="{B8429B13-124E-D408-8024-DAF9C11BB162}"/>
              </a:ext>
            </a:extLst>
          </p:cNvPr>
          <p:cNvSpPr>
            <a:spLocks noGrp="1"/>
          </p:cNvSpPr>
          <p:nvPr>
            <p:ph idx="1"/>
          </p:nvPr>
        </p:nvSpPr>
        <p:spPr>
          <a:xfrm>
            <a:off x="381001" y="1562101"/>
            <a:ext cx="5714999" cy="5295900"/>
          </a:xfrm>
          <a:ln>
            <a:noFill/>
          </a:ln>
        </p:spPr>
        <p:txBody>
          <a:bodyPr>
            <a:normAutofit/>
          </a:bodyPr>
          <a:lstStyle/>
          <a:p>
            <a:pPr marL="0" lvl="0" indent="0">
              <a:buNone/>
            </a:pPr>
            <a:r>
              <a:rPr lang="en-US" sz="2800" dirty="0"/>
              <a:t>Prepare your room:</a:t>
            </a:r>
          </a:p>
          <a:p>
            <a:r>
              <a:rPr lang="en-US" sz="2400" dirty="0"/>
              <a:t>Cover or take down all displayed instructional materials like vocabulary charts and periodic tables.</a:t>
            </a:r>
          </a:p>
          <a:p>
            <a:r>
              <a:rPr lang="en-US" sz="2400" dirty="0"/>
              <a:t>Arrange student seats so that students cannot view each other’s answers.</a:t>
            </a:r>
          </a:p>
          <a:p>
            <a:r>
              <a:rPr lang="en-US" sz="2400" dirty="0"/>
              <a:t>Post “</a:t>
            </a:r>
            <a:r>
              <a:rPr lang="en-US" sz="2400" b="1" dirty="0"/>
              <a:t>Testing—Do Not Disturb</a:t>
            </a:r>
            <a:r>
              <a:rPr lang="en-US" sz="2400" dirty="0"/>
              <a:t>” signs outside of the testing room.</a:t>
            </a:r>
          </a:p>
          <a:p>
            <a:r>
              <a:rPr lang="en-US" sz="2400" dirty="0"/>
              <a:t>Discuss local protocol for phones during testing.</a:t>
            </a:r>
          </a:p>
        </p:txBody>
      </p:sp>
      <p:pic>
        <p:nvPicPr>
          <p:cNvPr id="7" name="Google Shape;637;p85">
            <a:extLst>
              <a:ext uri="{FF2B5EF4-FFF2-40B4-BE49-F238E27FC236}">
                <a16:creationId xmlns:a16="http://schemas.microsoft.com/office/drawing/2014/main" id="{032130FA-8050-41F4-AE32-75B01B86F827}"/>
              </a:ext>
              <a:ext uri="{C183D7F6-B498-43B3-948B-1728B52AA6E4}">
                <adec:decorative xmlns:adec="http://schemas.microsoft.com/office/drawing/2017/decorative" val="1"/>
              </a:ext>
            </a:extLst>
          </p:cNvPr>
          <p:cNvPicPr preferRelativeResize="0">
            <a:picLocks noGrp="1"/>
          </p:cNvPicPr>
          <p:nvPr>
            <p:ph type="pic" sz="quarter" idx="4294967295"/>
          </p:nvPr>
        </p:nvPicPr>
        <p:blipFill rotWithShape="1">
          <a:blip r:embed="rId3" cstate="screen">
            <a:alphaModFix/>
            <a:extLst>
              <a:ext uri="{28A0092B-C50C-407E-A947-70E740481C1C}">
                <a14:useLocalDpi xmlns:a14="http://schemas.microsoft.com/office/drawing/2010/main"/>
              </a:ext>
            </a:extLst>
          </a:blip>
          <a:srcRect/>
          <a:stretch/>
        </p:blipFill>
        <p:spPr>
          <a:xfrm>
            <a:off x="7904163" y="238125"/>
            <a:ext cx="4287837" cy="6619875"/>
          </a:xfrm>
          <a:noFill/>
          <a:ln>
            <a:noFill/>
          </a:ln>
        </p:spPr>
      </p:pic>
    </p:spTree>
    <p:extLst>
      <p:ext uri="{BB962C8B-B14F-4D97-AF65-F5344CB8AC3E}">
        <p14:creationId xmlns:p14="http://schemas.microsoft.com/office/powerpoint/2010/main" val="3502886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D1DD9-6237-D8F2-2B17-8854E63115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5EC48D-83A1-E22E-5512-69CB645FCFD4}"/>
              </a:ext>
            </a:extLst>
          </p:cNvPr>
          <p:cNvSpPr>
            <a:spLocks noGrp="1"/>
          </p:cNvSpPr>
          <p:nvPr>
            <p:ph type="title"/>
          </p:nvPr>
        </p:nvSpPr>
        <p:spPr>
          <a:xfrm>
            <a:off x="380999" y="238537"/>
            <a:ext cx="7522598" cy="1171163"/>
          </a:xfrm>
        </p:spPr>
        <p:txBody>
          <a:bodyPr/>
          <a:lstStyle/>
          <a:p>
            <a:r>
              <a:rPr lang="en-US"/>
              <a:t>Room Prep (2)</a:t>
            </a:r>
          </a:p>
        </p:txBody>
      </p:sp>
      <p:sp>
        <p:nvSpPr>
          <p:cNvPr id="3" name="Content Placeholder 2">
            <a:extLst>
              <a:ext uri="{FF2B5EF4-FFF2-40B4-BE49-F238E27FC236}">
                <a16:creationId xmlns:a16="http://schemas.microsoft.com/office/drawing/2014/main" id="{41292780-B340-2726-7FD8-783B04FF12D7}"/>
              </a:ext>
            </a:extLst>
          </p:cNvPr>
          <p:cNvSpPr>
            <a:spLocks noGrp="1"/>
          </p:cNvSpPr>
          <p:nvPr>
            <p:ph idx="1"/>
          </p:nvPr>
        </p:nvSpPr>
        <p:spPr>
          <a:xfrm>
            <a:off x="381000" y="1562102"/>
            <a:ext cx="11430000" cy="1047092"/>
          </a:xfrm>
        </p:spPr>
        <p:txBody>
          <a:bodyPr>
            <a:normAutofit/>
          </a:bodyPr>
          <a:lstStyle/>
          <a:p>
            <a:pPr marL="0" lvl="0" indent="0">
              <a:buNone/>
            </a:pPr>
            <a:r>
              <a:rPr lang="en-US" sz="2800" dirty="0"/>
              <a:t>Set out computers, headphones, and scratch paper</a:t>
            </a:r>
          </a:p>
          <a:p>
            <a:r>
              <a:rPr lang="en-US" sz="2400" dirty="0"/>
              <a:t>If you need headphones, contact [</a:t>
            </a:r>
            <a:r>
              <a:rPr lang="en-US" sz="2400" dirty="0">
                <a:highlight>
                  <a:srgbClr val="FFFF00"/>
                </a:highlight>
              </a:rPr>
              <a:t>insert here</a:t>
            </a:r>
            <a:r>
              <a:rPr lang="en-US" sz="2400" dirty="0"/>
              <a:t>]</a:t>
            </a:r>
          </a:p>
        </p:txBody>
      </p:sp>
      <p:graphicFrame>
        <p:nvGraphicFramePr>
          <p:cNvPr id="19" name="Google Shape;648;p86" descr="Supply requirements for each test ">
            <a:extLst>
              <a:ext uri="{FF2B5EF4-FFF2-40B4-BE49-F238E27FC236}">
                <a16:creationId xmlns:a16="http://schemas.microsoft.com/office/drawing/2014/main" id="{F63E9ED9-7A0F-E7C8-5C64-4C1465B45FEF}"/>
              </a:ext>
            </a:extLst>
          </p:cNvPr>
          <p:cNvGraphicFramePr>
            <a:graphicFrameLocks noGrp="1"/>
          </p:cNvGraphicFramePr>
          <p:nvPr>
            <p:ph sz="quarter" idx="10"/>
            <p:extLst>
              <p:ext uri="{D42A27DB-BD31-4B8C-83A1-F6EECF244321}">
                <p14:modId xmlns:p14="http://schemas.microsoft.com/office/powerpoint/2010/main" val="1101524754"/>
              </p:ext>
            </p:extLst>
          </p:nvPr>
        </p:nvGraphicFramePr>
        <p:xfrm>
          <a:off x="381000" y="2761596"/>
          <a:ext cx="11421676" cy="3365142"/>
        </p:xfrm>
        <a:graphic>
          <a:graphicData uri="http://schemas.openxmlformats.org/drawingml/2006/table">
            <a:tbl>
              <a:tblPr firstRow="1">
                <a:noFill/>
              </a:tblPr>
              <a:tblGrid>
                <a:gridCol w="1954946">
                  <a:extLst>
                    <a:ext uri="{9D8B030D-6E8A-4147-A177-3AD203B41FA5}">
                      <a16:colId xmlns:a16="http://schemas.microsoft.com/office/drawing/2014/main" val="20000"/>
                    </a:ext>
                  </a:extLst>
                </a:gridCol>
                <a:gridCol w="3726757">
                  <a:extLst>
                    <a:ext uri="{9D8B030D-6E8A-4147-A177-3AD203B41FA5}">
                      <a16:colId xmlns:a16="http://schemas.microsoft.com/office/drawing/2014/main" val="20001"/>
                    </a:ext>
                  </a:extLst>
                </a:gridCol>
                <a:gridCol w="2297526">
                  <a:extLst>
                    <a:ext uri="{9D8B030D-6E8A-4147-A177-3AD203B41FA5}">
                      <a16:colId xmlns:a16="http://schemas.microsoft.com/office/drawing/2014/main" val="20002"/>
                    </a:ext>
                  </a:extLst>
                </a:gridCol>
                <a:gridCol w="3442447">
                  <a:extLst>
                    <a:ext uri="{9D8B030D-6E8A-4147-A177-3AD203B41FA5}">
                      <a16:colId xmlns:a16="http://schemas.microsoft.com/office/drawing/2014/main" val="20003"/>
                    </a:ext>
                  </a:extLst>
                </a:gridCol>
              </a:tblGrid>
              <a:tr h="530686">
                <a:tc>
                  <a:txBody>
                    <a:bodyPr/>
                    <a:lstStyle/>
                    <a:p>
                      <a:pPr marL="0" marR="0" lvl="0" indent="0" algn="l" rtl="0">
                        <a:spcBef>
                          <a:spcPts val="0"/>
                        </a:spcBef>
                        <a:spcAft>
                          <a:spcPts val="0"/>
                        </a:spcAft>
                        <a:buNone/>
                      </a:pPr>
                      <a:r>
                        <a:rPr lang="en-US" sz="2400" b="0" u="none" strike="noStrike" cap="none" dirty="0">
                          <a:solidFill>
                            <a:srgbClr val="FFFFFF"/>
                          </a:solidFill>
                          <a:latin typeface="+mn-lt"/>
                          <a:ea typeface="Arial"/>
                          <a:cs typeface="Arial"/>
                          <a:sym typeface="Arial"/>
                        </a:rPr>
                        <a:t>Test</a:t>
                      </a:r>
                      <a:endParaRPr sz="2400" b="0" u="none" strike="noStrike" cap="none" dirty="0">
                        <a:latin typeface="+mn-lt"/>
                        <a:ea typeface="Arial"/>
                        <a:cs typeface="Arial"/>
                        <a:sym typeface="Arial"/>
                      </a:endParaRPr>
                    </a:p>
                  </a:txBody>
                  <a:tcPr marL="104775" marR="104775" marT="47625" marB="476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spcBef>
                          <a:spcPts val="0"/>
                        </a:spcBef>
                        <a:spcAft>
                          <a:spcPts val="0"/>
                        </a:spcAft>
                        <a:buNone/>
                      </a:pPr>
                      <a:r>
                        <a:rPr lang="en-US" sz="2400" b="0" u="none" strike="noStrike" cap="none" dirty="0">
                          <a:solidFill>
                            <a:srgbClr val="FFFFFF"/>
                          </a:solidFill>
                          <a:latin typeface="+mn-lt"/>
                          <a:ea typeface="Arial"/>
                          <a:cs typeface="Arial"/>
                          <a:sym typeface="Arial"/>
                        </a:rPr>
                        <a:t>Headphones</a:t>
                      </a:r>
                      <a:endParaRPr sz="2400" b="0" u="none" strike="noStrike" cap="none" dirty="0">
                        <a:latin typeface="+mn-lt"/>
                        <a:ea typeface="Arial"/>
                        <a:cs typeface="Arial"/>
                        <a:sym typeface="Arial"/>
                      </a:endParaRPr>
                    </a:p>
                  </a:txBody>
                  <a:tcPr marL="104775" marR="104775" marT="47625" marB="476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spcBef>
                          <a:spcPts val="0"/>
                        </a:spcBef>
                        <a:spcAft>
                          <a:spcPts val="0"/>
                        </a:spcAft>
                        <a:buNone/>
                      </a:pPr>
                      <a:r>
                        <a:rPr lang="en-US" sz="2400" b="0" u="none" strike="noStrike" cap="none" dirty="0">
                          <a:solidFill>
                            <a:srgbClr val="FFFFFF"/>
                          </a:solidFill>
                          <a:latin typeface="+mn-lt"/>
                          <a:ea typeface="Arial"/>
                          <a:cs typeface="Arial"/>
                          <a:sym typeface="Arial"/>
                        </a:rPr>
                        <a:t>Scratch Paper</a:t>
                      </a:r>
                      <a:endParaRPr sz="2400" b="0" u="none" strike="noStrike" cap="none" dirty="0">
                        <a:latin typeface="+mn-lt"/>
                        <a:ea typeface="Arial"/>
                        <a:cs typeface="Arial"/>
                        <a:sym typeface="Arial"/>
                      </a:endParaRPr>
                    </a:p>
                  </a:txBody>
                  <a:tcPr marL="104775" marR="104775" marT="47625" marB="476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spcBef>
                          <a:spcPts val="0"/>
                        </a:spcBef>
                        <a:spcAft>
                          <a:spcPts val="0"/>
                        </a:spcAft>
                        <a:buNone/>
                      </a:pPr>
                      <a:r>
                        <a:rPr lang="en-US" sz="2400" b="0" u="none" strike="noStrike" cap="none" dirty="0">
                          <a:solidFill>
                            <a:srgbClr val="FFFFFF"/>
                          </a:solidFill>
                          <a:latin typeface="+mn-lt"/>
                          <a:ea typeface="Arial"/>
                          <a:cs typeface="Arial"/>
                          <a:sym typeface="Arial"/>
                        </a:rPr>
                        <a:t>Graph Paper</a:t>
                      </a:r>
                      <a:endParaRPr sz="2400" b="0" dirty="0">
                        <a:latin typeface="+mn-lt"/>
                      </a:endParaRPr>
                    </a:p>
                  </a:txBody>
                  <a:tcPr marL="104775" marR="104775" marT="47625" marB="476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10000"/>
                  </a:ext>
                </a:extLst>
              </a:tr>
              <a:tr h="437557">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ELA</a:t>
                      </a:r>
                      <a:endParaRPr sz="2400" b="0"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Required </a:t>
                      </a:r>
                      <a:endParaRPr sz="2400"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Optional</a:t>
                      </a:r>
                      <a:endParaRPr sz="2400" dirty="0">
                        <a:latin typeface="+mn-lt"/>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u="none" strike="noStrike" cap="none" dirty="0">
                          <a:latin typeface="+mn-lt"/>
                          <a:ea typeface="Arial"/>
                          <a:cs typeface="Arial"/>
                          <a:sym typeface="Arial"/>
                        </a:rPr>
                        <a:t>Not allowed</a:t>
                      </a:r>
                      <a:endParaRPr sz="2400" dirty="0">
                        <a:latin typeface="+mn-lt"/>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06206">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Mathematics </a:t>
                      </a:r>
                      <a:endParaRPr sz="2400" b="0"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Required </a:t>
                      </a:r>
                      <a:r>
                        <a:rPr lang="en-US" sz="2400" b="1" u="none" strike="noStrike" cap="none" dirty="0">
                          <a:solidFill>
                            <a:srgbClr val="000000"/>
                          </a:solidFill>
                          <a:latin typeface="+mn-lt"/>
                          <a:ea typeface="Arial"/>
                          <a:cs typeface="Arial"/>
                          <a:sym typeface="Arial"/>
                        </a:rPr>
                        <a:t>only</a:t>
                      </a:r>
                      <a:r>
                        <a:rPr lang="en-US" sz="2400" b="0" u="none" strike="noStrike" cap="none" dirty="0">
                          <a:solidFill>
                            <a:srgbClr val="000000"/>
                          </a:solidFill>
                          <a:latin typeface="+mn-lt"/>
                          <a:ea typeface="Arial"/>
                          <a:cs typeface="Arial"/>
                          <a:sym typeface="Arial"/>
                        </a:rPr>
                        <a:t> for Text-to-Speech and Translated Glossaries (Audio)</a:t>
                      </a:r>
                      <a:endParaRPr sz="2400"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Optional</a:t>
                      </a:r>
                      <a:endParaRPr sz="2400" dirty="0">
                        <a:latin typeface="+mn-lt"/>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dirty="0">
                          <a:solidFill>
                            <a:srgbClr val="000000"/>
                          </a:solidFill>
                          <a:latin typeface="+mn-lt"/>
                          <a:ea typeface="Arial"/>
                          <a:cs typeface="Arial"/>
                          <a:sym typeface="Arial"/>
                        </a:rPr>
                        <a:t>Required for grade six and above but can be used in lower grades</a:t>
                      </a:r>
                      <a:endParaRPr sz="2400" b="1"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843698">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CAST</a:t>
                      </a:r>
                      <a:endParaRPr sz="2400" b="0"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Required </a:t>
                      </a:r>
                      <a:r>
                        <a:rPr lang="en-US" sz="2400" b="1" u="none" strike="noStrike" cap="none" dirty="0">
                          <a:solidFill>
                            <a:srgbClr val="000000"/>
                          </a:solidFill>
                          <a:latin typeface="+mn-lt"/>
                          <a:ea typeface="Arial"/>
                          <a:cs typeface="Arial"/>
                          <a:sym typeface="Arial"/>
                        </a:rPr>
                        <a:t>only</a:t>
                      </a:r>
                      <a:r>
                        <a:rPr lang="en-US" sz="2400" b="0" u="none" strike="noStrike" cap="none" dirty="0">
                          <a:solidFill>
                            <a:srgbClr val="000000"/>
                          </a:solidFill>
                          <a:latin typeface="+mn-lt"/>
                          <a:ea typeface="Arial"/>
                          <a:cs typeface="Arial"/>
                          <a:sym typeface="Arial"/>
                        </a:rPr>
                        <a:t> for Text-to-Speech </a:t>
                      </a:r>
                      <a:endParaRPr sz="2400"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b="0" u="none" strike="noStrike" cap="none" dirty="0">
                          <a:solidFill>
                            <a:srgbClr val="000000"/>
                          </a:solidFill>
                          <a:latin typeface="+mn-lt"/>
                          <a:ea typeface="Arial"/>
                          <a:cs typeface="Arial"/>
                          <a:sym typeface="Arial"/>
                        </a:rPr>
                        <a:t>Optional</a:t>
                      </a:r>
                      <a:endParaRPr sz="2400" dirty="0">
                        <a:latin typeface="+mn-lt"/>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u="none" strike="noStrike" cap="none" dirty="0">
                          <a:latin typeface="+mn-lt"/>
                          <a:ea typeface="Arial"/>
                          <a:cs typeface="Arial"/>
                          <a:sym typeface="Arial"/>
                        </a:rPr>
                        <a:t>Optional</a:t>
                      </a:r>
                      <a:endParaRPr sz="2400" dirty="0">
                        <a:latin typeface="+mn-lt"/>
                      </a:endParaRPr>
                    </a:p>
                  </a:txBody>
                  <a:tcPr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5921">
                <a:tc>
                  <a:txBody>
                    <a:bodyPr/>
                    <a:lstStyle/>
                    <a:p>
                      <a:pPr marL="0" marR="0" lvl="0" indent="0" algn="l" rtl="0">
                        <a:spcBef>
                          <a:spcPts val="0"/>
                        </a:spcBef>
                        <a:spcAft>
                          <a:spcPts val="0"/>
                        </a:spcAft>
                        <a:buNone/>
                      </a:pPr>
                      <a:r>
                        <a:rPr lang="en-US" sz="2400" b="0" u="none" strike="noStrike" cap="none" dirty="0">
                          <a:latin typeface="+mn-lt"/>
                          <a:ea typeface="Arial"/>
                          <a:cs typeface="Arial"/>
                          <a:sym typeface="Arial"/>
                        </a:rPr>
                        <a:t>CSA</a:t>
                      </a:r>
                      <a:endParaRPr sz="2400" b="0" u="none" strike="noStrike" cap="none" dirty="0">
                        <a:latin typeface="+mn-lt"/>
                        <a:ea typeface="Arial"/>
                        <a:cs typeface="Arial"/>
                        <a:sym typeface="Arial"/>
                      </a:endParaRPr>
                    </a:p>
                  </a:txBody>
                  <a:tcPr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u="none" strike="noStrike" cap="none" dirty="0">
                          <a:latin typeface="+mn-lt"/>
                          <a:ea typeface="Arial"/>
                          <a:cs typeface="Arial"/>
                          <a:sym typeface="Arial"/>
                        </a:rPr>
                        <a:t>Required</a:t>
                      </a:r>
                      <a:endParaRPr sz="2400" u="none" strike="noStrike" cap="none" dirty="0">
                        <a:latin typeface="+mn-lt"/>
                        <a:ea typeface="Arial"/>
                        <a:cs typeface="Arial"/>
                        <a:sym typeface="Arial"/>
                      </a:endParaRPr>
                    </a:p>
                  </a:txBody>
                  <a:tcPr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dirty="0">
                          <a:latin typeface="+mn-lt"/>
                        </a:rPr>
                        <a:t>Optional</a:t>
                      </a:r>
                      <a:endParaRPr sz="2400" dirty="0">
                        <a:latin typeface="+mn-lt"/>
                      </a:endParaRPr>
                    </a:p>
                  </a:txBody>
                  <a:tcPr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400" dirty="0">
                          <a:latin typeface="+mn-lt"/>
                        </a:rPr>
                        <a:t>Optional</a:t>
                      </a:r>
                      <a:endParaRPr sz="2400" dirty="0">
                        <a:latin typeface="+mn-lt"/>
                      </a:endParaRPr>
                    </a:p>
                  </a:txBody>
                  <a:tcPr marT="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63691972"/>
                  </a:ext>
                </a:extLst>
              </a:tr>
            </a:tbl>
          </a:graphicData>
        </a:graphic>
      </p:graphicFrame>
    </p:spTree>
    <p:extLst>
      <p:ext uri="{BB962C8B-B14F-4D97-AF65-F5344CB8AC3E}">
        <p14:creationId xmlns:p14="http://schemas.microsoft.com/office/powerpoint/2010/main" val="2005829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A1F6B-72F2-26F0-0417-455BB0482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A8570-580A-CC5B-3537-E8B2FAC7F8E4}"/>
              </a:ext>
            </a:extLst>
          </p:cNvPr>
          <p:cNvSpPr>
            <a:spLocks noGrp="1"/>
          </p:cNvSpPr>
          <p:nvPr>
            <p:ph type="title"/>
          </p:nvPr>
        </p:nvSpPr>
        <p:spPr>
          <a:xfrm>
            <a:off x="380999" y="238537"/>
            <a:ext cx="7522598" cy="1171163"/>
          </a:xfrm>
        </p:spPr>
        <p:txBody>
          <a:bodyPr/>
          <a:lstStyle/>
          <a:p>
            <a:r>
              <a:rPr lang="en-US"/>
              <a:t>Room Prep (3)</a:t>
            </a:r>
          </a:p>
        </p:txBody>
      </p:sp>
      <p:sp>
        <p:nvSpPr>
          <p:cNvPr id="3" name="Content Placeholder 2">
            <a:extLst>
              <a:ext uri="{FF2B5EF4-FFF2-40B4-BE49-F238E27FC236}">
                <a16:creationId xmlns:a16="http://schemas.microsoft.com/office/drawing/2014/main" id="{088BF335-85BF-E464-2BBA-6C38341B230F}"/>
              </a:ext>
            </a:extLst>
          </p:cNvPr>
          <p:cNvSpPr>
            <a:spLocks noGrp="1"/>
          </p:cNvSpPr>
          <p:nvPr>
            <p:ph idx="1"/>
          </p:nvPr>
        </p:nvSpPr>
        <p:spPr>
          <a:xfrm>
            <a:off x="381000" y="1562100"/>
            <a:ext cx="5715000" cy="4731123"/>
          </a:xfrm>
        </p:spPr>
        <p:txBody>
          <a:bodyPr vert="horz" lIns="91440" tIns="45720" rIns="91440" bIns="45720" rtlCol="0" anchor="t">
            <a:normAutofit/>
          </a:bodyPr>
          <a:lstStyle/>
          <a:p>
            <a:pPr marL="0" lvl="0" indent="0">
              <a:buNone/>
            </a:pPr>
            <a:r>
              <a:rPr lang="en-US" sz="2800" dirty="0"/>
              <a:t>Designate a place for backpacks and phones.</a:t>
            </a:r>
          </a:p>
          <a:p>
            <a:pPr marL="0" lvl="0" indent="0">
              <a:buNone/>
            </a:pPr>
            <a:r>
              <a:rPr lang="en-US" sz="2800" dirty="0"/>
              <a:t>Clear the room of any </a:t>
            </a:r>
            <a:br>
              <a:rPr lang="en-US" sz="2800" dirty="0"/>
            </a:br>
            <a:r>
              <a:rPr lang="en-US" sz="2800" dirty="0"/>
              <a:t>non-secure people.</a:t>
            </a:r>
          </a:p>
          <a:p>
            <a:r>
              <a:rPr lang="en-US" sz="2400" dirty="0"/>
              <a:t>Only testing staff and students who are actively testing should be in the testing room.</a:t>
            </a:r>
          </a:p>
          <a:p>
            <a:r>
              <a:rPr lang="en-US" sz="2400" dirty="0"/>
              <a:t>Any adult in the room must have signed a security agreement (through TOMS or a non-TOMS agreement).</a:t>
            </a:r>
          </a:p>
        </p:txBody>
      </p:sp>
      <p:pic>
        <p:nvPicPr>
          <p:cNvPr id="6" name="Google Shape;658;p87" descr="A backpacks and books on a shelf&#10;&#10;">
            <a:extLst>
              <a:ext uri="{FF2B5EF4-FFF2-40B4-BE49-F238E27FC236}">
                <a16:creationId xmlns:a16="http://schemas.microsoft.com/office/drawing/2014/main" id="{CF089874-4FF9-7B95-FC00-F523E47E346F}"/>
              </a:ext>
            </a:extLst>
          </p:cNvPr>
          <p:cNvPicPr preferRelativeResize="0">
            <a:picLocks noGrp="1"/>
          </p:cNvPicPr>
          <p:nvPr>
            <p:ph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4163" y="238125"/>
            <a:ext cx="4287837" cy="6619875"/>
          </a:xfrm>
          <a:noFill/>
          <a:ln>
            <a:noFill/>
          </a:ln>
        </p:spPr>
      </p:pic>
    </p:spTree>
    <p:extLst>
      <p:ext uri="{BB962C8B-B14F-4D97-AF65-F5344CB8AC3E}">
        <p14:creationId xmlns:p14="http://schemas.microsoft.com/office/powerpoint/2010/main" val="17512914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54233-E5D6-C9E8-F0D0-4B428BF1D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A9225-AB1D-23B5-9A91-89B340685E1B}"/>
              </a:ext>
            </a:extLst>
          </p:cNvPr>
          <p:cNvSpPr>
            <a:spLocks noGrp="1"/>
          </p:cNvSpPr>
          <p:nvPr>
            <p:ph type="title"/>
          </p:nvPr>
        </p:nvSpPr>
        <p:spPr>
          <a:xfrm>
            <a:off x="380999" y="238537"/>
            <a:ext cx="7292009" cy="1133063"/>
          </a:xfrm>
        </p:spPr>
        <p:txBody>
          <a:bodyPr lIns="0" rIns="0">
            <a:normAutofit/>
          </a:bodyPr>
          <a:lstStyle/>
          <a:p>
            <a:pPr marL="0"/>
            <a:r>
              <a:rPr lang="en-US" dirty="0"/>
              <a:t>Prepping to Give the Test</a:t>
            </a:r>
          </a:p>
        </p:txBody>
      </p:sp>
      <p:sp>
        <p:nvSpPr>
          <p:cNvPr id="3" name="Content Placeholder 2">
            <a:extLst>
              <a:ext uri="{FF2B5EF4-FFF2-40B4-BE49-F238E27FC236}">
                <a16:creationId xmlns:a16="http://schemas.microsoft.com/office/drawing/2014/main" id="{AA0A2F73-062E-6FE2-79A6-1A171C10D6E0}"/>
              </a:ext>
            </a:extLst>
          </p:cNvPr>
          <p:cNvSpPr>
            <a:spLocks noGrp="1"/>
          </p:cNvSpPr>
          <p:nvPr>
            <p:ph idx="1"/>
          </p:nvPr>
        </p:nvSpPr>
        <p:spPr>
          <a:xfrm>
            <a:off x="381000" y="1562100"/>
            <a:ext cx="5896855" cy="4293133"/>
          </a:xfrm>
        </p:spPr>
        <p:txBody>
          <a:bodyPr>
            <a:normAutofit/>
          </a:bodyPr>
          <a:lstStyle/>
          <a:p>
            <a:pPr marL="0" lvl="0" indent="0">
              <a:buNone/>
            </a:pPr>
            <a:r>
              <a:rPr lang="en-US" sz="2800" dirty="0"/>
              <a:t>Pick up testing materials:</a:t>
            </a:r>
          </a:p>
          <a:p>
            <a:r>
              <a:rPr lang="en-US" sz="2400" dirty="0"/>
              <a:t>Headphones for the ELA test</a:t>
            </a:r>
          </a:p>
          <a:p>
            <a:r>
              <a:rPr lang="en-US" sz="2400" dirty="0"/>
              <a:t>Blank scratch paper and graph paper for mathematics in designated grade levels</a:t>
            </a:r>
          </a:p>
          <a:p>
            <a:r>
              <a:rPr lang="en-US" sz="2400" dirty="0"/>
              <a:t>Student logon information (SSID, name)—remember, this is secure information</a:t>
            </a:r>
          </a:p>
          <a:p>
            <a:r>
              <a:rPr lang="en-US" sz="2400" dirty="0"/>
              <a:t>Printed items can be picked up from [</a:t>
            </a:r>
            <a:r>
              <a:rPr lang="en-US" sz="2400" dirty="0">
                <a:highlight>
                  <a:srgbClr val="FFFF00"/>
                </a:highlight>
              </a:rPr>
              <a:t>insert here</a:t>
            </a:r>
            <a:r>
              <a:rPr lang="en-US" sz="2400" dirty="0"/>
              <a:t>]</a:t>
            </a:r>
          </a:p>
        </p:txBody>
      </p:sp>
      <p:pic>
        <p:nvPicPr>
          <p:cNvPr id="6" name="Google Shape;667;p88">
            <a:extLst>
              <a:ext uri="{FF2B5EF4-FFF2-40B4-BE49-F238E27FC236}">
                <a16:creationId xmlns:a16="http://schemas.microsoft.com/office/drawing/2014/main" id="{21A78901-F3CD-6596-9C8F-28DF9657BFCF}"/>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2086105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4C19-C8C7-FC73-2388-297DEFE61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DEF6C-4E2A-5062-97A1-62B573E91B6A}"/>
              </a:ext>
            </a:extLst>
          </p:cNvPr>
          <p:cNvSpPr>
            <a:spLocks noGrp="1"/>
          </p:cNvSpPr>
          <p:nvPr>
            <p:ph type="title"/>
          </p:nvPr>
        </p:nvSpPr>
        <p:spPr>
          <a:xfrm>
            <a:off x="380999" y="238537"/>
            <a:ext cx="7292009" cy="1171163"/>
          </a:xfrm>
        </p:spPr>
        <p:txBody>
          <a:bodyPr>
            <a:normAutofit fontScale="90000"/>
          </a:bodyPr>
          <a:lstStyle/>
          <a:p>
            <a:r>
              <a:rPr lang="en-US" dirty="0"/>
              <a:t>Prepping to Give the Test (2)</a:t>
            </a:r>
          </a:p>
        </p:txBody>
      </p:sp>
      <p:sp>
        <p:nvSpPr>
          <p:cNvPr id="3" name="Content Placeholder 2">
            <a:extLst>
              <a:ext uri="{FF2B5EF4-FFF2-40B4-BE49-F238E27FC236}">
                <a16:creationId xmlns:a16="http://schemas.microsoft.com/office/drawing/2014/main" id="{D90FF385-991B-1F82-A6AF-4B9AD86CF072}"/>
              </a:ext>
            </a:extLst>
          </p:cNvPr>
          <p:cNvSpPr>
            <a:spLocks noGrp="1"/>
          </p:cNvSpPr>
          <p:nvPr>
            <p:ph idx="1"/>
          </p:nvPr>
        </p:nvSpPr>
        <p:spPr>
          <a:xfrm>
            <a:off x="380999" y="1409700"/>
            <a:ext cx="7164722" cy="5448299"/>
          </a:xfrm>
        </p:spPr>
        <p:txBody>
          <a:bodyPr>
            <a:noAutofit/>
          </a:bodyPr>
          <a:lstStyle/>
          <a:p>
            <a:pPr marL="0" lvl="0" indent="0">
              <a:buNone/>
            </a:pPr>
            <a:r>
              <a:rPr lang="en-US" sz="2800" dirty="0"/>
              <a:t>Make sure you have Preparing for Administration (PFA) or Scripts as needed.</a:t>
            </a:r>
          </a:p>
          <a:p>
            <a:r>
              <a:rPr lang="en-US" sz="2400" dirty="0"/>
              <a:t>Scripts for Smarter Balanced and CAST can be found in the CAASPP Test Administration Manual and are not secure.</a:t>
            </a:r>
          </a:p>
          <a:p>
            <a:r>
              <a:rPr lang="en-US" sz="2400" dirty="0"/>
              <a:t>PFAs are secure and can be found in TOMS.</a:t>
            </a:r>
          </a:p>
          <a:p>
            <a:pPr marL="182880" lvl="0" indent="0">
              <a:buNone/>
            </a:pPr>
            <a:r>
              <a:rPr lang="en-US" sz="2400" dirty="0"/>
              <a:t>To ensure that all students are tested under the same conditions, the TA should adhere strictly to the administration script for a particular assessment unless a student is assigned the non-embedded designated support for simplified test directions. </a:t>
            </a:r>
          </a:p>
        </p:txBody>
      </p:sp>
      <p:pic>
        <p:nvPicPr>
          <p:cNvPr id="6" name="Google Shape;676;p89">
            <a:extLst>
              <a:ext uri="{FF2B5EF4-FFF2-40B4-BE49-F238E27FC236}">
                <a16:creationId xmlns:a16="http://schemas.microsoft.com/office/drawing/2014/main" id="{ABD41F15-6B99-10EA-57C0-6C302B483B8A}"/>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2153752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85592A-C8E7-9DE3-96EE-CF89FA5032A2}"/>
              </a:ext>
            </a:extLst>
          </p:cNvPr>
          <p:cNvSpPr>
            <a:spLocks noGrp="1"/>
          </p:cNvSpPr>
          <p:nvPr>
            <p:ph type="title"/>
          </p:nvPr>
        </p:nvSpPr>
        <p:spPr>
          <a:xfrm>
            <a:off x="0" y="0"/>
            <a:ext cx="12192000" cy="1248506"/>
          </a:xfrm>
          <a:solidFill>
            <a:schemeClr val="accent1"/>
          </a:solidFill>
        </p:spPr>
        <p:txBody>
          <a:bodyPr lIns="182880"/>
          <a:lstStyle/>
          <a:p>
            <a:r>
              <a:rPr lang="en-US" dirty="0">
                <a:solidFill>
                  <a:schemeClr val="bg1"/>
                </a:solidFill>
              </a:rPr>
              <a:t>CAASPP Overview</a:t>
            </a:r>
          </a:p>
        </p:txBody>
      </p:sp>
      <p:sp>
        <p:nvSpPr>
          <p:cNvPr id="4" name="Content Placeholder 3">
            <a:extLst>
              <a:ext uri="{FF2B5EF4-FFF2-40B4-BE49-F238E27FC236}">
                <a16:creationId xmlns:a16="http://schemas.microsoft.com/office/drawing/2014/main" id="{BFCB322B-707A-961B-8A42-F20D5AA4B50F}"/>
              </a:ext>
            </a:extLst>
          </p:cNvPr>
          <p:cNvSpPr>
            <a:spLocks noGrp="1"/>
          </p:cNvSpPr>
          <p:nvPr>
            <p:ph idx="1"/>
          </p:nvPr>
        </p:nvSpPr>
        <p:spPr>
          <a:xfrm>
            <a:off x="0" y="1248506"/>
            <a:ext cx="12192000" cy="1248506"/>
          </a:xfrm>
          <a:solidFill>
            <a:srgbClr val="E5F1DC"/>
          </a:solidFill>
        </p:spPr>
        <p:txBody>
          <a:bodyPr lIns="365760" tIns="182880" rIns="274320" bIns="91440">
            <a:normAutofit fontScale="85000" lnSpcReduction="20000"/>
          </a:bodyPr>
          <a:lstStyle/>
          <a:p>
            <a:pPr marL="0" indent="0">
              <a:lnSpc>
                <a:spcPct val="120000"/>
              </a:lnSpc>
              <a:spcBef>
                <a:spcPts val="0"/>
              </a:spcBef>
              <a:buNone/>
            </a:pPr>
            <a:r>
              <a:rPr lang="en-US" b="1" dirty="0"/>
              <a:t>California Assessment for Student Performance and Progress (CAASPP) System</a:t>
            </a:r>
          </a:p>
        </p:txBody>
      </p:sp>
      <p:pic>
        <p:nvPicPr>
          <p:cNvPr id="8" name="Content Placeholder 7">
            <a:extLst>
              <a:ext uri="{FF2B5EF4-FFF2-40B4-BE49-F238E27FC236}">
                <a16:creationId xmlns:a16="http://schemas.microsoft.com/office/drawing/2014/main" id="{9E4355E0-056C-DAE9-44B2-A10D7E031887}"/>
              </a:ext>
              <a:ext uri="{C183D7F6-B498-43B3-948B-1728B52AA6E4}">
                <adec:decorative xmlns:adec="http://schemas.microsoft.com/office/drawing/2017/decorative" val="1"/>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rot="542801">
            <a:off x="7049049" y="2857000"/>
            <a:ext cx="4877001" cy="3768592"/>
          </a:xfrm>
        </p:spPr>
      </p:pic>
      <p:sp>
        <p:nvSpPr>
          <p:cNvPr id="9" name="Content Placeholder 8">
            <a:extLst>
              <a:ext uri="{FF2B5EF4-FFF2-40B4-BE49-F238E27FC236}">
                <a16:creationId xmlns:a16="http://schemas.microsoft.com/office/drawing/2014/main" id="{E26DFBBC-A1E4-0241-8083-FC9288057337}"/>
              </a:ext>
            </a:extLst>
          </p:cNvPr>
          <p:cNvSpPr>
            <a:spLocks noGrp="1"/>
          </p:cNvSpPr>
          <p:nvPr>
            <p:ph idx="11"/>
          </p:nvPr>
        </p:nvSpPr>
        <p:spPr>
          <a:xfrm>
            <a:off x="380999" y="2497012"/>
            <a:ext cx="8188570" cy="4095318"/>
          </a:xfrm>
        </p:spPr>
        <p:txBody>
          <a:bodyPr>
            <a:normAutofit fontScale="77500" lnSpcReduction="20000"/>
          </a:bodyPr>
          <a:lstStyle/>
          <a:p>
            <a:pPr marL="0" indent="0">
              <a:lnSpc>
                <a:spcPct val="120000"/>
              </a:lnSpc>
              <a:spcBef>
                <a:spcPts val="600"/>
              </a:spcBef>
              <a:buNone/>
            </a:pPr>
            <a:r>
              <a:rPr lang="en-US" sz="3400" b="1" dirty="0"/>
              <a:t>Science </a:t>
            </a:r>
            <a:endParaRPr lang="en-US" sz="3400" dirty="0"/>
          </a:p>
          <a:p>
            <a:pPr marL="365760">
              <a:lnSpc>
                <a:spcPct val="120000"/>
              </a:lnSpc>
              <a:spcBef>
                <a:spcPts val="0"/>
              </a:spcBef>
              <a:spcAft>
                <a:spcPts val="0"/>
              </a:spcAft>
            </a:pPr>
            <a:r>
              <a:rPr lang="en-US" sz="3400" dirty="0"/>
              <a:t>California Science Test (CAST)</a:t>
            </a:r>
          </a:p>
          <a:p>
            <a:pPr marL="365760">
              <a:lnSpc>
                <a:spcPct val="120000"/>
              </a:lnSpc>
              <a:spcBef>
                <a:spcPts val="0"/>
              </a:spcBef>
              <a:spcAft>
                <a:spcPts val="0"/>
              </a:spcAft>
            </a:pPr>
            <a:r>
              <a:rPr lang="en-US" sz="3400" dirty="0"/>
              <a:t>California Alternate Assessment (CAA)</a:t>
            </a:r>
          </a:p>
          <a:p>
            <a:pPr marL="0" indent="0">
              <a:lnSpc>
                <a:spcPct val="120000"/>
              </a:lnSpc>
              <a:spcBef>
                <a:spcPts val="600"/>
              </a:spcBef>
              <a:buNone/>
            </a:pPr>
            <a:r>
              <a:rPr lang="en-US" sz="3400" b="1" dirty="0"/>
              <a:t>English Language Arts/Literacy (ELA) </a:t>
            </a:r>
            <a:br>
              <a:rPr lang="en-US" sz="3400" b="1" dirty="0"/>
            </a:br>
            <a:r>
              <a:rPr lang="en-US" sz="3400" b="1" dirty="0"/>
              <a:t>and Mathematics </a:t>
            </a:r>
            <a:endParaRPr lang="en-US" sz="3400" dirty="0"/>
          </a:p>
          <a:p>
            <a:pPr marL="365760">
              <a:lnSpc>
                <a:spcPct val="120000"/>
              </a:lnSpc>
              <a:spcBef>
                <a:spcPts val="0"/>
              </a:spcBef>
              <a:spcAft>
                <a:spcPts val="0"/>
              </a:spcAft>
            </a:pPr>
            <a:r>
              <a:rPr lang="en-US" sz="3400" dirty="0"/>
              <a:t>Smarter Balanced Assessments </a:t>
            </a:r>
          </a:p>
          <a:p>
            <a:pPr marL="365760">
              <a:lnSpc>
                <a:spcPct val="120000"/>
              </a:lnSpc>
              <a:spcBef>
                <a:spcPts val="0"/>
              </a:spcBef>
              <a:spcAft>
                <a:spcPts val="0"/>
              </a:spcAft>
            </a:pPr>
            <a:r>
              <a:rPr lang="en-US" sz="3400" dirty="0"/>
              <a:t>CAAs</a:t>
            </a:r>
          </a:p>
          <a:p>
            <a:pPr marL="0" indent="0">
              <a:lnSpc>
                <a:spcPct val="120000"/>
              </a:lnSpc>
              <a:spcBef>
                <a:spcPts val="600"/>
              </a:spcBef>
              <a:buNone/>
            </a:pPr>
            <a:r>
              <a:rPr lang="en-US" sz="3400" dirty="0"/>
              <a:t> </a:t>
            </a:r>
            <a:r>
              <a:rPr lang="en-US" sz="3400" b="1" dirty="0"/>
              <a:t>Spanish Reading/Language Arts </a:t>
            </a:r>
            <a:endParaRPr lang="en-US" sz="3400" dirty="0"/>
          </a:p>
          <a:p>
            <a:pPr marL="365760">
              <a:lnSpc>
                <a:spcPct val="120000"/>
              </a:lnSpc>
              <a:spcBef>
                <a:spcPts val="0"/>
              </a:spcBef>
              <a:spcAft>
                <a:spcPts val="0"/>
              </a:spcAft>
            </a:pPr>
            <a:r>
              <a:rPr lang="en-US" sz="3400" dirty="0"/>
              <a:t>California Spanish Assessment (CSA)</a:t>
            </a:r>
          </a:p>
        </p:txBody>
      </p:sp>
    </p:spTree>
    <p:extLst>
      <p:ext uri="{BB962C8B-B14F-4D97-AF65-F5344CB8AC3E}">
        <p14:creationId xmlns:p14="http://schemas.microsoft.com/office/powerpoint/2010/main" val="3299297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9B542-2E1A-A3CB-46A1-3BF126E39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48F93-D6BE-8425-1D7F-B02475E6A602}"/>
              </a:ext>
            </a:extLst>
          </p:cNvPr>
          <p:cNvSpPr>
            <a:spLocks noGrp="1"/>
          </p:cNvSpPr>
          <p:nvPr>
            <p:ph type="title"/>
          </p:nvPr>
        </p:nvSpPr>
        <p:spPr>
          <a:xfrm>
            <a:off x="380999" y="238537"/>
            <a:ext cx="7292009" cy="1171163"/>
          </a:xfrm>
        </p:spPr>
        <p:txBody>
          <a:bodyPr>
            <a:normAutofit fontScale="90000"/>
          </a:bodyPr>
          <a:lstStyle/>
          <a:p>
            <a:r>
              <a:rPr lang="en-US"/>
              <a:t>Prepping to Give the Test (3)</a:t>
            </a:r>
          </a:p>
        </p:txBody>
      </p:sp>
      <p:sp>
        <p:nvSpPr>
          <p:cNvPr id="3" name="Content Placeholder 2">
            <a:extLst>
              <a:ext uri="{FF2B5EF4-FFF2-40B4-BE49-F238E27FC236}">
                <a16:creationId xmlns:a16="http://schemas.microsoft.com/office/drawing/2014/main" id="{7B595643-B4CB-F1DD-988B-99BEBCC67EC9}"/>
              </a:ext>
            </a:extLst>
          </p:cNvPr>
          <p:cNvSpPr>
            <a:spLocks noGrp="1"/>
          </p:cNvSpPr>
          <p:nvPr>
            <p:ph idx="1"/>
          </p:nvPr>
        </p:nvSpPr>
        <p:spPr>
          <a:xfrm>
            <a:off x="381000" y="1562100"/>
            <a:ext cx="6327161" cy="5295900"/>
          </a:xfrm>
        </p:spPr>
        <p:txBody>
          <a:bodyPr>
            <a:noAutofit/>
          </a:bodyPr>
          <a:lstStyle/>
          <a:p>
            <a:pPr marL="0" lvl="0" indent="0">
              <a:buNone/>
            </a:pPr>
            <a:r>
              <a:rPr lang="en-US" sz="2800" dirty="0"/>
              <a:t>Review student information in TOMS to verify test settings and identify students with Accessibility Resources.</a:t>
            </a:r>
          </a:p>
          <a:p>
            <a:r>
              <a:rPr lang="en-US" sz="2400" dirty="0"/>
              <a:t>Changes should be directed to </a:t>
            </a:r>
            <a:br>
              <a:rPr lang="en-US" sz="2400" dirty="0"/>
            </a:br>
            <a:r>
              <a:rPr lang="en-US" sz="2400" dirty="0"/>
              <a:t>[</a:t>
            </a:r>
            <a:r>
              <a:rPr lang="en-US" sz="2400" dirty="0">
                <a:highlight>
                  <a:srgbClr val="FFFF00"/>
                </a:highlight>
              </a:rPr>
              <a:t>insert directions here for your LEA</a:t>
            </a:r>
            <a:r>
              <a:rPr lang="en-US" sz="2400" dirty="0"/>
              <a:t>].</a:t>
            </a:r>
          </a:p>
          <a:p>
            <a:r>
              <a:rPr lang="en-US" sz="2400" dirty="0"/>
              <a:t>List steps for what to do if the information is wrong for a student.</a:t>
            </a:r>
          </a:p>
        </p:txBody>
      </p:sp>
      <p:pic>
        <p:nvPicPr>
          <p:cNvPr id="6" name="Google Shape;685;p90">
            <a:extLst>
              <a:ext uri="{FF2B5EF4-FFF2-40B4-BE49-F238E27FC236}">
                <a16:creationId xmlns:a16="http://schemas.microsoft.com/office/drawing/2014/main" id="{739B2E4D-2FB5-EC81-E44A-E6CDF60A59A2}"/>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904163" y="238125"/>
            <a:ext cx="4287837" cy="6619875"/>
          </a:xfrm>
          <a:noFill/>
          <a:ln>
            <a:noFill/>
          </a:ln>
        </p:spPr>
      </p:pic>
    </p:spTree>
    <p:extLst>
      <p:ext uri="{BB962C8B-B14F-4D97-AF65-F5344CB8AC3E}">
        <p14:creationId xmlns:p14="http://schemas.microsoft.com/office/powerpoint/2010/main" val="2646801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F96F7-01FC-4B70-980D-05D3E8E1A3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62819-9E86-FC25-B22E-54DE5FD4199A}"/>
              </a:ext>
            </a:extLst>
          </p:cNvPr>
          <p:cNvSpPr>
            <a:spLocks noGrp="1"/>
          </p:cNvSpPr>
          <p:nvPr>
            <p:ph type="title"/>
          </p:nvPr>
        </p:nvSpPr>
        <p:spPr>
          <a:xfrm>
            <a:off x="380999" y="238537"/>
            <a:ext cx="7292009" cy="1171163"/>
          </a:xfrm>
        </p:spPr>
        <p:txBody>
          <a:bodyPr>
            <a:normAutofit fontScale="90000"/>
          </a:bodyPr>
          <a:lstStyle/>
          <a:p>
            <a:r>
              <a:rPr lang="en-US"/>
              <a:t>Prepping to Give the Test (4)</a:t>
            </a:r>
          </a:p>
        </p:txBody>
      </p:sp>
      <p:sp>
        <p:nvSpPr>
          <p:cNvPr id="3" name="Content Placeholder 2">
            <a:extLst>
              <a:ext uri="{FF2B5EF4-FFF2-40B4-BE49-F238E27FC236}">
                <a16:creationId xmlns:a16="http://schemas.microsoft.com/office/drawing/2014/main" id="{1C6DAA6F-0D52-C8AE-3F02-01EEF74ADBE4}"/>
              </a:ext>
            </a:extLst>
          </p:cNvPr>
          <p:cNvSpPr>
            <a:spLocks noGrp="1"/>
          </p:cNvSpPr>
          <p:nvPr>
            <p:ph idx="1"/>
          </p:nvPr>
        </p:nvSpPr>
        <p:spPr>
          <a:xfrm>
            <a:off x="381000" y="1562100"/>
            <a:ext cx="6672943" cy="2387493"/>
          </a:xfrm>
        </p:spPr>
        <p:txBody>
          <a:bodyPr>
            <a:noAutofit/>
          </a:bodyPr>
          <a:lstStyle/>
          <a:p>
            <a:pPr marL="0" lvl="0" indent="0">
              <a:buNone/>
            </a:pPr>
            <a:r>
              <a:rPr lang="en-US" sz="2800" dirty="0"/>
              <a:t>Talk to grade eleven students about EAP.</a:t>
            </a:r>
          </a:p>
          <a:p>
            <a:r>
              <a:rPr lang="en-US" sz="2800" dirty="0"/>
              <a:t>[</a:t>
            </a:r>
            <a:r>
              <a:rPr lang="en-US" sz="2800" dirty="0">
                <a:highlight>
                  <a:srgbClr val="FFFF00"/>
                </a:highlight>
              </a:rPr>
              <a:t>Insert any local procedures or lists you use for them to check this information</a:t>
            </a:r>
            <a:r>
              <a:rPr lang="en-US" sz="2800" dirty="0"/>
              <a:t>]</a:t>
            </a:r>
          </a:p>
        </p:txBody>
      </p:sp>
      <p:pic>
        <p:nvPicPr>
          <p:cNvPr id="8" name="Picture Placeholder 7">
            <a:extLst>
              <a:ext uri="{FF2B5EF4-FFF2-40B4-BE49-F238E27FC236}">
                <a16:creationId xmlns:a16="http://schemas.microsoft.com/office/drawing/2014/main" id="{94DC2954-5B32-7581-FE5E-374A10C0F30A}"/>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7903597" y="238538"/>
            <a:ext cx="4288403" cy="6619461"/>
          </a:xfrm>
        </p:spPr>
      </p:pic>
    </p:spTree>
    <p:extLst>
      <p:ext uri="{BB962C8B-B14F-4D97-AF65-F5344CB8AC3E}">
        <p14:creationId xmlns:p14="http://schemas.microsoft.com/office/powerpoint/2010/main" val="1132366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5A7C51-1440-9D38-5AB8-AA533E278A4F}"/>
              </a:ext>
            </a:extLst>
          </p:cNvPr>
          <p:cNvSpPr>
            <a:spLocks noGrp="1"/>
          </p:cNvSpPr>
          <p:nvPr>
            <p:ph type="title"/>
          </p:nvPr>
        </p:nvSpPr>
        <p:spPr>
          <a:xfrm>
            <a:off x="0" y="5549743"/>
            <a:ext cx="12192000" cy="1315940"/>
          </a:xfrm>
        </p:spPr>
        <p:txBody>
          <a:bodyPr/>
          <a:lstStyle/>
          <a:p>
            <a:pPr algn="ctr"/>
            <a:r>
              <a:rPr lang="en-US"/>
              <a:t>Activity: Thumbs Up, Thumbs Down</a:t>
            </a:r>
          </a:p>
        </p:txBody>
      </p:sp>
      <p:sp>
        <p:nvSpPr>
          <p:cNvPr id="9" name="Content Placeholder 8">
            <a:extLst>
              <a:ext uri="{FF2B5EF4-FFF2-40B4-BE49-F238E27FC236}">
                <a16:creationId xmlns:a16="http://schemas.microsoft.com/office/drawing/2014/main" id="{4D013C88-75B2-7FCE-4987-CD63A4AD81B4}"/>
              </a:ext>
            </a:extLst>
          </p:cNvPr>
          <p:cNvSpPr>
            <a:spLocks noGrp="1"/>
          </p:cNvSpPr>
          <p:nvPr>
            <p:ph idx="1"/>
          </p:nvPr>
        </p:nvSpPr>
        <p:spPr/>
        <p:txBody>
          <a:bodyPr/>
          <a:lstStyle/>
          <a:p>
            <a:endParaRPr lang="en-US"/>
          </a:p>
        </p:txBody>
      </p:sp>
      <p:pic>
        <p:nvPicPr>
          <p:cNvPr id="5" name="Google Shape;702;p92">
            <a:extLst>
              <a:ext uri="{FF2B5EF4-FFF2-40B4-BE49-F238E27FC236}">
                <a16:creationId xmlns:a16="http://schemas.microsoft.com/office/drawing/2014/main" id="{8973A217-9C16-E97B-D1AB-CDDB6CC9D674}"/>
              </a:ext>
              <a:ext uri="{C183D7F6-B498-43B3-948B-1728B52AA6E4}">
                <adec:decorative xmlns:adec="http://schemas.microsoft.com/office/drawing/2017/decorative" val="1"/>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0" y="-24064"/>
            <a:ext cx="12192000" cy="5666875"/>
          </a:xfrm>
          <a:prstGeom prst="rect">
            <a:avLst/>
          </a:prstGeom>
          <a:noFill/>
          <a:ln>
            <a:noFill/>
          </a:ln>
        </p:spPr>
      </p:pic>
    </p:spTree>
    <p:extLst>
      <p:ext uri="{BB962C8B-B14F-4D97-AF65-F5344CB8AC3E}">
        <p14:creationId xmlns:p14="http://schemas.microsoft.com/office/powerpoint/2010/main" val="3900764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25C6-4A87-A261-C6AC-96A16D0CCDD5}"/>
              </a:ext>
            </a:extLst>
          </p:cNvPr>
          <p:cNvSpPr>
            <a:spLocks noGrp="1"/>
          </p:cNvSpPr>
          <p:nvPr>
            <p:ph type="title"/>
          </p:nvPr>
        </p:nvSpPr>
        <p:spPr>
          <a:xfrm>
            <a:off x="0" y="0"/>
            <a:ext cx="5186149" cy="6857999"/>
          </a:xfrm>
        </p:spPr>
        <p:txBody>
          <a:bodyPr/>
          <a:lstStyle/>
          <a:p>
            <a:r>
              <a:rPr lang="en-US"/>
              <a:t>Statement #1</a:t>
            </a:r>
          </a:p>
        </p:txBody>
      </p:sp>
      <p:sp>
        <p:nvSpPr>
          <p:cNvPr id="3" name="Content Placeholder 2">
            <a:extLst>
              <a:ext uri="{FF2B5EF4-FFF2-40B4-BE49-F238E27FC236}">
                <a16:creationId xmlns:a16="http://schemas.microsoft.com/office/drawing/2014/main" id="{55BE9701-8B1B-0EE9-5476-6797F528F237}"/>
              </a:ext>
            </a:extLst>
          </p:cNvPr>
          <p:cNvSpPr>
            <a:spLocks noGrp="1"/>
          </p:cNvSpPr>
          <p:nvPr>
            <p:ph sz="quarter" idx="10"/>
          </p:nvPr>
        </p:nvSpPr>
        <p:spPr>
          <a:xfrm>
            <a:off x="6096000" y="341314"/>
            <a:ext cx="5476155" cy="5344871"/>
          </a:xfrm>
        </p:spPr>
        <p:txBody>
          <a:bodyPr anchor="ctr">
            <a:normAutofit/>
          </a:bodyPr>
          <a:lstStyle/>
          <a:p>
            <a:pPr marL="182880" indent="0">
              <a:spcAft>
                <a:spcPts val="1800"/>
              </a:spcAft>
              <a:buNone/>
            </a:pPr>
            <a:r>
              <a:rPr lang="en-US" sz="4000" b="1" dirty="0"/>
              <a:t>Thumbs Up? or Thumbs Down?</a:t>
            </a:r>
          </a:p>
          <a:p>
            <a:pPr marL="182880" indent="0">
              <a:buNone/>
            </a:pPr>
            <a:r>
              <a:rPr lang="en-US" dirty="0"/>
              <a:t>You need to log on to TOMS before you can start a test session.</a:t>
            </a:r>
          </a:p>
        </p:txBody>
      </p:sp>
    </p:spTree>
    <p:extLst>
      <p:ext uri="{BB962C8B-B14F-4D97-AF65-F5344CB8AC3E}">
        <p14:creationId xmlns:p14="http://schemas.microsoft.com/office/powerpoint/2010/main" val="31715977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E84EE-C64A-1F1B-8970-F1AEB56FD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A2778-7ED9-039D-257F-BA76DB2A0847}"/>
              </a:ext>
            </a:extLst>
          </p:cNvPr>
          <p:cNvSpPr>
            <a:spLocks noGrp="1"/>
          </p:cNvSpPr>
          <p:nvPr>
            <p:ph type="title"/>
          </p:nvPr>
        </p:nvSpPr>
        <p:spPr>
          <a:xfrm>
            <a:off x="0" y="0"/>
            <a:ext cx="5186149" cy="6857999"/>
          </a:xfrm>
        </p:spPr>
        <p:txBody>
          <a:bodyPr/>
          <a:lstStyle/>
          <a:p>
            <a:r>
              <a:rPr lang="en-US"/>
              <a:t>Statement #2</a:t>
            </a:r>
          </a:p>
        </p:txBody>
      </p:sp>
      <p:sp>
        <p:nvSpPr>
          <p:cNvPr id="3" name="Content Placeholder 2">
            <a:extLst>
              <a:ext uri="{FF2B5EF4-FFF2-40B4-BE49-F238E27FC236}">
                <a16:creationId xmlns:a16="http://schemas.microsoft.com/office/drawing/2014/main" id="{C5293CD2-FFC2-B058-05DA-07F27093497C}"/>
              </a:ext>
            </a:extLst>
          </p:cNvPr>
          <p:cNvSpPr>
            <a:spLocks noGrp="1"/>
          </p:cNvSpPr>
          <p:nvPr>
            <p:ph sz="quarter" idx="10"/>
          </p:nvPr>
        </p:nvSpPr>
        <p:spPr>
          <a:xfrm>
            <a:off x="6096000" y="341314"/>
            <a:ext cx="5399314" cy="5905806"/>
          </a:xfrm>
        </p:spPr>
        <p:txBody>
          <a:bodyPr anchor="ctr">
            <a:normAutofit/>
          </a:bodyPr>
          <a:lstStyle/>
          <a:p>
            <a:pPr marL="182880" indent="0">
              <a:spcAft>
                <a:spcPts val="1800"/>
              </a:spcAft>
              <a:buNone/>
            </a:pPr>
            <a:r>
              <a:rPr lang="en-US" sz="4000" b="1" dirty="0"/>
              <a:t>Thumbs Up? or Thumbs Down?</a:t>
            </a:r>
          </a:p>
          <a:p>
            <a:pPr marL="182880" indent="0">
              <a:buNone/>
            </a:pPr>
            <a:r>
              <a:rPr lang="en-US" dirty="0"/>
              <a:t>You can leave instructional materials on your walls uncovered during testing.</a:t>
            </a:r>
          </a:p>
        </p:txBody>
      </p:sp>
    </p:spTree>
    <p:extLst>
      <p:ext uri="{BB962C8B-B14F-4D97-AF65-F5344CB8AC3E}">
        <p14:creationId xmlns:p14="http://schemas.microsoft.com/office/powerpoint/2010/main" val="2742942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99039-2563-B43C-8E0D-EA554B600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96A7C-E78C-4338-5751-89138445E66E}"/>
              </a:ext>
            </a:extLst>
          </p:cNvPr>
          <p:cNvSpPr>
            <a:spLocks noGrp="1"/>
          </p:cNvSpPr>
          <p:nvPr>
            <p:ph type="title"/>
          </p:nvPr>
        </p:nvSpPr>
        <p:spPr>
          <a:xfrm>
            <a:off x="0" y="0"/>
            <a:ext cx="5186149" cy="6857999"/>
          </a:xfrm>
        </p:spPr>
        <p:txBody>
          <a:bodyPr/>
          <a:lstStyle/>
          <a:p>
            <a:r>
              <a:rPr lang="en-US" dirty="0"/>
              <a:t>Statement #3</a:t>
            </a:r>
          </a:p>
        </p:txBody>
      </p:sp>
      <p:sp>
        <p:nvSpPr>
          <p:cNvPr id="3" name="Content Placeholder 2">
            <a:extLst>
              <a:ext uri="{FF2B5EF4-FFF2-40B4-BE49-F238E27FC236}">
                <a16:creationId xmlns:a16="http://schemas.microsoft.com/office/drawing/2014/main" id="{0778AEF4-E428-3701-1874-FCCB96FA644B}"/>
              </a:ext>
            </a:extLst>
          </p:cNvPr>
          <p:cNvSpPr>
            <a:spLocks noGrp="1"/>
          </p:cNvSpPr>
          <p:nvPr>
            <p:ph sz="quarter" idx="10"/>
          </p:nvPr>
        </p:nvSpPr>
        <p:spPr>
          <a:xfrm>
            <a:off x="6096000" y="341314"/>
            <a:ext cx="5276370" cy="5367924"/>
          </a:xfrm>
        </p:spPr>
        <p:txBody>
          <a:bodyPr anchor="ctr">
            <a:normAutofit/>
          </a:bodyPr>
          <a:lstStyle/>
          <a:p>
            <a:pPr marL="182880" indent="0">
              <a:spcAft>
                <a:spcPts val="1800"/>
              </a:spcAft>
              <a:buNone/>
            </a:pPr>
            <a:r>
              <a:rPr lang="en-US" sz="4000" b="1" dirty="0"/>
              <a:t>Thumbs Up? or </a:t>
            </a:r>
            <a:br>
              <a:rPr lang="en-US" sz="4000" b="1" dirty="0"/>
            </a:br>
            <a:r>
              <a:rPr lang="en-US" sz="4000" b="1" dirty="0"/>
              <a:t>Thumbs Down?</a:t>
            </a:r>
          </a:p>
          <a:p>
            <a:pPr marL="182880" indent="0">
              <a:buNone/>
            </a:pPr>
            <a:r>
              <a:rPr lang="en-US" dirty="0"/>
              <a:t>You need to read the testing scripts verbatim to all students.</a:t>
            </a:r>
          </a:p>
        </p:txBody>
      </p:sp>
    </p:spTree>
    <p:extLst>
      <p:ext uri="{BB962C8B-B14F-4D97-AF65-F5344CB8AC3E}">
        <p14:creationId xmlns:p14="http://schemas.microsoft.com/office/powerpoint/2010/main" val="511263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FC45-F03D-6FDA-F731-CDC74D9FF334}"/>
              </a:ext>
            </a:extLst>
          </p:cNvPr>
          <p:cNvSpPr>
            <a:spLocks noGrp="1"/>
          </p:cNvSpPr>
          <p:nvPr>
            <p:ph type="title"/>
          </p:nvPr>
        </p:nvSpPr>
        <p:spPr/>
        <p:txBody>
          <a:bodyPr/>
          <a:lstStyle/>
          <a:p>
            <a:pPr algn="ctr"/>
            <a:r>
              <a:rPr lang="en-US" dirty="0"/>
              <a:t>Classroom Logistics  </a:t>
            </a:r>
            <a:br>
              <a:rPr lang="en-US" dirty="0"/>
            </a:br>
            <a:r>
              <a:rPr lang="en-US" dirty="0"/>
              <a:t>for Starting a Test Session</a:t>
            </a:r>
          </a:p>
        </p:txBody>
      </p:sp>
      <p:pic>
        <p:nvPicPr>
          <p:cNvPr id="5" name="Picture Placeholder 4" descr="A group of children using computers">
            <a:extLst>
              <a:ext uri="{FF2B5EF4-FFF2-40B4-BE49-F238E27FC236}">
                <a16:creationId xmlns:a16="http://schemas.microsoft.com/office/drawing/2014/main" id="{5714986F-FE42-C146-A941-48CC286C065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6271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4B9D-71A0-7FDC-6C0F-354B50265CD2}"/>
              </a:ext>
            </a:extLst>
          </p:cNvPr>
          <p:cNvSpPr>
            <a:spLocks noGrp="1"/>
          </p:cNvSpPr>
          <p:nvPr>
            <p:ph type="title"/>
          </p:nvPr>
        </p:nvSpPr>
        <p:spPr>
          <a:xfrm>
            <a:off x="381000" y="238125"/>
            <a:ext cx="7291388" cy="1171575"/>
          </a:xfrm>
        </p:spPr>
        <p:txBody>
          <a:bodyPr>
            <a:normAutofit/>
          </a:bodyPr>
          <a:lstStyle/>
          <a:p>
            <a:pPr marL="0"/>
            <a:r>
              <a:rPr lang="en-US" dirty="0"/>
              <a:t>Starting a Test Session (1)</a:t>
            </a:r>
          </a:p>
        </p:txBody>
      </p:sp>
      <p:sp>
        <p:nvSpPr>
          <p:cNvPr id="3" name="Content Placeholder 2">
            <a:extLst>
              <a:ext uri="{FF2B5EF4-FFF2-40B4-BE49-F238E27FC236}">
                <a16:creationId xmlns:a16="http://schemas.microsoft.com/office/drawing/2014/main" id="{168ACF1D-0F65-7193-9B20-3DF6B982E829}"/>
              </a:ext>
            </a:extLst>
          </p:cNvPr>
          <p:cNvSpPr>
            <a:spLocks noGrp="1"/>
          </p:cNvSpPr>
          <p:nvPr>
            <p:ph idx="1"/>
          </p:nvPr>
        </p:nvSpPr>
        <p:spPr>
          <a:xfrm>
            <a:off x="381000" y="1562101"/>
            <a:ext cx="6035168" cy="4162504"/>
          </a:xfrm>
        </p:spPr>
        <p:txBody>
          <a:bodyPr>
            <a:normAutofit/>
          </a:bodyPr>
          <a:lstStyle/>
          <a:p>
            <a:pPr marL="0" indent="0">
              <a:buNone/>
            </a:pPr>
            <a:r>
              <a:rPr lang="en-US" sz="2800" dirty="0"/>
              <a:t>Start a testing session and write the Session ID on the board.</a:t>
            </a:r>
          </a:p>
          <a:p>
            <a:pPr marL="0" indent="0">
              <a:buNone/>
            </a:pPr>
            <a:r>
              <a:rPr lang="en-US" sz="2800" dirty="0"/>
              <a:t>Provide a quiet environment void of talking or other distractions that might interfere with a student’s ability to concentrate or might compromise the testing situation or environment.</a:t>
            </a:r>
          </a:p>
          <a:p>
            <a:endParaRPr lang="en-US" dirty="0"/>
          </a:p>
        </p:txBody>
      </p:sp>
      <p:pic>
        <p:nvPicPr>
          <p:cNvPr id="5" name="Google Shape;731;p96">
            <a:extLst>
              <a:ext uri="{FF2B5EF4-FFF2-40B4-BE49-F238E27FC236}">
                <a16:creationId xmlns:a16="http://schemas.microsoft.com/office/drawing/2014/main" id="{569CC647-FE23-5127-FF9B-421E1F79247E}"/>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904163" y="238125"/>
            <a:ext cx="4287837" cy="6619875"/>
          </a:xfrm>
          <a:noFill/>
          <a:ln>
            <a:noFill/>
          </a:ln>
        </p:spPr>
      </p:pic>
    </p:spTree>
    <p:extLst>
      <p:ext uri="{BB962C8B-B14F-4D97-AF65-F5344CB8AC3E}">
        <p14:creationId xmlns:p14="http://schemas.microsoft.com/office/powerpoint/2010/main" val="444015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16B62-8990-5320-03C2-68E9CB1AE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26702-98C9-86E2-E56A-85A77E9B6492}"/>
              </a:ext>
            </a:extLst>
          </p:cNvPr>
          <p:cNvSpPr>
            <a:spLocks noGrp="1"/>
          </p:cNvSpPr>
          <p:nvPr>
            <p:ph type="title"/>
          </p:nvPr>
        </p:nvSpPr>
        <p:spPr>
          <a:xfrm>
            <a:off x="381000" y="238125"/>
            <a:ext cx="7291388" cy="1171575"/>
          </a:xfrm>
        </p:spPr>
        <p:txBody>
          <a:bodyPr>
            <a:normAutofit/>
          </a:bodyPr>
          <a:lstStyle/>
          <a:p>
            <a:pPr marL="0"/>
            <a:r>
              <a:rPr lang="en-US" dirty="0"/>
              <a:t>Starting a Test Session (2)</a:t>
            </a:r>
          </a:p>
        </p:txBody>
      </p:sp>
      <p:sp>
        <p:nvSpPr>
          <p:cNvPr id="3" name="Content Placeholder 2">
            <a:extLst>
              <a:ext uri="{FF2B5EF4-FFF2-40B4-BE49-F238E27FC236}">
                <a16:creationId xmlns:a16="http://schemas.microsoft.com/office/drawing/2014/main" id="{066FAB5C-3B32-6176-A0FB-7B383190E73F}"/>
              </a:ext>
            </a:extLst>
          </p:cNvPr>
          <p:cNvSpPr>
            <a:spLocks noGrp="1"/>
          </p:cNvSpPr>
          <p:nvPr>
            <p:ph idx="1"/>
          </p:nvPr>
        </p:nvSpPr>
        <p:spPr>
          <a:xfrm>
            <a:off x="381001" y="1562101"/>
            <a:ext cx="6004432" cy="5295900"/>
          </a:xfrm>
        </p:spPr>
        <p:txBody>
          <a:bodyPr>
            <a:normAutofit/>
          </a:bodyPr>
          <a:lstStyle/>
          <a:p>
            <a:pPr marL="0" indent="0">
              <a:buNone/>
            </a:pPr>
            <a:r>
              <a:rPr lang="en-US" sz="2800" dirty="0"/>
              <a:t>Review student information in the TA Interface to verify test settings as you let students into the Test Session.</a:t>
            </a:r>
          </a:p>
          <a:p>
            <a:r>
              <a:rPr lang="en-US" sz="2800" dirty="0"/>
              <a:t>List steps for what to do if the info is wrong for a student.</a:t>
            </a:r>
          </a:p>
          <a:p>
            <a:pPr marL="0" indent="0">
              <a:buNone/>
            </a:pPr>
            <a:r>
              <a:rPr lang="en-US" sz="2800" dirty="0"/>
              <a:t>Read directions verbatim.</a:t>
            </a:r>
          </a:p>
        </p:txBody>
      </p:sp>
      <p:pic>
        <p:nvPicPr>
          <p:cNvPr id="7" name="Google Shape;740;p97">
            <a:extLst>
              <a:ext uri="{FF2B5EF4-FFF2-40B4-BE49-F238E27FC236}">
                <a16:creationId xmlns:a16="http://schemas.microsoft.com/office/drawing/2014/main" id="{8C32CA7A-86F8-EC1A-C999-82AB2B49AA6A}"/>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904163" y="238125"/>
            <a:ext cx="4287837" cy="6619875"/>
          </a:xfrm>
          <a:noFill/>
          <a:ln>
            <a:noFill/>
          </a:ln>
        </p:spPr>
      </p:pic>
    </p:spTree>
    <p:extLst>
      <p:ext uri="{BB962C8B-B14F-4D97-AF65-F5344CB8AC3E}">
        <p14:creationId xmlns:p14="http://schemas.microsoft.com/office/powerpoint/2010/main" val="4009499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644DA-B867-F196-94AB-91DCD7D9B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4D46C-CFB9-E889-587B-93971525121D}"/>
              </a:ext>
            </a:extLst>
          </p:cNvPr>
          <p:cNvSpPr>
            <a:spLocks noGrp="1"/>
          </p:cNvSpPr>
          <p:nvPr>
            <p:ph type="title"/>
          </p:nvPr>
        </p:nvSpPr>
        <p:spPr>
          <a:xfrm>
            <a:off x="381000" y="238125"/>
            <a:ext cx="7291388" cy="1171575"/>
          </a:xfrm>
        </p:spPr>
        <p:txBody>
          <a:bodyPr>
            <a:normAutofit/>
          </a:bodyPr>
          <a:lstStyle/>
          <a:p>
            <a:pPr marL="0"/>
            <a:r>
              <a:rPr lang="en-US" dirty="0"/>
              <a:t>Starting a Test Session (3)</a:t>
            </a:r>
          </a:p>
        </p:txBody>
      </p:sp>
      <p:sp>
        <p:nvSpPr>
          <p:cNvPr id="3" name="Content Placeholder 2">
            <a:extLst>
              <a:ext uri="{FF2B5EF4-FFF2-40B4-BE49-F238E27FC236}">
                <a16:creationId xmlns:a16="http://schemas.microsoft.com/office/drawing/2014/main" id="{ABC511FF-9548-E233-719B-DAEE452B7088}"/>
              </a:ext>
            </a:extLst>
          </p:cNvPr>
          <p:cNvSpPr>
            <a:spLocks noGrp="1"/>
          </p:cNvSpPr>
          <p:nvPr>
            <p:ph idx="1"/>
          </p:nvPr>
        </p:nvSpPr>
        <p:spPr>
          <a:xfrm>
            <a:off x="381000" y="1562101"/>
            <a:ext cx="7364506" cy="5138376"/>
          </a:xfrm>
        </p:spPr>
        <p:txBody>
          <a:bodyPr>
            <a:noAutofit/>
          </a:bodyPr>
          <a:lstStyle/>
          <a:p>
            <a:pPr marL="0" indent="0">
              <a:buNone/>
            </a:pPr>
            <a:r>
              <a:rPr lang="en-US" sz="2800" dirty="0"/>
              <a:t>Ensure that students do not have access to digital, electronic, or manual devices (cell phones, smart watches) during testing unless it is an approved medical support.</a:t>
            </a:r>
          </a:p>
          <a:p>
            <a:r>
              <a:rPr lang="en-US" sz="2400" dirty="0"/>
              <a:t>Double check for phones and Bluetooth earbuds.</a:t>
            </a:r>
          </a:p>
          <a:p>
            <a:r>
              <a:rPr lang="en-US" sz="2400" dirty="0"/>
              <a:t>Hang “</a:t>
            </a:r>
            <a:r>
              <a:rPr lang="en-US" sz="2400" b="1" dirty="0"/>
              <a:t>Unauthorized electronic devices may not be used at any time during the testing session</a:t>
            </a:r>
            <a:r>
              <a:rPr lang="en-US" sz="2400" dirty="0"/>
              <a:t>” signs where clearly visible to students in the testing environment as a test security reminder.</a:t>
            </a:r>
          </a:p>
          <a:p>
            <a:pPr marL="0" indent="0">
              <a:buNone/>
            </a:pPr>
            <a:r>
              <a:rPr lang="en-US" sz="2800" dirty="0"/>
              <a:t>Staff should actively monitor the test session.</a:t>
            </a:r>
          </a:p>
        </p:txBody>
      </p:sp>
      <p:pic>
        <p:nvPicPr>
          <p:cNvPr id="8" name="Google Shape;750;p98">
            <a:extLst>
              <a:ext uri="{FF2B5EF4-FFF2-40B4-BE49-F238E27FC236}">
                <a16:creationId xmlns:a16="http://schemas.microsoft.com/office/drawing/2014/main" id="{C2D99E66-BD7D-1658-1991-7B1F50F89074}"/>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3864135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07C6-030E-E58B-07DC-1D6AD2AD4841}"/>
              </a:ext>
            </a:extLst>
          </p:cNvPr>
          <p:cNvSpPr>
            <a:spLocks noGrp="1"/>
          </p:cNvSpPr>
          <p:nvPr>
            <p:ph type="title"/>
          </p:nvPr>
        </p:nvSpPr>
        <p:spPr/>
        <p:txBody>
          <a:bodyPr rIns="182880"/>
          <a:lstStyle/>
          <a:p>
            <a:pPr algn="l">
              <a:lnSpc>
                <a:spcPct val="100000"/>
              </a:lnSpc>
            </a:pPr>
            <a:r>
              <a:rPr lang="en-US" dirty="0"/>
              <a:t>Smarter Balanced Summative Assessments </a:t>
            </a:r>
            <a:br>
              <a:rPr lang="en-US" dirty="0"/>
            </a:br>
            <a:r>
              <a:rPr lang="en-US" dirty="0"/>
              <a:t>for ELA and Mathematics</a:t>
            </a:r>
          </a:p>
        </p:txBody>
      </p:sp>
      <p:sp>
        <p:nvSpPr>
          <p:cNvPr id="3" name="Content Placeholder 2">
            <a:extLst>
              <a:ext uri="{FF2B5EF4-FFF2-40B4-BE49-F238E27FC236}">
                <a16:creationId xmlns:a16="http://schemas.microsoft.com/office/drawing/2014/main" id="{DAE75C3A-0436-37B4-DE23-65FBF281BF49}"/>
              </a:ext>
            </a:extLst>
          </p:cNvPr>
          <p:cNvSpPr>
            <a:spLocks noGrp="1"/>
          </p:cNvSpPr>
          <p:nvPr>
            <p:ph idx="4294967295"/>
          </p:nvPr>
        </p:nvSpPr>
        <p:spPr>
          <a:xfrm>
            <a:off x="5474043" y="247135"/>
            <a:ext cx="6336957" cy="6227806"/>
          </a:xfrm>
        </p:spPr>
        <p:txBody>
          <a:bodyPr anchor="ctr">
            <a:normAutofit fontScale="77500" lnSpcReduction="20000"/>
          </a:bodyPr>
          <a:lstStyle/>
          <a:p>
            <a:pPr marL="0" indent="0">
              <a:lnSpc>
                <a:spcPct val="120000"/>
              </a:lnSpc>
              <a:spcBef>
                <a:spcPts val="1200"/>
              </a:spcBef>
              <a:spcAft>
                <a:spcPts val="0"/>
              </a:spcAft>
              <a:buNone/>
            </a:pPr>
            <a:r>
              <a:rPr lang="en-US" sz="4100" b="1" dirty="0"/>
              <a:t>Who</a:t>
            </a:r>
          </a:p>
          <a:p>
            <a:pPr marL="365760">
              <a:lnSpc>
                <a:spcPct val="120000"/>
              </a:lnSpc>
              <a:spcBef>
                <a:spcPts val="600"/>
              </a:spcBef>
            </a:pPr>
            <a:r>
              <a:rPr lang="en-US" sz="3400" dirty="0"/>
              <a:t>Students in grades three through eight and grade eleven</a:t>
            </a:r>
          </a:p>
          <a:p>
            <a:pPr marL="0" indent="0">
              <a:lnSpc>
                <a:spcPct val="120000"/>
              </a:lnSpc>
              <a:spcBef>
                <a:spcPts val="1200"/>
              </a:spcBef>
              <a:spcAft>
                <a:spcPts val="0"/>
              </a:spcAft>
              <a:buNone/>
            </a:pPr>
            <a:r>
              <a:rPr lang="en-US" sz="4100" b="1" dirty="0"/>
              <a:t>How</a:t>
            </a:r>
          </a:p>
          <a:p>
            <a:pPr marL="365760">
              <a:lnSpc>
                <a:spcPct val="120000"/>
              </a:lnSpc>
              <a:spcBef>
                <a:spcPts val="600"/>
              </a:spcBef>
            </a:pPr>
            <a:r>
              <a:rPr lang="en-US" sz="3400" dirty="0"/>
              <a:t>Computer Adaptive Test (CAT) and a Performance Task (PT) with a full write</a:t>
            </a:r>
          </a:p>
          <a:p>
            <a:pPr marL="365760">
              <a:lnSpc>
                <a:spcPct val="120000"/>
              </a:lnSpc>
              <a:spcBef>
                <a:spcPts val="600"/>
              </a:spcBef>
            </a:pPr>
            <a:r>
              <a:rPr lang="en-US" sz="3400" dirty="0"/>
              <a:t>For the CAT, student is scored on number of correct answers and the difficulty of the questions completed</a:t>
            </a:r>
          </a:p>
          <a:p>
            <a:pPr marL="0" indent="0">
              <a:lnSpc>
                <a:spcPct val="120000"/>
              </a:lnSpc>
              <a:spcBef>
                <a:spcPts val="1200"/>
              </a:spcBef>
              <a:spcAft>
                <a:spcPts val="0"/>
              </a:spcAft>
              <a:buNone/>
            </a:pPr>
            <a:r>
              <a:rPr lang="en-US" sz="4100" b="1" dirty="0"/>
              <a:t>When </a:t>
            </a:r>
          </a:p>
          <a:p>
            <a:pPr marL="365760">
              <a:lnSpc>
                <a:spcPct val="120000"/>
              </a:lnSpc>
              <a:spcBef>
                <a:spcPts val="600"/>
              </a:spcBef>
            </a:pPr>
            <a:r>
              <a:rPr lang="en-US" sz="3400" dirty="0">
                <a:highlight>
                  <a:srgbClr val="FFFF00"/>
                </a:highlight>
              </a:rPr>
              <a:t>[Insert information about your testing windows here.]</a:t>
            </a:r>
          </a:p>
        </p:txBody>
      </p:sp>
    </p:spTree>
    <p:extLst>
      <p:ext uri="{BB962C8B-B14F-4D97-AF65-F5344CB8AC3E}">
        <p14:creationId xmlns:p14="http://schemas.microsoft.com/office/powerpoint/2010/main" val="3038742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4643C-7733-2BB5-D5B0-657E2CE01410}"/>
              </a:ext>
            </a:extLst>
          </p:cNvPr>
          <p:cNvSpPr>
            <a:spLocks noGrp="1"/>
          </p:cNvSpPr>
          <p:nvPr>
            <p:ph type="title"/>
          </p:nvPr>
        </p:nvSpPr>
        <p:spPr>
          <a:xfrm>
            <a:off x="380999" y="238538"/>
            <a:ext cx="7794812" cy="1171162"/>
          </a:xfrm>
        </p:spPr>
        <p:txBody>
          <a:bodyPr/>
          <a:lstStyle/>
          <a:p>
            <a:r>
              <a:rPr lang="en-US" dirty="0"/>
              <a:t>During Testing</a:t>
            </a:r>
          </a:p>
        </p:txBody>
      </p:sp>
      <p:sp>
        <p:nvSpPr>
          <p:cNvPr id="6" name="Content Placeholder 5">
            <a:extLst>
              <a:ext uri="{FF2B5EF4-FFF2-40B4-BE49-F238E27FC236}">
                <a16:creationId xmlns:a16="http://schemas.microsoft.com/office/drawing/2014/main" id="{3955AA3C-C813-2AB4-7FA8-4C78FDE7E2D3}"/>
              </a:ext>
            </a:extLst>
          </p:cNvPr>
          <p:cNvSpPr>
            <a:spLocks noGrp="1"/>
          </p:cNvSpPr>
          <p:nvPr>
            <p:ph idx="1"/>
          </p:nvPr>
        </p:nvSpPr>
        <p:spPr>
          <a:xfrm>
            <a:off x="380999" y="1337508"/>
            <a:ext cx="8793738" cy="5283093"/>
          </a:xfrm>
        </p:spPr>
        <p:txBody>
          <a:bodyPr>
            <a:noAutofit/>
          </a:bodyPr>
          <a:lstStyle/>
          <a:p>
            <a:pPr marL="0" indent="0">
              <a:spcBef>
                <a:spcPts val="1200"/>
              </a:spcBef>
              <a:buNone/>
            </a:pPr>
            <a:r>
              <a:rPr lang="en-US" sz="2400" dirty="0"/>
              <a:t>Be up, walking around the room so that students are actively supervised. Actively monitor to make sure the student has a clear desk free of nonsecure items like notes, or notebooks.</a:t>
            </a:r>
          </a:p>
          <a:p>
            <a:pPr marL="0" indent="0">
              <a:buNone/>
            </a:pPr>
            <a:r>
              <a:rPr lang="en-US" sz="2400" dirty="0"/>
              <a:t>Students are prohibited from</a:t>
            </a:r>
          </a:p>
          <a:p>
            <a:pPr>
              <a:spcBef>
                <a:spcPts val="0"/>
              </a:spcBef>
            </a:pPr>
            <a:r>
              <a:rPr lang="en-US" sz="2400" dirty="0"/>
              <a:t>viewing other students’ answers;</a:t>
            </a:r>
          </a:p>
          <a:p>
            <a:pPr>
              <a:spcBef>
                <a:spcPts val="0"/>
              </a:spcBef>
            </a:pPr>
            <a:r>
              <a:rPr lang="en-US" sz="2400" dirty="0"/>
              <a:t>distracting or interrupting other students; and</a:t>
            </a:r>
          </a:p>
          <a:p>
            <a:pPr>
              <a:lnSpc>
                <a:spcPct val="90000"/>
              </a:lnSpc>
              <a:spcBef>
                <a:spcPts val="0"/>
              </a:spcBef>
            </a:pPr>
            <a:r>
              <a:rPr lang="en-US" sz="2400" dirty="0"/>
              <a:t>accessing or using unauthorized electronic devices that allow access to outside information, communication, or the ability to photograph or copy test content. </a:t>
            </a:r>
          </a:p>
          <a:p>
            <a:pPr lvl="1">
              <a:lnSpc>
                <a:spcPct val="90000"/>
              </a:lnSpc>
              <a:spcBef>
                <a:spcPts val="0"/>
              </a:spcBef>
            </a:pPr>
            <a:r>
              <a:rPr lang="en-US" sz="2400" b="1" dirty="0"/>
              <a:t>This includes, but is not limited to, cell phones, smart watches, tablets, cameras, and electronic translation devices.</a:t>
            </a:r>
          </a:p>
          <a:p>
            <a:pPr>
              <a:spcBef>
                <a:spcPts val="0"/>
              </a:spcBef>
            </a:pPr>
            <a:r>
              <a:rPr lang="en-US" sz="2400" dirty="0">
                <a:highlight>
                  <a:srgbClr val="FFFF00"/>
                </a:highlight>
              </a:rPr>
              <a:t>[Insert your local practice or contact here.]</a:t>
            </a:r>
          </a:p>
        </p:txBody>
      </p:sp>
      <p:pic>
        <p:nvPicPr>
          <p:cNvPr id="8" name="Google Shape;758;p99">
            <a:extLst>
              <a:ext uri="{FF2B5EF4-FFF2-40B4-BE49-F238E27FC236}">
                <a16:creationId xmlns:a16="http://schemas.microsoft.com/office/drawing/2014/main" id="{E7A5B5EF-613B-AD8A-9FB6-10FD4D771580}"/>
              </a:ext>
              <a:ext uri="{C183D7F6-B498-43B3-948B-1728B52AA6E4}">
                <adec:decorative xmlns:adec="http://schemas.microsoft.com/office/drawing/2017/decorative" val="1"/>
              </a:ext>
            </a:extLst>
          </p:cNvPr>
          <p:cNvPicPr preferRelativeResize="0">
            <a:picLocks noGrp="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9382205" y="238538"/>
            <a:ext cx="2809796" cy="6619875"/>
          </a:xfrm>
          <a:prstGeom prst="rect">
            <a:avLst/>
          </a:prstGeom>
          <a:noFill/>
          <a:ln>
            <a:noFill/>
          </a:ln>
        </p:spPr>
      </p:pic>
    </p:spTree>
    <p:extLst>
      <p:ext uri="{BB962C8B-B14F-4D97-AF65-F5344CB8AC3E}">
        <p14:creationId xmlns:p14="http://schemas.microsoft.com/office/powerpoint/2010/main" val="1379962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DD78-F504-0443-407A-6F8EF0E2E8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8716E6-5F76-2311-65CC-C09A3355DD32}"/>
              </a:ext>
            </a:extLst>
          </p:cNvPr>
          <p:cNvSpPr>
            <a:spLocks noGrp="1"/>
          </p:cNvSpPr>
          <p:nvPr>
            <p:ph type="title"/>
          </p:nvPr>
        </p:nvSpPr>
        <p:spPr>
          <a:xfrm>
            <a:off x="380999" y="238537"/>
            <a:ext cx="7292009" cy="1171163"/>
          </a:xfrm>
        </p:spPr>
        <p:txBody>
          <a:bodyPr/>
          <a:lstStyle/>
          <a:p>
            <a:r>
              <a:rPr lang="en-US" dirty="0"/>
              <a:t>During Testing (2)</a:t>
            </a:r>
          </a:p>
        </p:txBody>
      </p:sp>
      <p:sp>
        <p:nvSpPr>
          <p:cNvPr id="6" name="Content Placeholder 5">
            <a:extLst>
              <a:ext uri="{FF2B5EF4-FFF2-40B4-BE49-F238E27FC236}">
                <a16:creationId xmlns:a16="http://schemas.microsoft.com/office/drawing/2014/main" id="{F8D45018-E209-68DB-538E-3113155CF186}"/>
              </a:ext>
            </a:extLst>
          </p:cNvPr>
          <p:cNvSpPr>
            <a:spLocks noGrp="1"/>
          </p:cNvSpPr>
          <p:nvPr>
            <p:ph idx="1"/>
          </p:nvPr>
        </p:nvSpPr>
        <p:spPr>
          <a:xfrm>
            <a:off x="381001" y="1562100"/>
            <a:ext cx="5715000" cy="4139453"/>
          </a:xfrm>
        </p:spPr>
        <p:txBody>
          <a:bodyPr>
            <a:normAutofit/>
          </a:bodyPr>
          <a:lstStyle/>
          <a:p>
            <a:pPr marL="0" indent="0">
              <a:buNone/>
            </a:pPr>
            <a:r>
              <a:rPr lang="en-US" sz="2800" dirty="0"/>
              <a:t>Reminder, no one other than the student themself is permitted to review a student’s responses to the Smarter Balanced Assessments, CAST, or CSA in the testing interface or students’ notes on scratch paper.</a:t>
            </a:r>
          </a:p>
        </p:txBody>
      </p:sp>
      <p:pic>
        <p:nvPicPr>
          <p:cNvPr id="7" name="Picture Placeholder 6">
            <a:extLst>
              <a:ext uri="{FF2B5EF4-FFF2-40B4-BE49-F238E27FC236}">
                <a16:creationId xmlns:a16="http://schemas.microsoft.com/office/drawing/2014/main" id="{133269FF-A5B5-7A06-D1B5-389FDF1B074F}"/>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7903597" y="238538"/>
            <a:ext cx="4288403" cy="6619461"/>
          </a:xfrm>
        </p:spPr>
      </p:pic>
    </p:spTree>
    <p:extLst>
      <p:ext uri="{BB962C8B-B14F-4D97-AF65-F5344CB8AC3E}">
        <p14:creationId xmlns:p14="http://schemas.microsoft.com/office/powerpoint/2010/main" val="764367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DE0E-0243-0116-A7FF-161440A265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BFE2A3-9717-47B2-E609-FCC5C820655F}"/>
              </a:ext>
            </a:extLst>
          </p:cNvPr>
          <p:cNvSpPr>
            <a:spLocks noGrp="1"/>
          </p:cNvSpPr>
          <p:nvPr>
            <p:ph type="title"/>
          </p:nvPr>
        </p:nvSpPr>
        <p:spPr>
          <a:xfrm>
            <a:off x="380999" y="238537"/>
            <a:ext cx="7292009" cy="1171163"/>
          </a:xfrm>
        </p:spPr>
        <p:txBody>
          <a:bodyPr/>
          <a:lstStyle/>
          <a:p>
            <a:r>
              <a:rPr lang="en-US" dirty="0"/>
              <a:t>During Testing (3)</a:t>
            </a:r>
          </a:p>
        </p:txBody>
      </p:sp>
      <p:sp>
        <p:nvSpPr>
          <p:cNvPr id="6" name="Content Placeholder 5">
            <a:extLst>
              <a:ext uri="{FF2B5EF4-FFF2-40B4-BE49-F238E27FC236}">
                <a16:creationId xmlns:a16="http://schemas.microsoft.com/office/drawing/2014/main" id="{F3471873-BAC5-BB85-8B40-A1E0F02A3908}"/>
              </a:ext>
            </a:extLst>
          </p:cNvPr>
          <p:cNvSpPr>
            <a:spLocks noGrp="1"/>
          </p:cNvSpPr>
          <p:nvPr>
            <p:ph idx="1"/>
          </p:nvPr>
        </p:nvSpPr>
        <p:spPr>
          <a:xfrm>
            <a:off x="381000" y="1562100"/>
            <a:ext cx="6526946" cy="5295900"/>
          </a:xfrm>
        </p:spPr>
        <p:txBody>
          <a:bodyPr>
            <a:normAutofit/>
          </a:bodyPr>
          <a:lstStyle/>
          <a:p>
            <a:pPr marL="0" indent="0">
              <a:buNone/>
            </a:pPr>
            <a:r>
              <a:rPr lang="en-US" sz="2800" dirty="0"/>
              <a:t>If a student asks for assistance manipulating a test item or answering a test question, the TA cannot help them.</a:t>
            </a:r>
          </a:p>
          <a:p>
            <a:r>
              <a:rPr lang="en-US" sz="2400" dirty="0"/>
              <a:t>The TA can encourage them to reread the directions, and say,  “</a:t>
            </a:r>
            <a:r>
              <a:rPr lang="en-US" sz="2400" b="1" dirty="0"/>
              <a:t>I can not help you with the test. Try to do the best you can</a:t>
            </a:r>
            <a:r>
              <a:rPr lang="en-US" sz="2400" dirty="0"/>
              <a:t>.”</a:t>
            </a:r>
          </a:p>
        </p:txBody>
      </p:sp>
      <p:pic>
        <p:nvPicPr>
          <p:cNvPr id="4" name="Google Shape;776;p101">
            <a:extLst>
              <a:ext uri="{FF2B5EF4-FFF2-40B4-BE49-F238E27FC236}">
                <a16:creationId xmlns:a16="http://schemas.microsoft.com/office/drawing/2014/main" id="{FEF8B01B-4E7F-9864-0EBC-B4DB731B41B2}"/>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18015487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DE2DE-02D5-D179-CFC5-AEF67678F2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124AEC-7A2D-9703-0582-7A4FD0BA3C35}"/>
              </a:ext>
            </a:extLst>
          </p:cNvPr>
          <p:cNvSpPr>
            <a:spLocks noGrp="1"/>
          </p:cNvSpPr>
          <p:nvPr>
            <p:ph type="title"/>
          </p:nvPr>
        </p:nvSpPr>
        <p:spPr>
          <a:xfrm>
            <a:off x="380999" y="238537"/>
            <a:ext cx="7292009" cy="1171163"/>
          </a:xfrm>
        </p:spPr>
        <p:txBody>
          <a:bodyPr/>
          <a:lstStyle/>
          <a:p>
            <a:r>
              <a:rPr lang="en-US"/>
              <a:t>During Testing (4)</a:t>
            </a:r>
          </a:p>
        </p:txBody>
      </p:sp>
      <p:sp>
        <p:nvSpPr>
          <p:cNvPr id="6" name="Content Placeholder 5">
            <a:extLst>
              <a:ext uri="{FF2B5EF4-FFF2-40B4-BE49-F238E27FC236}">
                <a16:creationId xmlns:a16="http://schemas.microsoft.com/office/drawing/2014/main" id="{DC4796DB-8B5F-F5D7-5A93-FEA803709FA5}"/>
              </a:ext>
            </a:extLst>
          </p:cNvPr>
          <p:cNvSpPr>
            <a:spLocks noGrp="1"/>
          </p:cNvSpPr>
          <p:nvPr>
            <p:ph idx="1"/>
          </p:nvPr>
        </p:nvSpPr>
        <p:spPr>
          <a:xfrm>
            <a:off x="380999" y="1409700"/>
            <a:ext cx="7292010" cy="5448299"/>
          </a:xfrm>
        </p:spPr>
        <p:txBody>
          <a:bodyPr>
            <a:normAutofit/>
          </a:bodyPr>
          <a:lstStyle/>
          <a:p>
            <a:pPr marL="0" indent="0">
              <a:buNone/>
            </a:pPr>
            <a:r>
              <a:rPr lang="en-US" sz="2800" dirty="0"/>
              <a:t>Collect the login cards once everyone is logged on.</a:t>
            </a:r>
          </a:p>
          <a:p>
            <a:r>
              <a:rPr lang="en-US" sz="2400" dirty="0"/>
              <a:t>All students’ ID information must be collected at the end of each test session, stored securely, and then destroyed securely.</a:t>
            </a:r>
          </a:p>
          <a:p>
            <a:r>
              <a:rPr lang="en-US" sz="2400" dirty="0"/>
              <a:t>The loss of logon information is considered a security incident at the local level and does not need to be reported in Security Test and Incident Reporting System (STAIRS).</a:t>
            </a:r>
          </a:p>
          <a:p>
            <a:r>
              <a:rPr lang="en-US" sz="2400" dirty="0"/>
              <a:t>If students will be logging on to multiple tests in one day, collect the login cards after the last logon of the day has been completed.</a:t>
            </a:r>
          </a:p>
        </p:txBody>
      </p:sp>
      <p:pic>
        <p:nvPicPr>
          <p:cNvPr id="8" name="Google Shape;758;p99">
            <a:extLst>
              <a:ext uri="{FF2B5EF4-FFF2-40B4-BE49-F238E27FC236}">
                <a16:creationId xmlns:a16="http://schemas.microsoft.com/office/drawing/2014/main" id="{2B9841B5-33EB-9E76-EE78-C0305484C658}"/>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904163" y="238125"/>
            <a:ext cx="4287837" cy="6619875"/>
          </a:xfrm>
          <a:noFill/>
          <a:ln>
            <a:noFill/>
          </a:ln>
        </p:spPr>
      </p:pic>
    </p:spTree>
    <p:extLst>
      <p:ext uri="{BB962C8B-B14F-4D97-AF65-F5344CB8AC3E}">
        <p14:creationId xmlns:p14="http://schemas.microsoft.com/office/powerpoint/2010/main" val="1817123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01DD-AC92-08EB-9ABE-39CDB0B320A0}"/>
              </a:ext>
            </a:extLst>
          </p:cNvPr>
          <p:cNvSpPr>
            <a:spLocks noGrp="1"/>
          </p:cNvSpPr>
          <p:nvPr>
            <p:ph type="title"/>
          </p:nvPr>
        </p:nvSpPr>
        <p:spPr>
          <a:xfrm>
            <a:off x="381000" y="238125"/>
            <a:ext cx="7522597" cy="1171575"/>
          </a:xfrm>
        </p:spPr>
        <p:txBody>
          <a:bodyPr>
            <a:normAutofit fontScale="90000"/>
          </a:bodyPr>
          <a:lstStyle/>
          <a:p>
            <a:r>
              <a:rPr lang="en-US" dirty="0"/>
              <a:t>Student Breaks During Testing</a:t>
            </a:r>
          </a:p>
        </p:txBody>
      </p:sp>
      <p:sp>
        <p:nvSpPr>
          <p:cNvPr id="3" name="Content Placeholder 2">
            <a:extLst>
              <a:ext uri="{FF2B5EF4-FFF2-40B4-BE49-F238E27FC236}">
                <a16:creationId xmlns:a16="http://schemas.microsoft.com/office/drawing/2014/main" id="{2F3938BA-60CC-7CF7-5404-2B48214E2C6F}"/>
              </a:ext>
            </a:extLst>
          </p:cNvPr>
          <p:cNvSpPr>
            <a:spLocks noGrp="1"/>
          </p:cNvSpPr>
          <p:nvPr>
            <p:ph idx="1"/>
          </p:nvPr>
        </p:nvSpPr>
        <p:spPr>
          <a:xfrm>
            <a:off x="381000" y="1562101"/>
            <a:ext cx="6128084" cy="4108716"/>
          </a:xfrm>
        </p:spPr>
        <p:txBody>
          <a:bodyPr>
            <a:normAutofit/>
          </a:bodyPr>
          <a:lstStyle/>
          <a:p>
            <a:pPr marL="0" indent="0">
              <a:buNone/>
            </a:pPr>
            <a:r>
              <a:rPr lang="en-US" sz="2800" dirty="0"/>
              <a:t>If a student needs a break, pause the test. Student options include</a:t>
            </a:r>
          </a:p>
          <a:p>
            <a:r>
              <a:rPr lang="en-US" sz="2800" dirty="0"/>
              <a:t>restroom;</a:t>
            </a:r>
          </a:p>
          <a:p>
            <a:r>
              <a:rPr lang="en-US" sz="2800" dirty="0"/>
              <a:t>water; and</a:t>
            </a:r>
          </a:p>
          <a:p>
            <a:r>
              <a:rPr lang="en-US" sz="2800" dirty="0"/>
              <a:t>wiggle.</a:t>
            </a:r>
          </a:p>
          <a:p>
            <a:pPr marL="0" indent="0">
              <a:buNone/>
            </a:pPr>
            <a:r>
              <a:rPr lang="en-US" sz="2800" dirty="0"/>
              <a:t>Students </a:t>
            </a:r>
            <a:r>
              <a:rPr lang="en-US" sz="2800" b="1" dirty="0"/>
              <a:t>cannot</a:t>
            </a:r>
            <a:r>
              <a:rPr lang="en-US" sz="2800" dirty="0"/>
              <a:t> access technology during breaks.</a:t>
            </a:r>
          </a:p>
        </p:txBody>
      </p:sp>
      <p:pic>
        <p:nvPicPr>
          <p:cNvPr id="5" name="Google Shape;794;p103">
            <a:extLst>
              <a:ext uri="{FF2B5EF4-FFF2-40B4-BE49-F238E27FC236}">
                <a16:creationId xmlns:a16="http://schemas.microsoft.com/office/drawing/2014/main" id="{592CE98D-FF91-F4E4-D03F-6F50B65AB0B4}"/>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1330177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5F430-4484-55FE-66DF-0CE34112B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92981-36F1-2532-733E-EE3DC750DB8C}"/>
              </a:ext>
            </a:extLst>
          </p:cNvPr>
          <p:cNvSpPr>
            <a:spLocks noGrp="1"/>
          </p:cNvSpPr>
          <p:nvPr>
            <p:ph type="title"/>
          </p:nvPr>
        </p:nvSpPr>
        <p:spPr>
          <a:xfrm>
            <a:off x="380999" y="238537"/>
            <a:ext cx="7427495" cy="1171163"/>
          </a:xfrm>
        </p:spPr>
        <p:txBody>
          <a:bodyPr>
            <a:normAutofit fontScale="90000"/>
          </a:bodyPr>
          <a:lstStyle/>
          <a:p>
            <a:r>
              <a:rPr lang="en-US" dirty="0"/>
              <a:t>Student Breaks More Than 20 Minutes During Testing</a:t>
            </a:r>
          </a:p>
        </p:txBody>
      </p:sp>
      <p:sp>
        <p:nvSpPr>
          <p:cNvPr id="3" name="Content Placeholder 2">
            <a:extLst>
              <a:ext uri="{FF2B5EF4-FFF2-40B4-BE49-F238E27FC236}">
                <a16:creationId xmlns:a16="http://schemas.microsoft.com/office/drawing/2014/main" id="{059C89AA-4E7B-FB67-C5FD-F98B9F80C15D}"/>
              </a:ext>
            </a:extLst>
          </p:cNvPr>
          <p:cNvSpPr>
            <a:spLocks noGrp="1"/>
          </p:cNvSpPr>
          <p:nvPr>
            <p:ph idx="1"/>
          </p:nvPr>
        </p:nvSpPr>
        <p:spPr>
          <a:xfrm>
            <a:off x="381001" y="1562100"/>
            <a:ext cx="6573050" cy="4941887"/>
          </a:xfrm>
        </p:spPr>
        <p:txBody>
          <a:bodyPr anchor="t">
            <a:normAutofit fontScale="77500" lnSpcReduction="20000"/>
          </a:bodyPr>
          <a:lstStyle/>
          <a:p>
            <a:pPr marL="0" indent="0">
              <a:lnSpc>
                <a:spcPct val="110000"/>
              </a:lnSpc>
              <a:buNone/>
            </a:pPr>
            <a:r>
              <a:rPr lang="en-US" sz="3400" dirty="0"/>
              <a:t>If a student needs a break of more than 20 minutes, or will not finish by the end of the testing session, the student should</a:t>
            </a:r>
          </a:p>
          <a:p>
            <a:r>
              <a:rPr lang="en-US" sz="3400" dirty="0"/>
              <a:t>review all questions started; and</a:t>
            </a:r>
          </a:p>
          <a:p>
            <a:r>
              <a:rPr lang="en-US" sz="3400" dirty="0"/>
              <a:t>complete all questions marked for review (</a:t>
            </a:r>
            <a:r>
              <a:rPr lang="en-US" sz="3400" b="1" dirty="0"/>
              <a:t>they cannot access these later—remember the pause rules</a:t>
            </a:r>
            <a:r>
              <a:rPr lang="en-US" sz="3400" dirty="0"/>
              <a:t>).</a:t>
            </a:r>
          </a:p>
          <a:p>
            <a:pPr marL="0" indent="0">
              <a:lnSpc>
                <a:spcPct val="110000"/>
              </a:lnSpc>
              <a:buNone/>
            </a:pPr>
            <a:r>
              <a:rPr lang="en-US" sz="3400" dirty="0"/>
              <a:t>In the event of a fire alarm, internet outage or health concern that lasts more than 20 minutes the TA should alert the Site Coordinator so they can appropriately address the issue</a:t>
            </a:r>
            <a:r>
              <a:rPr lang="en-US" dirty="0"/>
              <a:t>.</a:t>
            </a:r>
          </a:p>
        </p:txBody>
      </p:sp>
      <p:pic>
        <p:nvPicPr>
          <p:cNvPr id="13" name="Picture Placeholder 12">
            <a:extLst>
              <a:ext uri="{FF2B5EF4-FFF2-40B4-BE49-F238E27FC236}">
                <a16:creationId xmlns:a16="http://schemas.microsoft.com/office/drawing/2014/main" id="{F021B1BC-3D25-227F-7E4F-B40327CC2B72}"/>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904163" y="238125"/>
            <a:ext cx="4287837" cy="6619875"/>
          </a:xfrm>
        </p:spPr>
      </p:pic>
    </p:spTree>
    <p:extLst>
      <p:ext uri="{BB962C8B-B14F-4D97-AF65-F5344CB8AC3E}">
        <p14:creationId xmlns:p14="http://schemas.microsoft.com/office/powerpoint/2010/main" val="1393858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AF78B-029C-C90C-3654-E8FFED338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9D47B4-1B6F-66F2-3583-9F1D4366E032}"/>
              </a:ext>
            </a:extLst>
          </p:cNvPr>
          <p:cNvSpPr>
            <a:spLocks noGrp="1"/>
          </p:cNvSpPr>
          <p:nvPr>
            <p:ph type="title"/>
          </p:nvPr>
        </p:nvSpPr>
        <p:spPr>
          <a:xfrm>
            <a:off x="380999" y="238537"/>
            <a:ext cx="7292009" cy="1171163"/>
          </a:xfrm>
        </p:spPr>
        <p:txBody>
          <a:bodyPr>
            <a:normAutofit fontScale="90000"/>
          </a:bodyPr>
          <a:lstStyle/>
          <a:p>
            <a:r>
              <a:rPr lang="en-US"/>
              <a:t>Student Breaks More Than 20 Minutes During Testing (2)</a:t>
            </a:r>
          </a:p>
        </p:txBody>
      </p:sp>
      <p:sp>
        <p:nvSpPr>
          <p:cNvPr id="3" name="Content Placeholder 2">
            <a:extLst>
              <a:ext uri="{FF2B5EF4-FFF2-40B4-BE49-F238E27FC236}">
                <a16:creationId xmlns:a16="http://schemas.microsoft.com/office/drawing/2014/main" id="{75C1BAAA-E5C8-8B69-677A-16AB455A7D35}"/>
              </a:ext>
            </a:extLst>
          </p:cNvPr>
          <p:cNvSpPr>
            <a:spLocks noGrp="1"/>
          </p:cNvSpPr>
          <p:nvPr>
            <p:ph idx="1"/>
          </p:nvPr>
        </p:nvSpPr>
        <p:spPr>
          <a:xfrm>
            <a:off x="381000" y="1562101"/>
            <a:ext cx="6689834" cy="5295900"/>
          </a:xfrm>
        </p:spPr>
        <p:txBody>
          <a:bodyPr>
            <a:normAutofit/>
          </a:bodyPr>
          <a:lstStyle/>
          <a:p>
            <a:pPr marL="0" indent="0">
              <a:buNone/>
            </a:pPr>
            <a:r>
              <a:rPr lang="en-US" sz="2800" dirty="0"/>
              <a:t>Collect all materials, write student names on scratch paper, and collect login cards.</a:t>
            </a:r>
          </a:p>
          <a:p>
            <a:r>
              <a:rPr lang="en-US" sz="2400" dirty="0"/>
              <a:t>These cannot remain on student desks.</a:t>
            </a:r>
          </a:p>
          <a:p>
            <a:r>
              <a:rPr lang="en-US" sz="2400" dirty="0"/>
              <a:t>Printed materials, scratch paper, the </a:t>
            </a:r>
            <a:r>
              <a:rPr lang="en-US" sz="2400" i="1" dirty="0"/>
              <a:t>Directions for Administrations </a:t>
            </a:r>
            <a:r>
              <a:rPr lang="en-US" sz="2400" dirty="0"/>
              <a:t>(</a:t>
            </a:r>
            <a:r>
              <a:rPr lang="en-US" sz="2400" i="1" dirty="0"/>
              <a:t>DFAs</a:t>
            </a:r>
            <a:r>
              <a:rPr lang="en-US" sz="2400" dirty="0"/>
              <a:t>) and documents with student information must be securely stored in a locked location that can be opened only with a key or keycard by staff responsible for test administration.</a:t>
            </a:r>
          </a:p>
        </p:txBody>
      </p:sp>
      <p:pic>
        <p:nvPicPr>
          <p:cNvPr id="8" name="Picture Placeholder 7">
            <a:extLst>
              <a:ext uri="{FF2B5EF4-FFF2-40B4-BE49-F238E27FC236}">
                <a16:creationId xmlns:a16="http://schemas.microsoft.com/office/drawing/2014/main" id="{AAC2B9D3-E1B3-0C85-34C2-7379AAA53E66}"/>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904163" y="238125"/>
            <a:ext cx="4287837" cy="6619875"/>
          </a:xfrm>
        </p:spPr>
      </p:pic>
    </p:spTree>
    <p:extLst>
      <p:ext uri="{BB962C8B-B14F-4D97-AF65-F5344CB8AC3E}">
        <p14:creationId xmlns:p14="http://schemas.microsoft.com/office/powerpoint/2010/main" val="1313535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4548B-FCED-9244-7111-8744E563D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3E343-2350-6789-1255-BACD79B104D2}"/>
              </a:ext>
            </a:extLst>
          </p:cNvPr>
          <p:cNvSpPr>
            <a:spLocks noGrp="1"/>
          </p:cNvSpPr>
          <p:nvPr>
            <p:ph type="title"/>
          </p:nvPr>
        </p:nvSpPr>
        <p:spPr>
          <a:xfrm>
            <a:off x="380999" y="238537"/>
            <a:ext cx="7292009" cy="1171163"/>
          </a:xfrm>
        </p:spPr>
        <p:txBody>
          <a:bodyPr>
            <a:normAutofit fontScale="90000"/>
          </a:bodyPr>
          <a:lstStyle/>
          <a:p>
            <a:r>
              <a:rPr lang="en-US"/>
              <a:t>Student Breaks More Than 20 Minutes During Testing (3)</a:t>
            </a:r>
          </a:p>
        </p:txBody>
      </p:sp>
      <p:sp>
        <p:nvSpPr>
          <p:cNvPr id="3" name="Content Placeholder 2">
            <a:extLst>
              <a:ext uri="{FF2B5EF4-FFF2-40B4-BE49-F238E27FC236}">
                <a16:creationId xmlns:a16="http://schemas.microsoft.com/office/drawing/2014/main" id="{23694C6E-EAFF-80A9-C2C4-962E125FC3D4}"/>
              </a:ext>
            </a:extLst>
          </p:cNvPr>
          <p:cNvSpPr>
            <a:spLocks noGrp="1"/>
          </p:cNvSpPr>
          <p:nvPr>
            <p:ph idx="1"/>
          </p:nvPr>
        </p:nvSpPr>
        <p:spPr>
          <a:xfrm>
            <a:off x="381000" y="1562100"/>
            <a:ext cx="5715000" cy="3409470"/>
          </a:xfrm>
        </p:spPr>
        <p:txBody>
          <a:bodyPr>
            <a:normAutofit/>
          </a:bodyPr>
          <a:lstStyle/>
          <a:p>
            <a:pPr marL="0" indent="0">
              <a:buNone/>
            </a:pPr>
            <a:r>
              <a:rPr lang="en-US" sz="2800" dirty="0"/>
              <a:t>If the student will not complete testing the same day, [</a:t>
            </a:r>
            <a:r>
              <a:rPr lang="en-US" sz="2800" dirty="0">
                <a:highlight>
                  <a:srgbClr val="FFFF00"/>
                </a:highlight>
              </a:rPr>
              <a:t>insert your local procedure here</a:t>
            </a:r>
            <a:r>
              <a:rPr lang="en-US" sz="2800" dirty="0"/>
              <a:t>].</a:t>
            </a:r>
          </a:p>
        </p:txBody>
      </p:sp>
      <p:pic>
        <p:nvPicPr>
          <p:cNvPr id="8" name="Picture Placeholder 7">
            <a:extLst>
              <a:ext uri="{FF2B5EF4-FFF2-40B4-BE49-F238E27FC236}">
                <a16:creationId xmlns:a16="http://schemas.microsoft.com/office/drawing/2014/main" id="{A97D3A12-37C3-15A7-1D5B-D6EB9BC92550}"/>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7903597" y="238538"/>
            <a:ext cx="4288403" cy="6619461"/>
          </a:xfrm>
        </p:spPr>
      </p:pic>
    </p:spTree>
    <p:extLst>
      <p:ext uri="{BB962C8B-B14F-4D97-AF65-F5344CB8AC3E}">
        <p14:creationId xmlns:p14="http://schemas.microsoft.com/office/powerpoint/2010/main" val="17370463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16C005-F597-5515-D343-6F6E17BAA4BE}"/>
              </a:ext>
            </a:extLst>
          </p:cNvPr>
          <p:cNvSpPr>
            <a:spLocks noGrp="1"/>
          </p:cNvSpPr>
          <p:nvPr>
            <p:ph type="title"/>
          </p:nvPr>
        </p:nvSpPr>
        <p:spPr>
          <a:xfrm>
            <a:off x="380999" y="238125"/>
            <a:ext cx="11430001" cy="1171575"/>
          </a:xfrm>
        </p:spPr>
        <p:txBody>
          <a:bodyPr>
            <a:normAutofit fontScale="90000"/>
          </a:bodyPr>
          <a:lstStyle/>
          <a:p>
            <a:r>
              <a:rPr lang="en-US" dirty="0"/>
              <a:t>When Students Finish Testing Each Day and Other Students Are Still Testing</a:t>
            </a:r>
          </a:p>
        </p:txBody>
      </p:sp>
      <p:sp>
        <p:nvSpPr>
          <p:cNvPr id="6" name="Content Placeholder 5">
            <a:extLst>
              <a:ext uri="{FF2B5EF4-FFF2-40B4-BE49-F238E27FC236}">
                <a16:creationId xmlns:a16="http://schemas.microsoft.com/office/drawing/2014/main" id="{5FF50BA2-75E7-2393-B331-12227AD86110}"/>
              </a:ext>
            </a:extLst>
          </p:cNvPr>
          <p:cNvSpPr>
            <a:spLocks noGrp="1"/>
          </p:cNvSpPr>
          <p:nvPr>
            <p:ph idx="1"/>
          </p:nvPr>
        </p:nvSpPr>
        <p:spPr>
          <a:xfrm>
            <a:off x="380999" y="1562101"/>
            <a:ext cx="6035567" cy="4460328"/>
          </a:xfrm>
        </p:spPr>
        <p:txBody>
          <a:bodyPr>
            <a:normAutofit/>
          </a:bodyPr>
          <a:lstStyle/>
          <a:p>
            <a:r>
              <a:rPr lang="en-US" sz="2800" dirty="0"/>
              <a:t>Students need to do an independent activity and should not be disturbing or assisting other students.</a:t>
            </a:r>
          </a:p>
          <a:p>
            <a:r>
              <a:rPr lang="en-US" sz="2800" dirty="0"/>
              <a:t>No discussion of test materials.</a:t>
            </a:r>
          </a:p>
          <a:p>
            <a:r>
              <a:rPr lang="en-US" sz="2800" dirty="0"/>
              <a:t>[</a:t>
            </a:r>
            <a:r>
              <a:rPr lang="en-US" sz="2800" dirty="0">
                <a:highlight>
                  <a:srgbClr val="FFFF00"/>
                </a:highlight>
              </a:rPr>
              <a:t>Insert your local procedures here.</a:t>
            </a:r>
            <a:r>
              <a:rPr lang="en-US" sz="2800" dirty="0"/>
              <a:t>]</a:t>
            </a:r>
          </a:p>
          <a:p>
            <a:endParaRPr lang="en-US" dirty="0"/>
          </a:p>
        </p:txBody>
      </p:sp>
      <p:pic>
        <p:nvPicPr>
          <p:cNvPr id="11" name="Google Shape;820;p106">
            <a:extLst>
              <a:ext uri="{FF2B5EF4-FFF2-40B4-BE49-F238E27FC236}">
                <a16:creationId xmlns:a16="http://schemas.microsoft.com/office/drawing/2014/main" id="{51AA6BC5-F2EB-8432-4B58-E5490DF8DBF1}"/>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904163" y="1562100"/>
            <a:ext cx="4287837" cy="5295900"/>
          </a:xfrm>
          <a:noFill/>
          <a:ln>
            <a:noFill/>
          </a:ln>
        </p:spPr>
      </p:pic>
    </p:spTree>
    <p:extLst>
      <p:ext uri="{BB962C8B-B14F-4D97-AF65-F5344CB8AC3E}">
        <p14:creationId xmlns:p14="http://schemas.microsoft.com/office/powerpoint/2010/main" val="2746632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12026-04D6-CC20-2AB5-4DBFD832CC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8E7D7B-FDF0-5A7E-184F-24F917858668}"/>
              </a:ext>
            </a:extLst>
          </p:cNvPr>
          <p:cNvSpPr>
            <a:spLocks noGrp="1"/>
          </p:cNvSpPr>
          <p:nvPr>
            <p:ph type="title"/>
          </p:nvPr>
        </p:nvSpPr>
        <p:spPr>
          <a:xfrm>
            <a:off x="381000" y="238125"/>
            <a:ext cx="7072513" cy="1171575"/>
          </a:xfrm>
        </p:spPr>
        <p:txBody>
          <a:bodyPr>
            <a:normAutofit fontScale="90000"/>
          </a:bodyPr>
          <a:lstStyle/>
          <a:p>
            <a:r>
              <a:rPr lang="en-US" dirty="0"/>
              <a:t>When Students Finish Testing Each Day</a:t>
            </a:r>
          </a:p>
        </p:txBody>
      </p:sp>
      <p:sp>
        <p:nvSpPr>
          <p:cNvPr id="6" name="Content Placeholder 5">
            <a:extLst>
              <a:ext uri="{FF2B5EF4-FFF2-40B4-BE49-F238E27FC236}">
                <a16:creationId xmlns:a16="http://schemas.microsoft.com/office/drawing/2014/main" id="{0F5B39A9-AFBD-4F5D-4B4B-F53F99FCE420}"/>
              </a:ext>
            </a:extLst>
          </p:cNvPr>
          <p:cNvSpPr>
            <a:spLocks noGrp="1"/>
          </p:cNvSpPr>
          <p:nvPr>
            <p:ph idx="1"/>
          </p:nvPr>
        </p:nvSpPr>
        <p:spPr>
          <a:xfrm>
            <a:off x="381000" y="1562100"/>
            <a:ext cx="6580734" cy="5295900"/>
          </a:xfrm>
        </p:spPr>
        <p:txBody>
          <a:bodyPr vert="horz" lIns="91440" tIns="45720" rIns="91440" bIns="45720" rtlCol="0" anchor="t">
            <a:normAutofit/>
          </a:bodyPr>
          <a:lstStyle/>
          <a:p>
            <a:pPr marL="0" indent="0">
              <a:buNone/>
            </a:pPr>
            <a:r>
              <a:rPr lang="en-US" sz="2800" dirty="0"/>
              <a:t>Collect secure materials:</a:t>
            </a:r>
          </a:p>
          <a:p>
            <a:r>
              <a:rPr lang="en-US" sz="2400" dirty="0"/>
              <a:t>All student ID information must be collected at the end of each test session, stored securely, and then destroyed securely.</a:t>
            </a:r>
          </a:p>
          <a:p>
            <a:r>
              <a:rPr lang="en-US" sz="2400" dirty="0"/>
              <a:t>Scratch paper can be retained for the PT by the TA in a secure location and returned to student in a subsequent session; shredded after last session.</a:t>
            </a:r>
          </a:p>
          <a:p>
            <a:pPr marL="0" indent="0">
              <a:buNone/>
            </a:pPr>
            <a:r>
              <a:rPr lang="en-US" sz="2800" dirty="0"/>
              <a:t>Do not place in the recycle bin when destroying secure documents!</a:t>
            </a:r>
          </a:p>
        </p:txBody>
      </p:sp>
      <p:pic>
        <p:nvPicPr>
          <p:cNvPr id="11" name="Google Shape;820;p106">
            <a:extLst>
              <a:ext uri="{FF2B5EF4-FFF2-40B4-BE49-F238E27FC236}">
                <a16:creationId xmlns:a16="http://schemas.microsoft.com/office/drawing/2014/main" id="{1627DE66-DC27-9D75-FE46-9007B5168EB4}"/>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1989742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p:nvPr>
        </p:nvSpPr>
        <p:spPr>
          <a:xfrm>
            <a:off x="0" y="1"/>
            <a:ext cx="6096000" cy="1562100"/>
          </a:xfrm>
          <a:prstGeom prst="rect">
            <a:avLst/>
          </a:prstGeom>
          <a:solidFill>
            <a:schemeClr val="tx2"/>
          </a:solidFill>
          <a:ln>
            <a:noFill/>
          </a:ln>
        </p:spPr>
        <p:txBody>
          <a:bodyPr spcFirstLastPara="1" wrap="square" lIns="91440" tIns="0" rIns="91425" bIns="0" anchor="ctr" anchorCtr="0">
            <a:normAutofit/>
          </a:bodyPr>
          <a:lstStyle/>
          <a:p>
            <a:pPr marL="339725" lvl="0" indent="0" algn="l" rtl="0">
              <a:lnSpc>
                <a:spcPct val="90000"/>
              </a:lnSpc>
              <a:spcBef>
                <a:spcPts val="0"/>
              </a:spcBef>
              <a:spcAft>
                <a:spcPts val="0"/>
              </a:spcAft>
              <a:buClr>
                <a:schemeClr val="lt1"/>
              </a:buClr>
              <a:buSzPts val="4400"/>
              <a:buFont typeface="Arial"/>
              <a:buNone/>
            </a:pPr>
            <a:r>
              <a:rPr lang="en-US" dirty="0"/>
              <a:t>Optional Exemption</a:t>
            </a:r>
            <a:endParaRPr dirty="0"/>
          </a:p>
        </p:txBody>
      </p:sp>
      <p:sp>
        <p:nvSpPr>
          <p:cNvPr id="4" name="Content Placeholder 3">
            <a:extLst>
              <a:ext uri="{FF2B5EF4-FFF2-40B4-BE49-F238E27FC236}">
                <a16:creationId xmlns:a16="http://schemas.microsoft.com/office/drawing/2014/main" id="{71728B15-A781-1D6E-1832-7A0C64942F22}"/>
              </a:ext>
            </a:extLst>
          </p:cNvPr>
          <p:cNvSpPr>
            <a:spLocks noGrp="1"/>
          </p:cNvSpPr>
          <p:nvPr>
            <p:ph idx="1"/>
          </p:nvPr>
        </p:nvSpPr>
        <p:spPr>
          <a:xfrm>
            <a:off x="-5863" y="1562100"/>
            <a:ext cx="6095999" cy="5295900"/>
          </a:xfrm>
          <a:solidFill>
            <a:schemeClr val="tx2"/>
          </a:solidFill>
        </p:spPr>
        <p:txBody>
          <a:bodyPr lIns="274320" tIns="365760" rIns="457200" bIns="365760" anchor="ctr">
            <a:normAutofit fontScale="92500" lnSpcReduction="10000"/>
          </a:bodyPr>
          <a:lstStyle/>
          <a:p>
            <a:pPr marL="137160" indent="0">
              <a:lnSpc>
                <a:spcPct val="110000"/>
              </a:lnSpc>
              <a:spcBef>
                <a:spcPts val="600"/>
              </a:spcBef>
              <a:buNone/>
            </a:pPr>
            <a:r>
              <a:rPr lang="en-US" sz="3500" dirty="0">
                <a:solidFill>
                  <a:schemeClr val="lt1"/>
                </a:solidFill>
                <a:latin typeface="Aptos" panose="020B0004020202020204" pitchFamily="34" charset="0"/>
                <a:sym typeface="Arial"/>
              </a:rPr>
              <a:t>English learner students whose first-time enrollment in a US school was fewer than 12 months ago (cutoff date is after April 15 of previous year) are exempt from the ELA test only.  Students must take Mathematics and Science </a:t>
            </a:r>
            <a:br>
              <a:rPr lang="en-US" sz="3500" dirty="0">
                <a:solidFill>
                  <a:schemeClr val="lt1"/>
                </a:solidFill>
                <a:latin typeface="Aptos" panose="020B0004020202020204" pitchFamily="34" charset="0"/>
                <a:sym typeface="Arial"/>
              </a:rPr>
            </a:br>
            <a:r>
              <a:rPr lang="en-US" sz="3500" dirty="0">
                <a:solidFill>
                  <a:schemeClr val="lt1"/>
                </a:solidFill>
                <a:latin typeface="Aptos" panose="020B0004020202020204" pitchFamily="34" charset="0"/>
                <a:sym typeface="Arial"/>
              </a:rPr>
              <a:t>(if applicable).</a:t>
            </a:r>
            <a:endParaRPr lang="en-US" sz="3500" dirty="0">
              <a:latin typeface="Aptos" panose="020B0004020202020204" pitchFamily="34" charset="0"/>
            </a:endParaRPr>
          </a:p>
          <a:p>
            <a:endParaRPr lang="en-US" dirty="0"/>
          </a:p>
        </p:txBody>
      </p:sp>
      <p:pic>
        <p:nvPicPr>
          <p:cNvPr id="5" name="Google Shape;265;p40">
            <a:extLst>
              <a:ext uri="{C183D7F6-B498-43B3-948B-1728B52AA6E4}">
                <adec:decorative xmlns:adec="http://schemas.microsoft.com/office/drawing/2017/decorative" val="1"/>
              </a:ext>
            </a:extLst>
          </p:cNvPr>
          <p:cNvPicPr preferRelativeResize="0">
            <a:picLocks noGrp="1"/>
          </p:cNvPicPr>
          <p:nvPr>
            <p:ph idx="10"/>
          </p:nvPr>
        </p:nvPicPr>
        <p:blipFill rotWithShape="1">
          <a:blip r:embed="rId3" cstate="screen">
            <a:alphaModFix/>
            <a:extLst>
              <a:ext uri="{28A0092B-C50C-407E-A947-70E740481C1C}">
                <a14:useLocalDpi xmlns:a14="http://schemas.microsoft.com/office/drawing/2010/main"/>
              </a:ext>
            </a:extLst>
          </a:blip>
          <a:srcRect b="-1"/>
          <a:stretch>
            <a:fillRect/>
          </a:stretch>
        </p:blipFill>
        <p:spPr>
          <a:xfrm>
            <a:off x="6090137" y="1"/>
            <a:ext cx="6101863"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435D-963A-D6F2-B59E-08518B7113B8}"/>
              </a:ext>
            </a:extLst>
          </p:cNvPr>
          <p:cNvSpPr>
            <a:spLocks noGrp="1"/>
          </p:cNvSpPr>
          <p:nvPr>
            <p:ph type="title"/>
          </p:nvPr>
        </p:nvSpPr>
        <p:spPr>
          <a:xfrm>
            <a:off x="380999" y="238537"/>
            <a:ext cx="7292009" cy="1171163"/>
          </a:xfrm>
        </p:spPr>
        <p:txBody>
          <a:bodyPr/>
          <a:lstStyle/>
          <a:p>
            <a:r>
              <a:rPr lang="en-US" dirty="0"/>
              <a:t>As Testing Wraps Up</a:t>
            </a:r>
          </a:p>
        </p:txBody>
      </p:sp>
      <p:sp>
        <p:nvSpPr>
          <p:cNvPr id="3" name="Content Placeholder 2">
            <a:extLst>
              <a:ext uri="{FF2B5EF4-FFF2-40B4-BE49-F238E27FC236}">
                <a16:creationId xmlns:a16="http://schemas.microsoft.com/office/drawing/2014/main" id="{68FD250F-5433-8310-FE96-CF22FC10C509}"/>
              </a:ext>
            </a:extLst>
          </p:cNvPr>
          <p:cNvSpPr>
            <a:spLocks noGrp="1"/>
          </p:cNvSpPr>
          <p:nvPr>
            <p:ph idx="1"/>
          </p:nvPr>
        </p:nvSpPr>
        <p:spPr>
          <a:xfrm>
            <a:off x="381000" y="1562100"/>
            <a:ext cx="5528022" cy="2410545"/>
          </a:xfrm>
        </p:spPr>
        <p:txBody>
          <a:bodyPr>
            <a:normAutofit/>
          </a:bodyPr>
          <a:lstStyle/>
          <a:p>
            <a:pPr marL="0" indent="0">
              <a:buNone/>
            </a:pPr>
            <a:r>
              <a:rPr lang="en-US" sz="2800" dirty="0"/>
              <a:t>Monitor completion status of your students [</a:t>
            </a:r>
            <a:r>
              <a:rPr lang="en-US" sz="2800" dirty="0">
                <a:highlight>
                  <a:srgbClr val="FFFF00"/>
                </a:highlight>
              </a:rPr>
              <a:t>insert local procedures for this</a:t>
            </a:r>
            <a:r>
              <a:rPr lang="en-US" sz="2800" dirty="0"/>
              <a:t>].</a:t>
            </a:r>
          </a:p>
          <a:p>
            <a:endParaRPr lang="en-US" dirty="0"/>
          </a:p>
        </p:txBody>
      </p:sp>
      <p:pic>
        <p:nvPicPr>
          <p:cNvPr id="8" name="Google Shape;839;p108">
            <a:extLst>
              <a:ext uri="{FF2B5EF4-FFF2-40B4-BE49-F238E27FC236}">
                <a16:creationId xmlns:a16="http://schemas.microsoft.com/office/drawing/2014/main" id="{7194D91E-D70C-FAA3-A727-512FD132DF1E}"/>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7904163" y="238125"/>
            <a:ext cx="4287837" cy="6619875"/>
          </a:xfrm>
          <a:noFill/>
          <a:ln>
            <a:noFill/>
          </a:ln>
        </p:spPr>
      </p:pic>
    </p:spTree>
    <p:extLst>
      <p:ext uri="{BB962C8B-B14F-4D97-AF65-F5344CB8AC3E}">
        <p14:creationId xmlns:p14="http://schemas.microsoft.com/office/powerpoint/2010/main" val="1564900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60B8C-82BC-4C7D-657F-105B4E89E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049C3-07F5-6306-22AD-1211D21C0ED2}"/>
              </a:ext>
            </a:extLst>
          </p:cNvPr>
          <p:cNvSpPr>
            <a:spLocks noGrp="1"/>
          </p:cNvSpPr>
          <p:nvPr>
            <p:ph type="title"/>
          </p:nvPr>
        </p:nvSpPr>
        <p:spPr>
          <a:xfrm>
            <a:off x="380999" y="238537"/>
            <a:ext cx="7292009" cy="1171163"/>
          </a:xfrm>
        </p:spPr>
        <p:txBody>
          <a:bodyPr/>
          <a:lstStyle/>
          <a:p>
            <a:r>
              <a:rPr lang="en-US"/>
              <a:t>As Testing Wraps Up (2)</a:t>
            </a:r>
          </a:p>
        </p:txBody>
      </p:sp>
      <p:sp>
        <p:nvSpPr>
          <p:cNvPr id="3" name="Content Placeholder 2">
            <a:extLst>
              <a:ext uri="{FF2B5EF4-FFF2-40B4-BE49-F238E27FC236}">
                <a16:creationId xmlns:a16="http://schemas.microsoft.com/office/drawing/2014/main" id="{5C1A04A2-B3AB-E27A-0AED-DE2DDDE8E952}"/>
              </a:ext>
            </a:extLst>
          </p:cNvPr>
          <p:cNvSpPr>
            <a:spLocks noGrp="1"/>
          </p:cNvSpPr>
          <p:nvPr>
            <p:ph idx="1"/>
          </p:nvPr>
        </p:nvSpPr>
        <p:spPr>
          <a:xfrm>
            <a:off x="381000" y="1562100"/>
            <a:ext cx="7291388" cy="5154010"/>
          </a:xfrm>
        </p:spPr>
        <p:txBody>
          <a:bodyPr>
            <a:noAutofit/>
          </a:bodyPr>
          <a:lstStyle/>
          <a:p>
            <a:pPr marL="182880" indent="0">
              <a:buNone/>
            </a:pPr>
            <a:r>
              <a:rPr lang="en-US" sz="2800" dirty="0"/>
              <a:t>Do not retain materials:</a:t>
            </a:r>
          </a:p>
          <a:p>
            <a:pPr>
              <a:spcBef>
                <a:spcPts val="0"/>
              </a:spcBef>
            </a:pPr>
            <a:r>
              <a:rPr lang="en-US" sz="2400" dirty="0"/>
              <a:t>No copies of the test items, stimuli, reading passages, PT materials, or writing prompts may be made or otherwise retained.</a:t>
            </a:r>
          </a:p>
          <a:p>
            <a:pPr>
              <a:spcBef>
                <a:spcPts val="0"/>
              </a:spcBef>
            </a:pPr>
            <a:r>
              <a:rPr lang="en-US" sz="2400" dirty="0"/>
              <a:t>No device may be used to record or retain test items, reading passages, or writing prompts.</a:t>
            </a:r>
          </a:p>
          <a:p>
            <a:pPr>
              <a:spcBef>
                <a:spcPts val="0"/>
              </a:spcBef>
            </a:pPr>
            <a:r>
              <a:rPr lang="en-US" sz="2400" dirty="0"/>
              <a:t>These materials must not be discussed with or released to anyone.</a:t>
            </a:r>
          </a:p>
          <a:p>
            <a:pPr>
              <a:spcBef>
                <a:spcPts val="0"/>
              </a:spcBef>
            </a:pPr>
            <a:r>
              <a:rPr lang="en-US" sz="2400" dirty="0"/>
              <a:t>Test items, stimuli, reading passages, or writing prompts must not be used for instruction.</a:t>
            </a:r>
          </a:p>
          <a:p>
            <a:pPr>
              <a:spcBef>
                <a:spcPts val="0"/>
              </a:spcBef>
            </a:pPr>
            <a:r>
              <a:rPr lang="en-US" sz="2400" dirty="0"/>
              <a:t>Do not review PTs to have a discussion later, this is a violation and is reported as a security breach.</a:t>
            </a:r>
          </a:p>
          <a:p>
            <a:endParaRPr lang="en-US" dirty="0"/>
          </a:p>
        </p:txBody>
      </p:sp>
      <p:pic>
        <p:nvPicPr>
          <p:cNvPr id="16" name="Picture Placeholder 15">
            <a:extLst>
              <a:ext uri="{FF2B5EF4-FFF2-40B4-BE49-F238E27FC236}">
                <a16:creationId xmlns:a16="http://schemas.microsoft.com/office/drawing/2014/main" id="{B7066B0D-85F1-C3FC-3B61-108050A6807D}"/>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904163" y="238125"/>
            <a:ext cx="4287837" cy="6619875"/>
          </a:xfrm>
        </p:spPr>
      </p:pic>
    </p:spTree>
    <p:extLst>
      <p:ext uri="{BB962C8B-B14F-4D97-AF65-F5344CB8AC3E}">
        <p14:creationId xmlns:p14="http://schemas.microsoft.com/office/powerpoint/2010/main" val="5707678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F98D8-AAD3-E636-266A-6199CAE1D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E2B94-B4A8-26A8-5E76-A121CB2861BD}"/>
              </a:ext>
            </a:extLst>
          </p:cNvPr>
          <p:cNvSpPr>
            <a:spLocks noGrp="1"/>
          </p:cNvSpPr>
          <p:nvPr>
            <p:ph type="title"/>
          </p:nvPr>
        </p:nvSpPr>
        <p:spPr>
          <a:xfrm>
            <a:off x="380999" y="238537"/>
            <a:ext cx="7292009" cy="1171163"/>
          </a:xfrm>
        </p:spPr>
        <p:txBody>
          <a:bodyPr/>
          <a:lstStyle/>
          <a:p>
            <a:r>
              <a:rPr lang="en-US"/>
              <a:t>As Testing Wraps Up (3)</a:t>
            </a:r>
          </a:p>
        </p:txBody>
      </p:sp>
      <p:sp>
        <p:nvSpPr>
          <p:cNvPr id="3" name="Content Placeholder 2">
            <a:extLst>
              <a:ext uri="{FF2B5EF4-FFF2-40B4-BE49-F238E27FC236}">
                <a16:creationId xmlns:a16="http://schemas.microsoft.com/office/drawing/2014/main" id="{56854069-9A74-CC9D-875B-9A045816D571}"/>
              </a:ext>
            </a:extLst>
          </p:cNvPr>
          <p:cNvSpPr>
            <a:spLocks noGrp="1"/>
          </p:cNvSpPr>
          <p:nvPr>
            <p:ph idx="1"/>
          </p:nvPr>
        </p:nvSpPr>
        <p:spPr>
          <a:xfrm>
            <a:off x="381000" y="1562100"/>
            <a:ext cx="7291388" cy="4279024"/>
          </a:xfrm>
        </p:spPr>
        <p:txBody>
          <a:bodyPr>
            <a:noAutofit/>
          </a:bodyPr>
          <a:lstStyle/>
          <a:p>
            <a:r>
              <a:rPr lang="en-US" sz="2800" dirty="0"/>
              <a:t>Secure paper items must be collected and inventoried and then immediately shredded upon a student’s completion of the test.</a:t>
            </a:r>
          </a:p>
          <a:p>
            <a:r>
              <a:rPr lang="en-US" sz="2800" dirty="0"/>
              <a:t>Double delete secure materials from your computer or devices.</a:t>
            </a:r>
          </a:p>
          <a:p>
            <a:pPr lvl="1"/>
            <a:r>
              <a:rPr lang="en-US" sz="2400" dirty="0"/>
              <a:t>Delete and then empty recycle bin.</a:t>
            </a:r>
          </a:p>
          <a:p>
            <a:r>
              <a:rPr lang="en-US" sz="2800" dirty="0"/>
              <a:t>Do not record test items, talk about test items, teach to test items.</a:t>
            </a:r>
          </a:p>
        </p:txBody>
      </p:sp>
      <p:pic>
        <p:nvPicPr>
          <p:cNvPr id="6" name="Google Shape;857;p110">
            <a:extLst>
              <a:ext uri="{FF2B5EF4-FFF2-40B4-BE49-F238E27FC236}">
                <a16:creationId xmlns:a16="http://schemas.microsoft.com/office/drawing/2014/main" id="{D628FFA5-E475-4211-A8B1-E4598E897732}"/>
              </a:ext>
              <a:ext uri="{C183D7F6-B498-43B3-948B-1728B52AA6E4}">
                <adec:decorative xmlns:adec="http://schemas.microsoft.com/office/drawing/2017/decorative" val="1"/>
              </a:ext>
            </a:extLst>
          </p:cNvPr>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7903597" y="238538"/>
            <a:ext cx="4288403" cy="6619461"/>
          </a:xfrm>
          <a:noFill/>
          <a:ln>
            <a:noFill/>
          </a:ln>
        </p:spPr>
      </p:pic>
    </p:spTree>
    <p:extLst>
      <p:ext uri="{BB962C8B-B14F-4D97-AF65-F5344CB8AC3E}">
        <p14:creationId xmlns:p14="http://schemas.microsoft.com/office/powerpoint/2010/main" val="29128543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9EA12-4846-4A0C-FECE-A171F742E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4DBFA-FBE4-A028-943D-20C36E86B879}"/>
              </a:ext>
            </a:extLst>
          </p:cNvPr>
          <p:cNvSpPr>
            <a:spLocks noGrp="1"/>
          </p:cNvSpPr>
          <p:nvPr>
            <p:ph type="title"/>
          </p:nvPr>
        </p:nvSpPr>
        <p:spPr>
          <a:xfrm>
            <a:off x="380999" y="238537"/>
            <a:ext cx="7292009" cy="1171163"/>
          </a:xfrm>
        </p:spPr>
        <p:txBody>
          <a:bodyPr/>
          <a:lstStyle/>
          <a:p>
            <a:r>
              <a:rPr lang="en-US"/>
              <a:t>As Testing Wraps Up (4)</a:t>
            </a:r>
          </a:p>
        </p:txBody>
      </p:sp>
      <p:sp>
        <p:nvSpPr>
          <p:cNvPr id="3" name="Content Placeholder 2">
            <a:extLst>
              <a:ext uri="{FF2B5EF4-FFF2-40B4-BE49-F238E27FC236}">
                <a16:creationId xmlns:a16="http://schemas.microsoft.com/office/drawing/2014/main" id="{FBFDDFFC-A54C-71E0-E263-0145395FCBCB}"/>
              </a:ext>
            </a:extLst>
          </p:cNvPr>
          <p:cNvSpPr>
            <a:spLocks noGrp="1"/>
          </p:cNvSpPr>
          <p:nvPr>
            <p:ph idx="1"/>
          </p:nvPr>
        </p:nvSpPr>
        <p:spPr>
          <a:xfrm>
            <a:off x="380999" y="1562101"/>
            <a:ext cx="7292010" cy="5295898"/>
          </a:xfrm>
        </p:spPr>
        <p:txBody>
          <a:bodyPr vert="horz" lIns="91440" tIns="45720" rIns="91440" bIns="45720" rtlCol="0" anchor="t">
            <a:noAutofit/>
          </a:bodyPr>
          <a:lstStyle/>
          <a:p>
            <a:pPr marL="0" indent="0">
              <a:buNone/>
            </a:pPr>
            <a:r>
              <a:rPr lang="en-US" sz="2800" dirty="0"/>
              <a:t>Do not review student answers.</a:t>
            </a:r>
          </a:p>
          <a:p>
            <a:r>
              <a:rPr lang="en-US" sz="2400" dirty="0"/>
              <a:t>LEA CAASPP coordinators, CAASPP test site coordinators, and TAs are not permitted to review student responses to the Smarter Balanced Assessments, CAST, or CSA in the testing interface or students’ notes on scratch paper.</a:t>
            </a:r>
          </a:p>
          <a:p>
            <a:r>
              <a:rPr lang="en-US" sz="2400" dirty="0"/>
              <a:t>Staff are not permitted to review student responses to the Smarter Balanced Assessments, CAST, or CSA in the testing interface or students’ notes on scratch paper.</a:t>
            </a:r>
          </a:p>
        </p:txBody>
      </p:sp>
      <p:pic>
        <p:nvPicPr>
          <p:cNvPr id="8" name="Picture Placeholder 7">
            <a:extLst>
              <a:ext uri="{FF2B5EF4-FFF2-40B4-BE49-F238E27FC236}">
                <a16:creationId xmlns:a16="http://schemas.microsoft.com/office/drawing/2014/main" id="{5163014A-A43C-4BEE-C7B4-B567A4C90FCE}"/>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904163" y="238125"/>
            <a:ext cx="4287837" cy="6619875"/>
          </a:xfrm>
        </p:spPr>
      </p:pic>
    </p:spTree>
    <p:extLst>
      <p:ext uri="{BB962C8B-B14F-4D97-AF65-F5344CB8AC3E}">
        <p14:creationId xmlns:p14="http://schemas.microsoft.com/office/powerpoint/2010/main" val="40623785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8D5B-3674-3F7C-49C1-D2B67B5EF37D}"/>
              </a:ext>
            </a:extLst>
          </p:cNvPr>
          <p:cNvSpPr>
            <a:spLocks noGrp="1"/>
          </p:cNvSpPr>
          <p:nvPr>
            <p:ph type="title"/>
          </p:nvPr>
        </p:nvSpPr>
        <p:spPr/>
        <p:txBody>
          <a:bodyPr/>
          <a:lstStyle/>
          <a:p>
            <a:pPr algn="ctr"/>
            <a:r>
              <a:rPr lang="en-US" dirty="0"/>
              <a:t>Technology: Administering a Test</a:t>
            </a:r>
          </a:p>
        </p:txBody>
      </p:sp>
      <p:pic>
        <p:nvPicPr>
          <p:cNvPr id="4" name="Google Shape;874;p112">
            <a:extLst>
              <a:ext uri="{FF2B5EF4-FFF2-40B4-BE49-F238E27FC236}">
                <a16:creationId xmlns:a16="http://schemas.microsoft.com/office/drawing/2014/main" id="{678179BE-8016-2B95-A1F3-00C0B71B1C06}"/>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0" y="0"/>
            <a:ext cx="12192000" cy="5542059"/>
          </a:xfrm>
          <a:prstGeom prst="rect">
            <a:avLst/>
          </a:prstGeom>
          <a:noFill/>
          <a:ln>
            <a:noFill/>
          </a:ln>
        </p:spPr>
      </p:pic>
    </p:spTree>
    <p:extLst>
      <p:ext uri="{BB962C8B-B14F-4D97-AF65-F5344CB8AC3E}">
        <p14:creationId xmlns:p14="http://schemas.microsoft.com/office/powerpoint/2010/main" val="1703584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FC6-2A7B-EC85-C75B-03E01474DC85}"/>
              </a:ext>
            </a:extLst>
          </p:cNvPr>
          <p:cNvSpPr>
            <a:spLocks noGrp="1"/>
          </p:cNvSpPr>
          <p:nvPr>
            <p:ph type="title"/>
          </p:nvPr>
        </p:nvSpPr>
        <p:spPr>
          <a:xfrm>
            <a:off x="381000" y="1"/>
            <a:ext cx="11430000" cy="1409700"/>
          </a:xfrm>
        </p:spPr>
        <p:txBody>
          <a:bodyPr/>
          <a:lstStyle/>
          <a:p>
            <a:r>
              <a:rPr lang="en-US" dirty="0"/>
              <a:t>How To Start a Test Session Resources</a:t>
            </a:r>
          </a:p>
        </p:txBody>
      </p:sp>
      <p:sp>
        <p:nvSpPr>
          <p:cNvPr id="19" name="Text Placeholder 18">
            <a:extLst>
              <a:ext uri="{FF2B5EF4-FFF2-40B4-BE49-F238E27FC236}">
                <a16:creationId xmlns:a16="http://schemas.microsoft.com/office/drawing/2014/main" id="{A66F8D00-9529-A5B9-F831-A8129C585BAF}"/>
              </a:ext>
            </a:extLst>
          </p:cNvPr>
          <p:cNvSpPr>
            <a:spLocks noGrp="1"/>
          </p:cNvSpPr>
          <p:nvPr>
            <p:ph type="body" idx="1"/>
          </p:nvPr>
        </p:nvSpPr>
        <p:spPr>
          <a:xfrm>
            <a:off x="381000" y="1562100"/>
            <a:ext cx="5486948" cy="753503"/>
          </a:xfrm>
        </p:spPr>
        <p:txBody>
          <a:bodyPr/>
          <a:lstStyle/>
          <a:p>
            <a:r>
              <a:rPr lang="en-US" dirty="0">
                <a:sym typeface="Arial"/>
              </a:rPr>
              <a:t>How To Video</a:t>
            </a:r>
          </a:p>
        </p:txBody>
      </p:sp>
      <p:pic>
        <p:nvPicPr>
          <p:cNvPr id="23" name="Google Shape;882;p113" descr="QR code for the video of the CAASPP and ELPAC Starting and Stopping a Test Session,">
            <a:extLst>
              <a:ext uri="{FF2B5EF4-FFF2-40B4-BE49-F238E27FC236}">
                <a16:creationId xmlns:a16="http://schemas.microsoft.com/office/drawing/2014/main" id="{A21E7764-19A7-1EA5-A8CC-8F7FE2D5EEA0}"/>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tretch/>
        </p:blipFill>
        <p:spPr>
          <a:xfrm>
            <a:off x="1853839" y="2468563"/>
            <a:ext cx="2549111" cy="2549111"/>
          </a:xfrm>
          <a:noFill/>
          <a:ln>
            <a:noFill/>
          </a:ln>
        </p:spPr>
      </p:pic>
      <p:sp>
        <p:nvSpPr>
          <p:cNvPr id="33" name="Content Placeholder 32">
            <a:extLst>
              <a:ext uri="{FF2B5EF4-FFF2-40B4-BE49-F238E27FC236}">
                <a16:creationId xmlns:a16="http://schemas.microsoft.com/office/drawing/2014/main" id="{494286F2-DF27-614A-B4E1-8CACC21A5124}"/>
              </a:ext>
            </a:extLst>
          </p:cNvPr>
          <p:cNvSpPr>
            <a:spLocks noGrp="1"/>
          </p:cNvSpPr>
          <p:nvPr>
            <p:ph sz="quarter" idx="10"/>
          </p:nvPr>
        </p:nvSpPr>
        <p:spPr>
          <a:xfrm>
            <a:off x="434787" y="5170074"/>
            <a:ext cx="5351289" cy="1491983"/>
          </a:xfrm>
        </p:spPr>
        <p:txBody>
          <a:bodyPr>
            <a:normAutofit/>
          </a:bodyPr>
          <a:lstStyle/>
          <a:p>
            <a:pPr algn="ctr"/>
            <a:r>
              <a:rPr lang="en-US" sz="2400" dirty="0">
                <a:hlinkClick r:id="rId4"/>
              </a:rPr>
              <a:t>CAASPP and ELPAC Starting and Stopping a Test Session Video (YouTube)</a:t>
            </a:r>
            <a:endParaRPr lang="en-US" sz="2400" dirty="0"/>
          </a:p>
        </p:txBody>
      </p:sp>
      <p:sp>
        <p:nvSpPr>
          <p:cNvPr id="21" name="Text Placeholder 20">
            <a:extLst>
              <a:ext uri="{FF2B5EF4-FFF2-40B4-BE49-F238E27FC236}">
                <a16:creationId xmlns:a16="http://schemas.microsoft.com/office/drawing/2014/main" id="{3593DAF5-6C69-919B-65B0-D6F85769AA5C}"/>
              </a:ext>
            </a:extLst>
          </p:cNvPr>
          <p:cNvSpPr>
            <a:spLocks noGrp="1"/>
          </p:cNvSpPr>
          <p:nvPr>
            <p:ph type="body" idx="11"/>
          </p:nvPr>
        </p:nvSpPr>
        <p:spPr>
          <a:xfrm>
            <a:off x="6324052" y="1562100"/>
            <a:ext cx="5486948" cy="753503"/>
          </a:xfrm>
        </p:spPr>
        <p:txBody>
          <a:bodyPr/>
          <a:lstStyle/>
          <a:p>
            <a:r>
              <a:rPr lang="en-US" dirty="0">
                <a:sym typeface="Arial"/>
              </a:rPr>
              <a:t>How To QRG</a:t>
            </a:r>
          </a:p>
        </p:txBody>
      </p:sp>
      <p:pic>
        <p:nvPicPr>
          <p:cNvPr id="34" name="Google Shape;880;p113" descr="QR code for the CAASPP and ELPAC &#10;Quick Reference Guide: How to Access a Practice or Training Test Through the Student Interface">
            <a:extLst>
              <a:ext uri="{FF2B5EF4-FFF2-40B4-BE49-F238E27FC236}">
                <a16:creationId xmlns:a16="http://schemas.microsoft.com/office/drawing/2014/main" id="{D66EBEA6-4A49-3A16-7C64-56007791509C}"/>
              </a:ext>
            </a:extLst>
          </p:cNvPr>
          <p:cNvPicPr preferRelativeResize="0">
            <a:picLocks noGrp="1"/>
          </p:cNvPicPr>
          <p:nvPr>
            <p:ph sz="half" idx="12"/>
          </p:nvPr>
        </p:nvPicPr>
        <p:blipFill rotWithShape="1">
          <a:blip r:embed="rId5" cstate="screen">
            <a:alphaModFix/>
            <a:extLst>
              <a:ext uri="{28A0092B-C50C-407E-A947-70E740481C1C}">
                <a14:useLocalDpi xmlns:a14="http://schemas.microsoft.com/office/drawing/2010/main"/>
              </a:ext>
            </a:extLst>
          </a:blip>
          <a:stretch/>
        </p:blipFill>
        <p:spPr>
          <a:xfrm>
            <a:off x="7793244" y="2468563"/>
            <a:ext cx="2549111" cy="2549111"/>
          </a:xfrm>
          <a:solidFill>
            <a:srgbClr val="F2F2F2"/>
          </a:solidFill>
          <a:ln>
            <a:noFill/>
          </a:ln>
        </p:spPr>
      </p:pic>
      <p:sp>
        <p:nvSpPr>
          <p:cNvPr id="31" name="Content Placeholder 30">
            <a:extLst>
              <a:ext uri="{FF2B5EF4-FFF2-40B4-BE49-F238E27FC236}">
                <a16:creationId xmlns:a16="http://schemas.microsoft.com/office/drawing/2014/main" id="{8D50A07D-E4F1-DFC5-8DC8-0C025D1CEA27}"/>
              </a:ext>
            </a:extLst>
          </p:cNvPr>
          <p:cNvSpPr>
            <a:spLocks noGrp="1"/>
          </p:cNvSpPr>
          <p:nvPr>
            <p:ph sz="quarter" idx="13"/>
          </p:nvPr>
        </p:nvSpPr>
        <p:spPr>
          <a:xfrm>
            <a:off x="6324600" y="5017674"/>
            <a:ext cx="5486400" cy="1644383"/>
          </a:xfrm>
        </p:spPr>
        <p:txBody>
          <a:bodyPr>
            <a:noAutofit/>
          </a:bodyPr>
          <a:lstStyle/>
          <a:p>
            <a:pPr algn="ctr"/>
            <a:r>
              <a:rPr lang="en-US" sz="2400" dirty="0">
                <a:hlinkClick r:id="rId6"/>
              </a:rPr>
              <a:t>CAASPP and ELPAC </a:t>
            </a:r>
            <a:br>
              <a:rPr lang="en-US" sz="2400" dirty="0">
                <a:hlinkClick r:id="rId6"/>
              </a:rPr>
            </a:br>
            <a:r>
              <a:rPr lang="en-US" sz="2400" dirty="0">
                <a:hlinkClick r:id="rId6"/>
              </a:rPr>
              <a:t>Quick Reference Guide: </a:t>
            </a:r>
            <a:br>
              <a:rPr lang="en-US" sz="2400" dirty="0">
                <a:hlinkClick r:id="rId6"/>
              </a:rPr>
            </a:br>
            <a:r>
              <a:rPr lang="en-US" sz="2400" dirty="0">
                <a:hlinkClick r:id="rId6"/>
              </a:rPr>
              <a:t>How to Access a Practice or Training Test Through the Student Interface</a:t>
            </a:r>
            <a:endParaRPr lang="en-US" sz="2400" dirty="0"/>
          </a:p>
        </p:txBody>
      </p:sp>
    </p:spTree>
    <p:extLst>
      <p:ext uri="{BB962C8B-B14F-4D97-AF65-F5344CB8AC3E}">
        <p14:creationId xmlns:p14="http://schemas.microsoft.com/office/powerpoint/2010/main" val="35399572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BD3E-C908-C880-803F-70CF517523B9}"/>
              </a:ext>
            </a:extLst>
          </p:cNvPr>
          <p:cNvSpPr>
            <a:spLocks noGrp="1"/>
          </p:cNvSpPr>
          <p:nvPr>
            <p:ph type="title"/>
          </p:nvPr>
        </p:nvSpPr>
        <p:spPr>
          <a:xfrm>
            <a:off x="0" y="1"/>
            <a:ext cx="12191999" cy="1409699"/>
          </a:xfrm>
          <a:solidFill>
            <a:schemeClr val="tx2"/>
          </a:solidFill>
        </p:spPr>
        <p:txBody>
          <a:bodyPr>
            <a:normAutofit fontScale="90000"/>
          </a:bodyPr>
          <a:lstStyle/>
          <a:p>
            <a:r>
              <a:rPr lang="en-US" dirty="0"/>
              <a:t>Access the Administer a Test Session Tile </a:t>
            </a:r>
            <a:br>
              <a:rPr lang="en-US" dirty="0"/>
            </a:br>
            <a:r>
              <a:rPr lang="en-US" dirty="0"/>
              <a:t>on the CAASPP &amp; ELPAC Website</a:t>
            </a:r>
          </a:p>
        </p:txBody>
      </p:sp>
      <p:pic>
        <p:nvPicPr>
          <p:cNvPr id="4" name="Google Shape;891;p114" descr="CAASPP and ELPAC website selecting Administer a Test Session from 6 tiles of menu ">
            <a:extLst>
              <a:ext uri="{FF2B5EF4-FFF2-40B4-BE49-F238E27FC236}">
                <a16:creationId xmlns:a16="http://schemas.microsoft.com/office/drawing/2014/main" id="{2E437E27-67D4-A861-803A-2B9B1EC1755A}"/>
              </a:ext>
            </a:extLst>
          </p:cNvPr>
          <p:cNvPicPr preferRelativeResize="0">
            <a:picLocks noGrp="1"/>
          </p:cNvPicPr>
          <p:nvPr>
            <p:ph idx="1"/>
          </p:nvPr>
        </p:nvPicPr>
        <p:blipFill>
          <a:blip r:embed="rId3" cstate="screen">
            <a:extLst>
              <a:ext uri="{28A0092B-C50C-407E-A947-70E740481C1C}">
                <a14:useLocalDpi xmlns:a14="http://schemas.microsoft.com/office/drawing/2010/main"/>
              </a:ext>
            </a:extLst>
          </a:blip>
          <a:srcRect l="-1" t="6154" r="47"/>
          <a:stretch>
            <a:fillRect/>
          </a:stretch>
        </p:blipFill>
        <p:spPr>
          <a:xfrm>
            <a:off x="0" y="1409700"/>
            <a:ext cx="12192000" cy="5448300"/>
          </a:xfrm>
          <a:noFill/>
          <a:ln>
            <a:noFill/>
          </a:ln>
        </p:spPr>
      </p:pic>
    </p:spTree>
    <p:extLst>
      <p:ext uri="{BB962C8B-B14F-4D97-AF65-F5344CB8AC3E}">
        <p14:creationId xmlns:p14="http://schemas.microsoft.com/office/powerpoint/2010/main" val="27015246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23BD-ABF8-9763-3609-00FE3A688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BE3AC-A9F1-154B-39CB-9DE904B5C6C9}"/>
              </a:ext>
            </a:extLst>
          </p:cNvPr>
          <p:cNvSpPr>
            <a:spLocks noGrp="1"/>
          </p:cNvSpPr>
          <p:nvPr>
            <p:ph type="title"/>
          </p:nvPr>
        </p:nvSpPr>
        <p:spPr>
          <a:xfrm>
            <a:off x="385011" y="1"/>
            <a:ext cx="11425989" cy="1409699"/>
          </a:xfrm>
          <a:noFill/>
        </p:spPr>
        <p:txBody>
          <a:bodyPr vert="horz" lIns="91440" tIns="45720" rIns="91440" bIns="45720" rtlCol="0" anchor="ctr">
            <a:normAutofit fontScale="90000"/>
          </a:bodyPr>
          <a:lstStyle/>
          <a:p>
            <a:r>
              <a:rPr lang="en-US" dirty="0"/>
              <a:t>Select the Test Administrator Interface Button</a:t>
            </a:r>
          </a:p>
        </p:txBody>
      </p:sp>
      <p:pic>
        <p:nvPicPr>
          <p:cNvPr id="7" name="Google Shape;899;p115" descr="CAASPP and ELPAC Administer a Test Session web page, from Start a Test Session, selecting Test Administrator Interface Logon button">
            <a:extLst>
              <a:ext uri="{FF2B5EF4-FFF2-40B4-BE49-F238E27FC236}">
                <a16:creationId xmlns:a16="http://schemas.microsoft.com/office/drawing/2014/main" id="{2C7B6673-D9EF-6249-7B11-FD8DD1574DB3}"/>
              </a:ext>
            </a:extLst>
          </p:cNvPr>
          <p:cNvPicPr preferRelativeResize="0">
            <a:picLocks noGrp="1"/>
          </p:cNvPicPr>
          <p:nvPr>
            <p:ph idx="1"/>
          </p:nvPr>
        </p:nvPicPr>
        <p:blipFill>
          <a:blip r:embed="rId3">
            <a:extLst>
              <a:ext uri="{28A0092B-C50C-407E-A947-70E740481C1C}">
                <a14:useLocalDpi xmlns:a14="http://schemas.microsoft.com/office/drawing/2010/main"/>
              </a:ext>
            </a:extLst>
          </a:blip>
          <a:srcRect/>
          <a:stretch/>
        </p:blipFill>
        <p:spPr>
          <a:xfrm>
            <a:off x="381000" y="1409700"/>
            <a:ext cx="11425236" cy="5212055"/>
          </a:xfrm>
          <a:noFill/>
          <a:ln>
            <a:noFill/>
          </a:ln>
        </p:spPr>
      </p:pic>
    </p:spTree>
    <p:extLst>
      <p:ext uri="{BB962C8B-B14F-4D97-AF65-F5344CB8AC3E}">
        <p14:creationId xmlns:p14="http://schemas.microsoft.com/office/powerpoint/2010/main" val="22967596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A6B78-EE65-2267-5BD1-EBEE0B2133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6012F-B474-E5B4-7B01-0002F9027149}"/>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dirty="0"/>
              <a:t>Log On to the System</a:t>
            </a:r>
          </a:p>
        </p:txBody>
      </p:sp>
      <p:pic>
        <p:nvPicPr>
          <p:cNvPr id="7" name="Content Placeholder 6" descr="CAASPP and ELPAC Test Administrator Interface Logon image, with Email Address, password boxes, reset password link, and secure logon button">
            <a:extLst>
              <a:ext uri="{FF2B5EF4-FFF2-40B4-BE49-F238E27FC236}">
                <a16:creationId xmlns:a16="http://schemas.microsoft.com/office/drawing/2014/main" id="{3F1CCA6E-3C8A-D653-0436-B9AE361E0FB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108769" y="1409700"/>
            <a:ext cx="7974461" cy="500774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58275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5F47B7-A115-2FCD-494E-5C21DE2C2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2A7F6-57CE-9A7F-CE23-EA456AD1B8DE}"/>
              </a:ext>
            </a:extLst>
          </p:cNvPr>
          <p:cNvSpPr>
            <a:spLocks noGrp="1"/>
          </p:cNvSpPr>
          <p:nvPr>
            <p:ph type="title"/>
          </p:nvPr>
        </p:nvSpPr>
        <p:spPr>
          <a:xfrm>
            <a:off x="385011" y="1"/>
            <a:ext cx="11425989" cy="1409699"/>
          </a:xfrm>
        </p:spPr>
        <p:txBody>
          <a:bodyPr vert="horz" lIns="91440" tIns="45720" rIns="91440" bIns="45720" rtlCol="0" anchor="ctr">
            <a:normAutofit/>
          </a:bodyPr>
          <a:lstStyle/>
          <a:p>
            <a:r>
              <a:rPr lang="en-US"/>
              <a:t>Start an In-Person Test Session</a:t>
            </a:r>
          </a:p>
        </p:txBody>
      </p:sp>
      <p:pic>
        <p:nvPicPr>
          <p:cNvPr id="8" name="Content Placeholder 7" descr="Start an In-person Session with play button">
            <a:extLst>
              <a:ext uri="{FF2B5EF4-FFF2-40B4-BE49-F238E27FC236}">
                <a16:creationId xmlns:a16="http://schemas.microsoft.com/office/drawing/2014/main" id="{AC740401-3EA3-DB94-6F79-FBE8C0C09B2F}"/>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2376356" y="1562100"/>
            <a:ext cx="7439288" cy="4251022"/>
          </a:xfrm>
        </p:spPr>
      </p:pic>
    </p:spTree>
    <p:extLst>
      <p:ext uri="{BB962C8B-B14F-4D97-AF65-F5344CB8AC3E}">
        <p14:creationId xmlns:p14="http://schemas.microsoft.com/office/powerpoint/2010/main" val="33963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CBE25-5319-F021-8C5D-BCEA914CB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7847D-6573-725E-4304-E9038C4A1252}"/>
              </a:ext>
            </a:extLst>
          </p:cNvPr>
          <p:cNvSpPr>
            <a:spLocks noGrp="1"/>
          </p:cNvSpPr>
          <p:nvPr>
            <p:ph type="title"/>
          </p:nvPr>
        </p:nvSpPr>
        <p:spPr>
          <a:xfrm>
            <a:off x="-1" y="0"/>
            <a:ext cx="5177482" cy="6858000"/>
          </a:xfrm>
        </p:spPr>
        <p:txBody>
          <a:bodyPr/>
          <a:lstStyle/>
          <a:p>
            <a:r>
              <a:rPr lang="en-US"/>
              <a:t>Early Assessment Program (EAP)</a:t>
            </a:r>
            <a:endParaRPr lang="en-US" dirty="0"/>
          </a:p>
        </p:txBody>
      </p:sp>
      <p:sp>
        <p:nvSpPr>
          <p:cNvPr id="3" name="Content Placeholder 2">
            <a:extLst>
              <a:ext uri="{FF2B5EF4-FFF2-40B4-BE49-F238E27FC236}">
                <a16:creationId xmlns:a16="http://schemas.microsoft.com/office/drawing/2014/main" id="{445AA785-2545-7A99-6186-B55A0DBC59BB}"/>
              </a:ext>
            </a:extLst>
          </p:cNvPr>
          <p:cNvSpPr>
            <a:spLocks noGrp="1"/>
          </p:cNvSpPr>
          <p:nvPr>
            <p:ph idx="4294967295"/>
          </p:nvPr>
        </p:nvSpPr>
        <p:spPr>
          <a:xfrm>
            <a:off x="5404338" y="349250"/>
            <a:ext cx="6406662" cy="6032500"/>
          </a:xfrm>
        </p:spPr>
        <p:txBody>
          <a:bodyPr anchor="ctr">
            <a:noAutofit/>
          </a:bodyPr>
          <a:lstStyle/>
          <a:p>
            <a:pPr marL="137160" indent="0">
              <a:spcBef>
                <a:spcPts val="1200"/>
              </a:spcBef>
              <a:buNone/>
            </a:pPr>
            <a:r>
              <a:rPr lang="en-US" sz="2800" b="1" dirty="0"/>
              <a:t>Who</a:t>
            </a:r>
          </a:p>
          <a:p>
            <a:pPr marL="548640">
              <a:spcBef>
                <a:spcPts val="600"/>
              </a:spcBef>
            </a:pPr>
            <a:r>
              <a:rPr lang="en-US" sz="2400" dirty="0"/>
              <a:t>Students in grade eleven</a:t>
            </a:r>
          </a:p>
          <a:p>
            <a:pPr marL="137160" indent="0">
              <a:spcBef>
                <a:spcPts val="1200"/>
              </a:spcBef>
              <a:buNone/>
            </a:pPr>
            <a:r>
              <a:rPr lang="en-US" sz="2800" b="1" dirty="0"/>
              <a:t>How</a:t>
            </a:r>
          </a:p>
          <a:p>
            <a:pPr marL="548640">
              <a:spcBef>
                <a:spcPts val="600"/>
              </a:spcBef>
            </a:pPr>
            <a:r>
              <a:rPr lang="en-US" sz="2400" dirty="0"/>
              <a:t>Students may "opt in" to have their CAASPP scores released to California State University (CSU) system and some California Community Colleges (CCC)</a:t>
            </a:r>
          </a:p>
          <a:p>
            <a:pPr marL="137160" indent="0">
              <a:spcBef>
                <a:spcPts val="1200"/>
              </a:spcBef>
              <a:buNone/>
            </a:pPr>
            <a:r>
              <a:rPr lang="en-US" sz="2800" b="1" dirty="0"/>
              <a:t>When</a:t>
            </a:r>
          </a:p>
          <a:p>
            <a:pPr marL="548640">
              <a:spcBef>
                <a:spcPts val="600"/>
              </a:spcBef>
            </a:pPr>
            <a:r>
              <a:rPr lang="en-US" sz="2400" dirty="0"/>
              <a:t>One of multiple measures used by CSU and CCC to help determine college readiness and course placement</a:t>
            </a:r>
          </a:p>
        </p:txBody>
      </p:sp>
    </p:spTree>
    <p:extLst>
      <p:ext uri="{BB962C8B-B14F-4D97-AF65-F5344CB8AC3E}">
        <p14:creationId xmlns:p14="http://schemas.microsoft.com/office/powerpoint/2010/main" val="31813573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C687C-574F-2116-E00B-5F6A806C6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44CD4-7641-E8BC-5196-9B50CB8B0D4D}"/>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a:t>Allow Pop-Ups</a:t>
            </a:r>
          </a:p>
        </p:txBody>
      </p:sp>
      <p:pic>
        <p:nvPicPr>
          <p:cNvPr id="12" name="Content Placeholder 11" descr="Pop-up message: Pop-ups blocked: https://xxxxxx.com. Options: (selected) Always allow pop-ups and redirects from https://xxxxxx.com, or continue blocking with the Manage and Done buttons">
            <a:extLst>
              <a:ext uri="{FF2B5EF4-FFF2-40B4-BE49-F238E27FC236}">
                <a16:creationId xmlns:a16="http://schemas.microsoft.com/office/drawing/2014/main" id="{ACEBD2C5-7252-56ED-F241-A4884DF0E03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128477" y="1562100"/>
            <a:ext cx="8006763" cy="4755529"/>
          </a:xfrm>
          <a:effectLst>
            <a:outerShdw blurRad="50800" dist="38100" algn="l" rotWithShape="0">
              <a:prstClr val="black">
                <a:alpha val="40000"/>
              </a:prstClr>
            </a:outerShdw>
          </a:effectLst>
        </p:spPr>
      </p:pic>
    </p:spTree>
    <p:extLst>
      <p:ext uri="{BB962C8B-B14F-4D97-AF65-F5344CB8AC3E}">
        <p14:creationId xmlns:p14="http://schemas.microsoft.com/office/powerpoint/2010/main" val="3545400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21822-741A-5DAB-C683-AEFAF0956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E0EAF-49DE-B8CE-A98F-657BBF4B5467}"/>
              </a:ext>
            </a:extLst>
          </p:cNvPr>
          <p:cNvSpPr>
            <a:spLocks noGrp="1"/>
          </p:cNvSpPr>
          <p:nvPr>
            <p:ph type="title"/>
          </p:nvPr>
        </p:nvSpPr>
        <p:spPr>
          <a:xfrm>
            <a:off x="381000" y="-2842"/>
            <a:ext cx="11430000" cy="1409700"/>
          </a:xfrm>
          <a:noFill/>
        </p:spPr>
        <p:txBody>
          <a:bodyPr vert="horz" lIns="91440" tIns="45720" rIns="91440" bIns="45720" rtlCol="0" anchor="ctr">
            <a:normAutofit/>
          </a:bodyPr>
          <a:lstStyle/>
          <a:p>
            <a:r>
              <a:rPr lang="en-US" dirty="0"/>
              <a:t>Select a Role or School If Needed</a:t>
            </a:r>
          </a:p>
        </p:txBody>
      </p:sp>
      <p:sp>
        <p:nvSpPr>
          <p:cNvPr id="4" name="Content Placeholder 3">
            <a:extLst>
              <a:ext uri="{FF2B5EF4-FFF2-40B4-BE49-F238E27FC236}">
                <a16:creationId xmlns:a16="http://schemas.microsoft.com/office/drawing/2014/main" id="{8435DC5E-A634-230A-DA00-97307375A722}"/>
              </a:ext>
            </a:extLst>
          </p:cNvPr>
          <p:cNvSpPr>
            <a:spLocks noGrp="1"/>
          </p:cNvSpPr>
          <p:nvPr>
            <p:ph sz="half" idx="1"/>
          </p:nvPr>
        </p:nvSpPr>
        <p:spPr>
          <a:xfrm>
            <a:off x="522514" y="1562100"/>
            <a:ext cx="5372594" cy="2227263"/>
          </a:xfrm>
        </p:spPr>
        <p:txBody>
          <a:bodyPr>
            <a:normAutofit/>
          </a:bodyPr>
          <a:lstStyle/>
          <a:p>
            <a:r>
              <a:rPr lang="en-US" dirty="0"/>
              <a:t>If you have more than one role, you will receive a message and will need to select the appropriate role.</a:t>
            </a:r>
          </a:p>
          <a:p>
            <a:endParaRPr lang="en-US" dirty="0"/>
          </a:p>
          <a:p>
            <a:endParaRPr lang="en-US" dirty="0"/>
          </a:p>
          <a:p>
            <a:endParaRPr lang="en-US" dirty="0"/>
          </a:p>
          <a:p>
            <a:endParaRPr lang="en-US" dirty="0"/>
          </a:p>
        </p:txBody>
      </p:sp>
      <p:pic>
        <p:nvPicPr>
          <p:cNvPr id="19" name="Content Placeholder 18" descr="Screenshot of the selecting role image: Important! Drop down menu (click here to choose) and Go button">
            <a:extLst>
              <a:ext uri="{FF2B5EF4-FFF2-40B4-BE49-F238E27FC236}">
                <a16:creationId xmlns:a16="http://schemas.microsoft.com/office/drawing/2014/main" id="{763F2547-111A-F003-A540-2887C92CCCA0}"/>
              </a:ext>
            </a:extLst>
          </p:cNvPr>
          <p:cNvPicPr>
            <a:picLocks noGrp="1" noChangeAspect="1"/>
          </p:cNvPicPr>
          <p:nvPr>
            <p:ph sz="half" idx="10"/>
          </p:nvPr>
        </p:nvPicPr>
        <p:blipFill>
          <a:blip r:embed="rId3" cstate="screen">
            <a:extLst>
              <a:ext uri="{28A0092B-C50C-407E-A947-70E740481C1C}">
                <a14:useLocalDpi xmlns:a14="http://schemas.microsoft.com/office/drawing/2010/main"/>
              </a:ext>
            </a:extLst>
          </a:blip>
          <a:srcRect/>
          <a:stretch>
            <a:fillRect/>
          </a:stretch>
        </p:blipFill>
        <p:spPr>
          <a:xfrm>
            <a:off x="6296894" y="1548864"/>
            <a:ext cx="5514105" cy="1801292"/>
          </a:xfrm>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50D5E25C-D00C-4206-26E9-CED25E2E2399}"/>
              </a:ext>
            </a:extLst>
          </p:cNvPr>
          <p:cNvSpPr>
            <a:spLocks noGrp="1"/>
          </p:cNvSpPr>
          <p:nvPr>
            <p:ph sz="half" idx="11"/>
          </p:nvPr>
        </p:nvSpPr>
        <p:spPr>
          <a:xfrm>
            <a:off x="522513" y="3944938"/>
            <a:ext cx="5573488" cy="2227262"/>
          </a:xfrm>
        </p:spPr>
        <p:txBody>
          <a:bodyPr/>
          <a:lstStyle/>
          <a:p>
            <a:r>
              <a:rPr lang="en-US" dirty="0"/>
              <a:t>If you have more than one school, you will select the school you are administering for.</a:t>
            </a:r>
          </a:p>
          <a:p>
            <a:endParaRPr lang="en-US" dirty="0"/>
          </a:p>
        </p:txBody>
      </p:sp>
      <p:pic>
        <p:nvPicPr>
          <p:cNvPr id="10" name="Google Shape;932;p119" descr="Selecting the school image: Important! Select your School/District: drop-down menu, Click here to choose, selecting Demo CDE District Four (ID...)">
            <a:extLst>
              <a:ext uri="{FF2B5EF4-FFF2-40B4-BE49-F238E27FC236}">
                <a16:creationId xmlns:a16="http://schemas.microsoft.com/office/drawing/2014/main" id="{5099A37E-F97C-70F1-AF3F-2EC6D3D346C4}"/>
              </a:ext>
            </a:extLst>
          </p:cNvPr>
          <p:cNvPicPr preferRelativeResize="0">
            <a:picLocks noGrp="1"/>
          </p:cNvPicPr>
          <p:nvPr>
            <p:ph sz="half" idx="12"/>
          </p:nvPr>
        </p:nvPicPr>
        <p:blipFill>
          <a:blip r:embed="rId4" cstate="screen">
            <a:extLst>
              <a:ext uri="{28A0092B-C50C-407E-A947-70E740481C1C}">
                <a14:useLocalDpi xmlns:a14="http://schemas.microsoft.com/office/drawing/2010/main"/>
              </a:ext>
            </a:extLst>
          </a:blip>
          <a:srcRect l="34" r="1394"/>
          <a:stretch>
            <a:fillRect/>
          </a:stretch>
        </p:blipFill>
        <p:spPr>
          <a:xfrm>
            <a:off x="6296894" y="3944938"/>
            <a:ext cx="5523376" cy="2322458"/>
          </a:xfrm>
          <a:noFill/>
          <a:ln>
            <a:noFill/>
          </a:ln>
        </p:spPr>
      </p:pic>
    </p:spTree>
    <p:extLst>
      <p:ext uri="{BB962C8B-B14F-4D97-AF65-F5344CB8AC3E}">
        <p14:creationId xmlns:p14="http://schemas.microsoft.com/office/powerpoint/2010/main" val="1818194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FC8B6-7B7B-A6C5-A64A-C9201B3F6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734A2-1F39-6396-FFA9-926FD4FEB8CF}"/>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dirty="0"/>
              <a:t>Select the Test(s) You Will Administer</a:t>
            </a:r>
          </a:p>
        </p:txBody>
      </p:sp>
      <p:pic>
        <p:nvPicPr>
          <p:cNvPr id="3" name="Google Shape;939;p120" descr="Operational: Test Selection page: Choose a testing category with a couple of testing option buttons: Smart Balance Interim Assessments, CAST Interim Assessments, ELPAC Interim Assessments, Smarter Balanced Summative Assessments">
            <a:extLst>
              <a:ext uri="{FF2B5EF4-FFF2-40B4-BE49-F238E27FC236}">
                <a16:creationId xmlns:a16="http://schemas.microsoft.com/office/drawing/2014/main" id="{364DB61B-442C-9ECC-D798-DEC5645BF1C6}"/>
              </a:ext>
            </a:extLst>
          </p:cNvPr>
          <p:cNvPicPr preferRelativeResize="0">
            <a:picLocks noGrp="1"/>
          </p:cNvPicPr>
          <p:nvPr>
            <p:ph idx="1"/>
          </p:nvPr>
        </p:nvPicPr>
        <p:blipFill>
          <a:blip r:embed="rId3" cstate="screen">
            <a:extLst>
              <a:ext uri="{28A0092B-C50C-407E-A947-70E740481C1C}">
                <a14:useLocalDpi xmlns:a14="http://schemas.microsoft.com/office/drawing/2010/main"/>
              </a:ext>
            </a:extLst>
          </a:blip>
          <a:srcRect/>
          <a:stretch/>
        </p:blipFill>
        <p:spPr>
          <a:xfrm>
            <a:off x="385763" y="1562100"/>
            <a:ext cx="11420474" cy="4849211"/>
          </a:xfrm>
          <a:noFill/>
          <a:ln>
            <a:noFill/>
          </a:ln>
        </p:spPr>
      </p:pic>
    </p:spTree>
    <p:extLst>
      <p:ext uri="{BB962C8B-B14F-4D97-AF65-F5344CB8AC3E}">
        <p14:creationId xmlns:p14="http://schemas.microsoft.com/office/powerpoint/2010/main" val="2690323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B8B2-0542-777A-1A44-BE7A5FF4B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0E60C-933F-DAB9-FCEB-D346961406FB}"/>
              </a:ext>
            </a:extLst>
          </p:cNvPr>
          <p:cNvSpPr>
            <a:spLocks noGrp="1"/>
          </p:cNvSpPr>
          <p:nvPr>
            <p:ph type="title"/>
          </p:nvPr>
        </p:nvSpPr>
        <p:spPr>
          <a:noFill/>
        </p:spPr>
        <p:txBody>
          <a:bodyPr vert="horz" lIns="91440" tIns="45720" rIns="91440" bIns="45720" rtlCol="0" anchor="ctr">
            <a:normAutofit/>
          </a:bodyPr>
          <a:lstStyle/>
          <a:p>
            <a:r>
              <a:rPr lang="en-US" dirty="0"/>
              <a:t>Select the Test(s) You Will Administer (2)</a:t>
            </a:r>
          </a:p>
        </p:txBody>
      </p:sp>
      <p:sp>
        <p:nvSpPr>
          <p:cNvPr id="12" name="Content Placeholder 11" descr="Test selection: Dropdown menu, Mathematics selected (minus icon): three plus marks of choice of Mathematics Computer Adaptive Test (CAT), Mathematics Performance Tasks (Perf, task), and Mathematics  Braille Hybrid Adaptive Test">
            <a:extLst>
              <a:ext uri="{FF2B5EF4-FFF2-40B4-BE49-F238E27FC236}">
                <a16:creationId xmlns:a16="http://schemas.microsoft.com/office/drawing/2014/main" id="{856F3068-95D1-A021-AD07-47D33AC91B8D}"/>
              </a:ext>
            </a:extLst>
          </p:cNvPr>
          <p:cNvSpPr>
            <a:spLocks noGrp="1"/>
          </p:cNvSpPr>
          <p:nvPr>
            <p:ph sz="half" idx="1"/>
          </p:nvPr>
        </p:nvSpPr>
        <p:spPr>
          <a:xfrm>
            <a:off x="380999" y="1562101"/>
            <a:ext cx="9823397" cy="635533"/>
          </a:xfrm>
        </p:spPr>
        <p:txBody>
          <a:bodyPr>
            <a:normAutofit fontScale="92500"/>
          </a:bodyPr>
          <a:lstStyle/>
          <a:p>
            <a:pPr marL="182880" indent="0">
              <a:buNone/>
            </a:pPr>
            <a:r>
              <a:rPr lang="en-US" dirty="0"/>
              <a:t>Smarter Balanced Summative Assessments section</a:t>
            </a:r>
          </a:p>
        </p:txBody>
      </p:sp>
      <p:pic>
        <p:nvPicPr>
          <p:cNvPr id="15" name="Content Placeholder 14" descr="Test selection: Dropdown menu, Mathematics selected (minus icon): three plus marks of choice of Mathematics Computer Adaptive Test (CAT), Mathematics Performance Tasks (Perf, task), and Mathematics  Braille Hybrid Adaptive Test">
            <a:extLst>
              <a:ext uri="{FF2B5EF4-FFF2-40B4-BE49-F238E27FC236}">
                <a16:creationId xmlns:a16="http://schemas.microsoft.com/office/drawing/2014/main" id="{D8B90C16-E947-CF70-7827-233075228539}"/>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80999" y="2288561"/>
            <a:ext cx="11430000" cy="409017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39293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5F008-5ADD-5132-3E06-B61CEC3BE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0879F-3615-567E-BAA3-EA7AE3E4B74C}"/>
              </a:ext>
            </a:extLst>
          </p:cNvPr>
          <p:cNvSpPr>
            <a:spLocks noGrp="1"/>
          </p:cNvSpPr>
          <p:nvPr>
            <p:ph type="title"/>
          </p:nvPr>
        </p:nvSpPr>
        <p:spPr>
          <a:xfrm>
            <a:off x="180475" y="1"/>
            <a:ext cx="11630526" cy="1409699"/>
          </a:xfrm>
          <a:noFill/>
        </p:spPr>
        <p:txBody>
          <a:bodyPr vert="horz" lIns="91440" tIns="45720" rIns="91440" bIns="45720" rtlCol="0" anchor="ctr">
            <a:normAutofit/>
          </a:bodyPr>
          <a:lstStyle/>
          <a:p>
            <a:pPr marL="230188"/>
            <a:r>
              <a:rPr lang="en-US" dirty="0"/>
              <a:t>Start Operational Session</a:t>
            </a:r>
            <a:endParaRPr lang="en-US" dirty="0">
              <a:solidFill>
                <a:srgbClr val="0D3B4F"/>
              </a:solidFill>
            </a:endParaRPr>
          </a:p>
        </p:txBody>
      </p:sp>
      <p:pic>
        <p:nvPicPr>
          <p:cNvPr id="17" name="Content Placeholder 16" descr="Smarter Balanced Summative Assessments test screen: Selection of ELA and mathematics.">
            <a:extLst>
              <a:ext uri="{FF2B5EF4-FFF2-40B4-BE49-F238E27FC236}">
                <a16:creationId xmlns:a16="http://schemas.microsoft.com/office/drawing/2014/main" id="{154DD0A8-33CF-601E-33BC-D370FC63894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93295" y="1716882"/>
            <a:ext cx="11153273" cy="297963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4224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4436-231A-2FB9-E127-44301F415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1FA1F-6585-8833-F814-A14A26C2F907}"/>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dirty="0"/>
              <a:t>Show the Session ID</a:t>
            </a:r>
          </a:p>
        </p:txBody>
      </p:sp>
      <p:pic>
        <p:nvPicPr>
          <p:cNvPr id="14" name="Content Placeholder 13" descr="Image of the Operational Session ID UAT-9718-5">
            <a:extLst>
              <a:ext uri="{FF2B5EF4-FFF2-40B4-BE49-F238E27FC236}">
                <a16:creationId xmlns:a16="http://schemas.microsoft.com/office/drawing/2014/main" id="{215E4D0B-0B17-5C00-45C5-786B292BAC3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5763" y="1562099"/>
            <a:ext cx="11398315" cy="362462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42379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1584B-6A19-F8FA-8EC4-A8AFC506A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E82B1-0E11-B8E8-A8C6-88345FF1A4F4}"/>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a:t>Read the Script Verbatim</a:t>
            </a:r>
          </a:p>
        </p:txBody>
      </p:sp>
      <p:pic>
        <p:nvPicPr>
          <p:cNvPr id="6" name="Google Shape;968;p124">
            <a:extLst>
              <a:ext uri="{FF2B5EF4-FFF2-40B4-BE49-F238E27FC236}">
                <a16:creationId xmlns:a16="http://schemas.microsoft.com/office/drawing/2014/main" id="{4F94D485-A9DA-DC97-17E1-E2F8ACC2FBDD}"/>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0" y="1426988"/>
            <a:ext cx="12192000" cy="5431011"/>
          </a:xfrm>
          <a:prstGeom prst="rect">
            <a:avLst/>
          </a:prstGeom>
          <a:noFill/>
          <a:ln>
            <a:noFill/>
          </a:ln>
        </p:spPr>
      </p:pic>
    </p:spTree>
    <p:extLst>
      <p:ext uri="{BB962C8B-B14F-4D97-AF65-F5344CB8AC3E}">
        <p14:creationId xmlns:p14="http://schemas.microsoft.com/office/powerpoint/2010/main" val="14354410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A3375-ADBE-139F-C772-2513F5FFB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C88DA-538D-0E32-6F78-F811D9CB0FFE}"/>
              </a:ext>
            </a:extLst>
          </p:cNvPr>
          <p:cNvSpPr>
            <a:spLocks noGrp="1"/>
          </p:cNvSpPr>
          <p:nvPr>
            <p:ph type="title"/>
          </p:nvPr>
        </p:nvSpPr>
        <p:spPr>
          <a:xfrm>
            <a:off x="381000" y="1"/>
            <a:ext cx="11430000" cy="1409699"/>
          </a:xfrm>
          <a:noFill/>
        </p:spPr>
        <p:txBody>
          <a:bodyPr vert="horz" lIns="91440" tIns="45720" rIns="91440" bIns="45720" rtlCol="0" anchor="ctr">
            <a:normAutofit fontScale="90000"/>
          </a:bodyPr>
          <a:lstStyle/>
          <a:p>
            <a:r>
              <a:rPr lang="en-US" dirty="0"/>
              <a:t>Hand Out Student Credentials </a:t>
            </a:r>
            <a:br>
              <a:rPr lang="en-US" dirty="0"/>
            </a:br>
            <a:r>
              <a:rPr lang="en-US" dirty="0"/>
              <a:t>(Remember, These Are Secure)</a:t>
            </a:r>
          </a:p>
        </p:txBody>
      </p:sp>
      <p:sp>
        <p:nvSpPr>
          <p:cNvPr id="4" name="Content Placeholder 3">
            <a:extLst>
              <a:ext uri="{FF2B5EF4-FFF2-40B4-BE49-F238E27FC236}">
                <a16:creationId xmlns:a16="http://schemas.microsoft.com/office/drawing/2014/main" id="{672915AA-3026-1F46-4839-2532C1E27C3B}"/>
              </a:ext>
            </a:extLst>
          </p:cNvPr>
          <p:cNvSpPr>
            <a:spLocks noGrp="1"/>
          </p:cNvSpPr>
          <p:nvPr>
            <p:ph sz="half" idx="1"/>
          </p:nvPr>
        </p:nvSpPr>
        <p:spPr>
          <a:xfrm>
            <a:off x="381000" y="1562100"/>
            <a:ext cx="5638800" cy="4614863"/>
          </a:xfrm>
        </p:spPr>
        <p:txBody>
          <a:bodyPr>
            <a:normAutofit fontScale="92500"/>
          </a:bodyPr>
          <a:lstStyle/>
          <a:p>
            <a:r>
              <a:rPr lang="en-US" sz="3200" b="1" dirty="0"/>
              <a:t>First Name: </a:t>
            </a:r>
            <a:br>
              <a:rPr lang="en-US" sz="3200" dirty="0"/>
            </a:br>
            <a:r>
              <a:rPr lang="en-US" sz="3200" dirty="0"/>
              <a:t>Student’s first name in CALPADS</a:t>
            </a:r>
          </a:p>
          <a:p>
            <a:r>
              <a:rPr lang="en-US" sz="3200" b="1" dirty="0"/>
              <a:t>SSID: </a:t>
            </a:r>
            <a:br>
              <a:rPr lang="en-US" sz="3200" dirty="0"/>
            </a:br>
            <a:r>
              <a:rPr lang="en-US" sz="3200" dirty="0"/>
              <a:t>Student’s Statewide Student Identifier (SSID) </a:t>
            </a:r>
          </a:p>
          <a:p>
            <a:r>
              <a:rPr lang="en-US" sz="3200" b="1" dirty="0"/>
              <a:t>Session ID: </a:t>
            </a:r>
            <a:br>
              <a:rPr lang="en-US" sz="3200" dirty="0"/>
            </a:br>
            <a:r>
              <a:rPr lang="en-US" sz="3200" dirty="0"/>
              <a:t>Generated by the test administrator (case-sensitive)</a:t>
            </a:r>
          </a:p>
          <a:p>
            <a:endParaRPr lang="en-US" sz="3200" dirty="0"/>
          </a:p>
        </p:txBody>
      </p:sp>
      <p:pic>
        <p:nvPicPr>
          <p:cNvPr id="8" name="Google Shape;976;p125" descr="Sign in Screen: First Name (ex Jordan), SSID (ex: 123456789) and Session ID (UAT) boxes">
            <a:extLst>
              <a:ext uri="{FF2B5EF4-FFF2-40B4-BE49-F238E27FC236}">
                <a16:creationId xmlns:a16="http://schemas.microsoft.com/office/drawing/2014/main" id="{8F7D35B5-3FE1-7120-15A0-5EA05F89F493}"/>
              </a:ext>
            </a:extLst>
          </p:cNvPr>
          <p:cNvPicPr preferRelativeResize="0">
            <a:picLocks noGrp="1"/>
          </p:cNvPicPr>
          <p:nvPr>
            <p:ph sz="half" idx="2"/>
          </p:nvPr>
        </p:nvPicPr>
        <p:blipFill rotWithShape="1">
          <a:blip r:embed="rId3" cstate="screen">
            <a:alphaModFix/>
            <a:extLst>
              <a:ext uri="{28A0092B-C50C-407E-A947-70E740481C1C}">
                <a14:useLocalDpi xmlns:a14="http://schemas.microsoft.com/office/drawing/2010/main"/>
              </a:ext>
            </a:extLst>
          </a:blip>
          <a:srcRect/>
          <a:stretch>
            <a:fillRect/>
          </a:stretch>
        </p:blipFill>
        <p:spPr>
          <a:xfrm>
            <a:off x="6339329" y="1562100"/>
            <a:ext cx="5471672" cy="4935567"/>
          </a:xfr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13013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F8BC-417D-8635-6FA7-2D13B03FA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A3080-CF3A-A851-738E-65D8B9CE10ED}"/>
              </a:ext>
            </a:extLst>
          </p:cNvPr>
          <p:cNvSpPr>
            <a:spLocks noGrp="1"/>
          </p:cNvSpPr>
          <p:nvPr>
            <p:ph type="title"/>
          </p:nvPr>
        </p:nvSpPr>
        <p:spPr>
          <a:xfrm>
            <a:off x="385011" y="1"/>
            <a:ext cx="11425989" cy="1409699"/>
          </a:xfrm>
          <a:noFill/>
        </p:spPr>
        <p:txBody>
          <a:bodyPr vert="horz" lIns="91440" tIns="45720" rIns="91440" bIns="45720" rtlCol="0" anchor="ctr">
            <a:normAutofit/>
          </a:bodyPr>
          <a:lstStyle/>
          <a:p>
            <a:r>
              <a:rPr lang="en-US" dirty="0"/>
              <a:t>Read More of the Script</a:t>
            </a:r>
          </a:p>
        </p:txBody>
      </p:sp>
      <p:pic>
        <p:nvPicPr>
          <p:cNvPr id="8" name="Google Shape;968;p124">
            <a:extLst>
              <a:ext uri="{FF2B5EF4-FFF2-40B4-BE49-F238E27FC236}">
                <a16:creationId xmlns:a16="http://schemas.microsoft.com/office/drawing/2014/main" id="{54010BEF-3DAC-342E-D6B7-49C43DEBFD84}"/>
              </a:ext>
              <a:ext uri="{C183D7F6-B498-43B3-948B-1728B52AA6E4}">
                <adec:decorative xmlns:adec="http://schemas.microsoft.com/office/drawing/2017/decorative" val="1"/>
              </a:ext>
            </a:extLst>
          </p:cNvPr>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0" y="1409700"/>
            <a:ext cx="12192000" cy="5448300"/>
          </a:xfrm>
          <a:prstGeom prst="rect">
            <a:avLst/>
          </a:prstGeom>
          <a:noFill/>
          <a:ln>
            <a:noFill/>
          </a:ln>
        </p:spPr>
      </p:pic>
    </p:spTree>
    <p:extLst>
      <p:ext uri="{BB962C8B-B14F-4D97-AF65-F5344CB8AC3E}">
        <p14:creationId xmlns:p14="http://schemas.microsoft.com/office/powerpoint/2010/main" val="20191630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63FD5-6633-CD93-CE06-D320E96B3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55E75-8209-ABEC-16B0-A438B61A7C40}"/>
              </a:ext>
            </a:extLst>
          </p:cNvPr>
          <p:cNvSpPr>
            <a:spLocks noGrp="1"/>
          </p:cNvSpPr>
          <p:nvPr>
            <p:ph type="title"/>
          </p:nvPr>
        </p:nvSpPr>
        <p:spPr>
          <a:noFill/>
        </p:spPr>
        <p:txBody>
          <a:bodyPr vert="horz" lIns="91440" tIns="45720" rIns="91440" bIns="45720" rtlCol="0" anchor="ctr">
            <a:normAutofit/>
          </a:bodyPr>
          <a:lstStyle/>
          <a:p>
            <a:pPr marL="230188"/>
            <a:r>
              <a:rPr lang="en-US" dirty="0"/>
              <a:t>Verification and Test Selection</a:t>
            </a:r>
          </a:p>
        </p:txBody>
      </p:sp>
      <p:sp>
        <p:nvSpPr>
          <p:cNvPr id="4" name="Content Placeholder 3">
            <a:extLst>
              <a:ext uri="{FF2B5EF4-FFF2-40B4-BE49-F238E27FC236}">
                <a16:creationId xmlns:a16="http://schemas.microsoft.com/office/drawing/2014/main" id="{AA158278-6386-BEFD-F60D-A86CB8A47688}"/>
              </a:ext>
            </a:extLst>
          </p:cNvPr>
          <p:cNvSpPr>
            <a:spLocks noGrp="1"/>
          </p:cNvSpPr>
          <p:nvPr>
            <p:ph sz="half" idx="1"/>
          </p:nvPr>
        </p:nvSpPr>
        <p:spPr>
          <a:xfrm>
            <a:off x="381001" y="1562100"/>
            <a:ext cx="4252472" cy="4838700"/>
          </a:xfrm>
        </p:spPr>
        <p:txBody>
          <a:bodyPr>
            <a:normAutofit fontScale="77500" lnSpcReduction="20000"/>
          </a:bodyPr>
          <a:lstStyle/>
          <a:p>
            <a:pPr>
              <a:lnSpc>
                <a:spcPct val="120000"/>
              </a:lnSpc>
            </a:pPr>
            <a:r>
              <a:rPr lang="en-US" dirty="0"/>
              <a:t>Student will verify their identity.</a:t>
            </a:r>
          </a:p>
          <a:p>
            <a:pPr>
              <a:lnSpc>
                <a:spcPct val="120000"/>
              </a:lnSpc>
            </a:pPr>
            <a:r>
              <a:rPr lang="en-US" dirty="0"/>
              <a:t>Student selects their test.</a:t>
            </a:r>
          </a:p>
          <a:p>
            <a:pPr>
              <a:lnSpc>
                <a:spcPct val="120000"/>
              </a:lnSpc>
            </a:pPr>
            <a:r>
              <a:rPr lang="en-US" dirty="0"/>
              <a:t>Only the tests that the TA selected for the test session and those that have not been completed are selectable to students.</a:t>
            </a:r>
          </a:p>
        </p:txBody>
      </p:sp>
      <p:pic>
        <p:nvPicPr>
          <p:cNvPr id="13" name="Content Placeholder 12" descr="Is this you? image: First Name, SSID, Grade, School, and State information are showing">
            <a:extLst>
              <a:ext uri="{FF2B5EF4-FFF2-40B4-BE49-F238E27FC236}">
                <a16:creationId xmlns:a16="http://schemas.microsoft.com/office/drawing/2014/main" id="{D91D6E65-6E4F-91C5-84C8-12DA905D9DAA}"/>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l="341" t="467" r="6254" b="5923"/>
          <a:stretch>
            <a:fillRect/>
          </a:stretch>
        </p:blipFill>
        <p:spPr>
          <a:xfrm>
            <a:off x="5506336" y="1562100"/>
            <a:ext cx="6304663" cy="2453696"/>
          </a:xfrm>
          <a:effectLst>
            <a:outerShdw blurRad="50800" dist="38100" dir="2700000" algn="tl" rotWithShape="0">
              <a:prstClr val="black">
                <a:alpha val="40000"/>
              </a:prstClr>
            </a:outerShdw>
          </a:effectLst>
        </p:spPr>
      </p:pic>
      <p:pic>
        <p:nvPicPr>
          <p:cNvPr id="17" name="Content Placeholder 16" descr="Your Tests image: The selection of 4 items with green arrows: Start SBAC-G03-Math-NonPT4, Start SBAC-G03-ELA-NonPT1, Start Math-PT-School Library, and Start ELA-PT-Trees-A">
            <a:extLst>
              <a:ext uri="{FF2B5EF4-FFF2-40B4-BE49-F238E27FC236}">
                <a16:creationId xmlns:a16="http://schemas.microsoft.com/office/drawing/2014/main" id="{73E63950-E532-5A05-AD89-7D986055227A}"/>
              </a:ext>
            </a:extLst>
          </p:cNvPr>
          <p:cNvPicPr>
            <a:picLocks noGrp="1" noChangeAspect="1"/>
          </p:cNvPicPr>
          <p:nvPr>
            <p:ph sz="half" idx="10"/>
          </p:nvPr>
        </p:nvPicPr>
        <p:blipFill>
          <a:blip r:embed="rId4" cstate="screen">
            <a:extLst>
              <a:ext uri="{28A0092B-C50C-407E-A947-70E740481C1C}">
                <a14:useLocalDpi xmlns:a14="http://schemas.microsoft.com/office/drawing/2010/main"/>
              </a:ext>
            </a:extLst>
          </a:blip>
          <a:srcRect/>
          <a:stretch>
            <a:fillRect/>
          </a:stretch>
        </p:blipFill>
        <p:spPr>
          <a:xfrm>
            <a:off x="5506336" y="4171038"/>
            <a:ext cx="6304663" cy="21682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2384730"/>
      </p:ext>
    </p:extLst>
  </p:cSld>
  <p:clrMapOvr>
    <a:masterClrMapping/>
  </p:clrMapOvr>
</p:sld>
</file>

<file path=ppt/theme/theme1.xml><?xml version="1.0" encoding="utf-8"?>
<a:theme xmlns:a="http://schemas.openxmlformats.org/drawingml/2006/main" name="Office Theme">
  <a:themeElements>
    <a:clrScheme name="CAASPP training">
      <a:dk1>
        <a:sysClr val="windowText" lastClr="000000"/>
      </a:dk1>
      <a:lt1>
        <a:sysClr val="window" lastClr="FFFFFF"/>
      </a:lt1>
      <a:dk2>
        <a:srgbClr val="033E51"/>
      </a:dk2>
      <a:lt2>
        <a:srgbClr val="E5F1DC"/>
      </a:lt2>
      <a:accent1>
        <a:srgbClr val="033E51"/>
      </a:accent1>
      <a:accent2>
        <a:srgbClr val="E5F1DC"/>
      </a:accent2>
      <a:accent3>
        <a:srgbClr val="033E51"/>
      </a:accent3>
      <a:accent4>
        <a:srgbClr val="B9E0F7"/>
      </a:accent4>
      <a:accent5>
        <a:srgbClr val="A02B93"/>
      </a:accent5>
      <a:accent6>
        <a:srgbClr val="4EA72E"/>
      </a:accent6>
      <a:hlink>
        <a:srgbClr val="0563C1"/>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17375</Words>
  <Application>Microsoft Office PowerPoint</Application>
  <PresentationFormat>Widescreen</PresentationFormat>
  <Paragraphs>1626</Paragraphs>
  <Slides>142</Slides>
  <Notes>141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142</vt:i4>
      </vt:variant>
    </vt:vector>
  </HeadingPairs>
  <TitlesOfParts>
    <vt:vector size="151" baseType="lpstr">
      <vt:lpstr>Aptos</vt:lpstr>
      <vt:lpstr>Aptos Narrow</vt:lpstr>
      <vt:lpstr>Arial</vt:lpstr>
      <vt:lpstr>Arial</vt:lpstr>
      <vt:lpstr>Calibri</vt:lpstr>
      <vt:lpstr>Corbel</vt:lpstr>
      <vt:lpstr>Noto Sans Symbols</vt:lpstr>
      <vt:lpstr>Wingdings</vt:lpstr>
      <vt:lpstr>Office Theme</vt:lpstr>
      <vt:lpstr>CAASPP Test Administrator Training Deck</vt:lpstr>
      <vt:lpstr>How Local Educational Agencies Can Use This Deck</vt:lpstr>
      <vt:lpstr>Break Time</vt:lpstr>
      <vt:lpstr>CAASPP Test Administrator Training</vt:lpstr>
      <vt:lpstr>Agenda</vt:lpstr>
      <vt:lpstr>CAASPP Overview</vt:lpstr>
      <vt:lpstr>Smarter Balanced Summative Assessments  for ELA and Mathematics</vt:lpstr>
      <vt:lpstr>Optional Exemption</vt:lpstr>
      <vt:lpstr>Early Assessment Program (EAP)</vt:lpstr>
      <vt:lpstr>CAA for ELA  and Mathematics</vt:lpstr>
      <vt:lpstr>CAST</vt:lpstr>
      <vt:lpstr>CAA for  Science</vt:lpstr>
      <vt:lpstr>CSA</vt:lpstr>
      <vt:lpstr>Average Testing Times</vt:lpstr>
      <vt:lpstr>Average Testing Times (2)</vt:lpstr>
      <vt:lpstr>Pause and Reflect</vt:lpstr>
      <vt:lpstr>Pause Rules for the  CAASPP System of Assessments</vt:lpstr>
      <vt:lpstr>Pauses Less Than 20 Minutes</vt:lpstr>
      <vt:lpstr>Pause of 20 Minutes or More</vt:lpstr>
      <vt:lpstr>Test Timeout Due to Inactivity</vt:lpstr>
      <vt:lpstr>Miscellaneous CAASPP Information</vt:lpstr>
      <vt:lpstr>Participation Rate Expectation</vt:lpstr>
      <vt:lpstr>Meeting the 95 Percent Participation Rate</vt:lpstr>
      <vt:lpstr>Test Security</vt:lpstr>
      <vt:lpstr>Test Operations Management System (TOMS)  Security Affidavits</vt:lpstr>
      <vt:lpstr>Non-TOMS Security Affidavits</vt:lpstr>
      <vt:lpstr>Secure Browser</vt:lpstr>
      <vt:lpstr>Secure  Materials</vt:lpstr>
      <vt:lpstr>Activity: Pop Quiz</vt:lpstr>
      <vt:lpstr>Question #1</vt:lpstr>
      <vt:lpstr>Answer #1</vt:lpstr>
      <vt:lpstr>Question #2</vt:lpstr>
      <vt:lpstr>Answer #2</vt:lpstr>
      <vt:lpstr>Question #3</vt:lpstr>
      <vt:lpstr>Answer #3</vt:lpstr>
      <vt:lpstr>Accessibility Resources Overview</vt:lpstr>
      <vt:lpstr>Equality Does Not Mean Equity</vt:lpstr>
      <vt:lpstr>1-2-3-4s of Accessibility—#1</vt:lpstr>
      <vt:lpstr>1-2-3-4s of Accessibility: 2</vt:lpstr>
      <vt:lpstr>1-2-3-4s of Accessibility: 3</vt:lpstr>
      <vt:lpstr>1-2-3-4s of Accessibility: 4</vt:lpstr>
      <vt:lpstr>California Assessment Accessibility Resources Matrix</vt:lpstr>
      <vt:lpstr>Accessibility Resource Graphics</vt:lpstr>
      <vt:lpstr>Accessibility Resources: Our Local Process</vt:lpstr>
      <vt:lpstr>Activity: Classification of Resources</vt:lpstr>
      <vt:lpstr>Classification of Resources</vt:lpstr>
      <vt:lpstr>Different Roles</vt:lpstr>
      <vt:lpstr>Test Administrator Versus  Test Examiner</vt:lpstr>
      <vt:lpstr>Let Us Dig Into Your Role</vt:lpstr>
      <vt:lpstr>Before Testing</vt:lpstr>
      <vt:lpstr>Before Testing (2)</vt:lpstr>
      <vt:lpstr>Before Testing (3)</vt:lpstr>
      <vt:lpstr>Before Testing (4)</vt:lpstr>
      <vt:lpstr>Pause and Reflect (2)</vt:lpstr>
      <vt:lpstr>Room Prep</vt:lpstr>
      <vt:lpstr>Room Prep (2)</vt:lpstr>
      <vt:lpstr>Room Prep (3)</vt:lpstr>
      <vt:lpstr>Prepping to Give the Test</vt:lpstr>
      <vt:lpstr>Prepping to Give the Test (2)</vt:lpstr>
      <vt:lpstr>Prepping to Give the Test (3)</vt:lpstr>
      <vt:lpstr>Prepping to Give the Test (4)</vt:lpstr>
      <vt:lpstr>Activity: Thumbs Up, Thumbs Down</vt:lpstr>
      <vt:lpstr>Statement #1</vt:lpstr>
      <vt:lpstr>Statement #2</vt:lpstr>
      <vt:lpstr>Statement #3</vt:lpstr>
      <vt:lpstr>Classroom Logistics   for Starting a Test Session</vt:lpstr>
      <vt:lpstr>Starting a Test Session (1)</vt:lpstr>
      <vt:lpstr>Starting a Test Session (2)</vt:lpstr>
      <vt:lpstr>Starting a Test Session (3)</vt:lpstr>
      <vt:lpstr>During Testing</vt:lpstr>
      <vt:lpstr>During Testing (2)</vt:lpstr>
      <vt:lpstr>During Testing (3)</vt:lpstr>
      <vt:lpstr>During Testing (4)</vt:lpstr>
      <vt:lpstr>Student Breaks During Testing</vt:lpstr>
      <vt:lpstr>Student Breaks More Than 20 Minutes During Testing</vt:lpstr>
      <vt:lpstr>Student Breaks More Than 20 Minutes During Testing (2)</vt:lpstr>
      <vt:lpstr>Student Breaks More Than 20 Minutes During Testing (3)</vt:lpstr>
      <vt:lpstr>When Students Finish Testing Each Day and Other Students Are Still Testing</vt:lpstr>
      <vt:lpstr>When Students Finish Testing Each Day</vt:lpstr>
      <vt:lpstr>As Testing Wraps Up</vt:lpstr>
      <vt:lpstr>As Testing Wraps Up (2)</vt:lpstr>
      <vt:lpstr>As Testing Wraps Up (3)</vt:lpstr>
      <vt:lpstr>As Testing Wraps Up (4)</vt:lpstr>
      <vt:lpstr>Technology: Administering a Test</vt:lpstr>
      <vt:lpstr>How To Start a Test Session Resources</vt:lpstr>
      <vt:lpstr>Access the Administer a Test Session Tile  on the CAASPP &amp; ELPAC Website</vt:lpstr>
      <vt:lpstr>Select the Test Administrator Interface Button</vt:lpstr>
      <vt:lpstr>Log On to the System</vt:lpstr>
      <vt:lpstr>Start an In-Person Test Session</vt:lpstr>
      <vt:lpstr>Allow Pop-Ups</vt:lpstr>
      <vt:lpstr>Select a Role or School If Needed</vt:lpstr>
      <vt:lpstr>Select the Test(s) You Will Administer</vt:lpstr>
      <vt:lpstr>Select the Test(s) You Will Administer (2)</vt:lpstr>
      <vt:lpstr>Start Operational Session</vt:lpstr>
      <vt:lpstr>Show the Session ID</vt:lpstr>
      <vt:lpstr>Read the Script Verbatim</vt:lpstr>
      <vt:lpstr>Hand Out Student Credentials  (Remember, These Are Secure)</vt:lpstr>
      <vt:lpstr>Read More of the Script</vt:lpstr>
      <vt:lpstr>Verification and Test Selection</vt:lpstr>
      <vt:lpstr>Make Sure Students Are Taking the  Correct Test</vt:lpstr>
      <vt:lpstr>Students Then Wait to Be Let In</vt:lpstr>
      <vt:lpstr>Check Accessibility Resources for Students</vt:lpstr>
      <vt:lpstr>Read More of the Script (2)</vt:lpstr>
      <vt:lpstr>Students Complete Sound and Video Check</vt:lpstr>
      <vt:lpstr>If A Student Has Text-to-Speech, They Will Have A Sound Check </vt:lpstr>
      <vt:lpstr>Read More of the Script (3)</vt:lpstr>
      <vt:lpstr>Students Will Select Begin Test Now Button to Begin Testing</vt:lpstr>
      <vt:lpstr>Monitor Student Status As Needed</vt:lpstr>
      <vt:lpstr>Test With Potential Issues</vt:lpstr>
      <vt:lpstr>If a Student Has a Question—Read More of the Script</vt:lpstr>
      <vt:lpstr>As Students Finish Testing</vt:lpstr>
      <vt:lpstr>Reaching the End of a Test—End Test Button</vt:lpstr>
      <vt:lpstr>Reaching the End of a Test—Confirmation Screen</vt:lpstr>
      <vt:lpstr>If You Need to Stop a Test Session</vt:lpstr>
      <vt:lpstr>Grade Eleven EAP</vt:lpstr>
      <vt:lpstr>Reminder About Rules for Ending the Test</vt:lpstr>
      <vt:lpstr>Security Incidents and Cheating</vt:lpstr>
      <vt:lpstr>Let Us Discuss How to Handle Cheating</vt:lpstr>
      <vt:lpstr>Types of Security Incident: Breach</vt:lpstr>
      <vt:lpstr>Types of Security Incident: Irregularity</vt:lpstr>
      <vt:lpstr>Types of Security Incident: Impropriety</vt:lpstr>
      <vt:lpstr>STAIRS Security Test and Incident Reporting System </vt:lpstr>
      <vt:lpstr>Activity: Show What You Know</vt:lpstr>
      <vt:lpstr>Show What You Know #1</vt:lpstr>
      <vt:lpstr>Show What You Know #2</vt:lpstr>
      <vt:lpstr>Preparing Students</vt:lpstr>
      <vt:lpstr>Practice is Important</vt:lpstr>
      <vt:lpstr>Practice  Tests</vt:lpstr>
      <vt:lpstr>Practice Test Goal</vt:lpstr>
      <vt:lpstr>Taking a Practice Test</vt:lpstr>
      <vt:lpstr>Practice Test Availability</vt:lpstr>
      <vt:lpstr>Interim Assessments</vt:lpstr>
      <vt:lpstr> A Note  About Interim Assessments</vt:lpstr>
      <vt:lpstr>Interim Assessment Purpose</vt:lpstr>
      <vt:lpstr>Administration Options</vt:lpstr>
      <vt:lpstr>Interim Assessment Lookup Tool</vt:lpstr>
      <vt:lpstr>Smarter Balanced  Interim Assessments</vt:lpstr>
      <vt:lpstr>CAST Interim Assessments</vt:lpstr>
      <vt:lpstr>ELPAC Interim Assessments</vt:lpstr>
      <vt:lpstr>Interim Assessment Results in CERS</vt:lpstr>
      <vt:lpstr>CERS Microlearning Videos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CAASPP Test Administrator Training Deck</dc:title>
  <dc:subject>This is sample subject copy.</dc:subject>
  <cp:lastModifiedBy/>
  <cp:revision>1</cp:revision>
  <dcterms:created xsi:type="dcterms:W3CDTF">2025-09-16T22:41:30Z</dcterms:created>
  <dcterms:modified xsi:type="dcterms:W3CDTF">2025-10-14T15:13:18Z</dcterms:modified>
  <dc:language/>
</cp:coreProperties>
</file>