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2"/>
  </p:notesMasterIdLst>
  <p:handoutMasterIdLst>
    <p:handoutMasterId r:id="rId113"/>
  </p:handoutMasterIdLst>
  <p:sldIdLst>
    <p:sldId id="256" r:id="rId2"/>
    <p:sldId id="257" r:id="rId3"/>
    <p:sldId id="422" r:id="rId4"/>
    <p:sldId id="258" r:id="rId5"/>
    <p:sldId id="403" r:id="rId6"/>
    <p:sldId id="259" r:id="rId7"/>
    <p:sldId id="260" r:id="rId8"/>
    <p:sldId id="262" r:id="rId9"/>
    <p:sldId id="405" r:id="rId10"/>
    <p:sldId id="406" r:id="rId11"/>
    <p:sldId id="275" r:id="rId12"/>
    <p:sldId id="410" r:id="rId13"/>
    <p:sldId id="277" r:id="rId14"/>
    <p:sldId id="278" r:id="rId15"/>
    <p:sldId id="279" r:id="rId16"/>
    <p:sldId id="280" r:id="rId17"/>
    <p:sldId id="281" r:id="rId18"/>
    <p:sldId id="282" r:id="rId19"/>
    <p:sldId id="285" r:id="rId20"/>
    <p:sldId id="286" r:id="rId21"/>
    <p:sldId id="287" r:id="rId22"/>
    <p:sldId id="288" r:id="rId23"/>
    <p:sldId id="420" r:id="rId24"/>
    <p:sldId id="419" r:id="rId25"/>
    <p:sldId id="289" r:id="rId26"/>
    <p:sldId id="290" r:id="rId27"/>
    <p:sldId id="291" r:id="rId28"/>
    <p:sldId id="292" r:id="rId29"/>
    <p:sldId id="293" r:id="rId30"/>
    <p:sldId id="294" r:id="rId31"/>
    <p:sldId id="295" r:id="rId32"/>
    <p:sldId id="296" r:id="rId33"/>
    <p:sldId id="297" r:id="rId34"/>
    <p:sldId id="298" r:id="rId35"/>
    <p:sldId id="423" r:id="rId36"/>
    <p:sldId id="416" r:id="rId37"/>
    <p:sldId id="300" r:id="rId38"/>
    <p:sldId id="301" r:id="rId39"/>
    <p:sldId id="304" r:id="rId40"/>
    <p:sldId id="302" r:id="rId41"/>
    <p:sldId id="313" r:id="rId42"/>
    <p:sldId id="303" r:id="rId43"/>
    <p:sldId id="306" r:id="rId44"/>
    <p:sldId id="314" r:id="rId45"/>
    <p:sldId id="309" r:id="rId46"/>
    <p:sldId id="311" r:id="rId47"/>
    <p:sldId id="312" r:id="rId48"/>
    <p:sldId id="317" r:id="rId49"/>
    <p:sldId id="318" r:id="rId50"/>
    <p:sldId id="319" r:id="rId51"/>
    <p:sldId id="320" r:id="rId52"/>
    <p:sldId id="417" r:id="rId53"/>
    <p:sldId id="321" r:id="rId54"/>
    <p:sldId id="322" r:id="rId55"/>
    <p:sldId id="323" r:id="rId56"/>
    <p:sldId id="400" r:id="rId57"/>
    <p:sldId id="324" r:id="rId58"/>
    <p:sldId id="325" r:id="rId59"/>
    <p:sldId id="326" r:id="rId60"/>
    <p:sldId id="327" r:id="rId61"/>
    <p:sldId id="270" r:id="rId62"/>
    <p:sldId id="328" r:id="rId63"/>
    <p:sldId id="413" r:id="rId64"/>
    <p:sldId id="271" r:id="rId65"/>
    <p:sldId id="272" r:id="rId66"/>
    <p:sldId id="329" r:id="rId67"/>
    <p:sldId id="330" r:id="rId68"/>
    <p:sldId id="331" r:id="rId69"/>
    <p:sldId id="273" r:id="rId70"/>
    <p:sldId id="332" r:id="rId71"/>
    <p:sldId id="372" r:id="rId72"/>
    <p:sldId id="269" r:id="rId73"/>
    <p:sldId id="415" r:id="rId74"/>
    <p:sldId id="333" r:id="rId75"/>
    <p:sldId id="334" r:id="rId76"/>
    <p:sldId id="337" r:id="rId77"/>
    <p:sldId id="338" r:id="rId78"/>
    <p:sldId id="339" r:id="rId79"/>
    <p:sldId id="340" r:id="rId80"/>
    <p:sldId id="341" r:id="rId81"/>
    <p:sldId id="351" r:id="rId82"/>
    <p:sldId id="357" r:id="rId83"/>
    <p:sldId id="373" r:id="rId84"/>
    <p:sldId id="374" r:id="rId85"/>
    <p:sldId id="375" r:id="rId86"/>
    <p:sldId id="376" r:id="rId87"/>
    <p:sldId id="377" r:id="rId88"/>
    <p:sldId id="378" r:id="rId89"/>
    <p:sldId id="379" r:id="rId90"/>
    <p:sldId id="380" r:id="rId91"/>
    <p:sldId id="381" r:id="rId92"/>
    <p:sldId id="421" r:id="rId93"/>
    <p:sldId id="382" r:id="rId94"/>
    <p:sldId id="383" r:id="rId95"/>
    <p:sldId id="384" r:id="rId96"/>
    <p:sldId id="385" r:id="rId97"/>
    <p:sldId id="386" r:id="rId98"/>
    <p:sldId id="387" r:id="rId99"/>
    <p:sldId id="407" r:id="rId100"/>
    <p:sldId id="388" r:id="rId101"/>
    <p:sldId id="389" r:id="rId102"/>
    <p:sldId id="390" r:id="rId103"/>
    <p:sldId id="391" r:id="rId104"/>
    <p:sldId id="393" r:id="rId105"/>
    <p:sldId id="418" r:id="rId106"/>
    <p:sldId id="394" r:id="rId107"/>
    <p:sldId id="395" r:id="rId108"/>
    <p:sldId id="397" r:id="rId109"/>
    <p:sldId id="398" r:id="rId110"/>
    <p:sldId id="399" r:id="rId1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ow to Use This Deck" id="{A3F33FA8-DBBC-499A-BA3F-D09BD2A037C4}">
          <p14:sldIdLst>
            <p14:sldId id="256"/>
            <p14:sldId id="257"/>
            <p14:sldId id="422"/>
            <p14:sldId id="258"/>
          </p14:sldIdLst>
        </p14:section>
        <p14:section name="Introduction" id="{8B7EF91C-127F-4A0D-A50F-265935451164}">
          <p14:sldIdLst>
            <p14:sldId id="403"/>
            <p14:sldId id="259"/>
          </p14:sldIdLst>
        </p14:section>
        <p14:section name="ELPAC Overview" id="{A7906B5C-CDA3-4844-AA20-35659F0D67B4}">
          <p14:sldIdLst>
            <p14:sldId id="260"/>
            <p14:sldId id="262"/>
            <p14:sldId id="405"/>
            <p14:sldId id="406"/>
            <p14:sldId id="275"/>
            <p14:sldId id="410"/>
          </p14:sldIdLst>
        </p14:section>
        <p14:section name="Test Security" id="{F374EDA6-33AC-4412-9671-9BCBBFE63FED}">
          <p14:sldIdLst>
            <p14:sldId id="277"/>
            <p14:sldId id="278"/>
            <p14:sldId id="279"/>
            <p14:sldId id="280"/>
            <p14:sldId id="281"/>
          </p14:sldIdLst>
        </p14:section>
        <p14:section name="Activity" id="{1D3CB7A6-7C10-4106-A614-3D5D888F5FD8}">
          <p14:sldIdLst>
            <p14:sldId id="282"/>
            <p14:sldId id="285"/>
            <p14:sldId id="286"/>
            <p14:sldId id="287"/>
            <p14:sldId id="288"/>
            <p14:sldId id="420"/>
            <p14:sldId id="419"/>
          </p14:sldIdLst>
        </p14:section>
        <p14:section name="Accessibility Resources Overview" id="{2B9E0B41-033A-4A7E-89C2-E2A1A31E8389}">
          <p14:sldIdLst>
            <p14:sldId id="289"/>
            <p14:sldId id="290"/>
            <p14:sldId id="291"/>
            <p14:sldId id="292"/>
            <p14:sldId id="293"/>
            <p14:sldId id="294"/>
            <p14:sldId id="295"/>
            <p14:sldId id="296"/>
            <p14:sldId id="297"/>
            <p14:sldId id="298"/>
            <p14:sldId id="423"/>
            <p14:sldId id="416"/>
          </p14:sldIdLst>
        </p14:section>
        <p14:section name="Different ELPAC roles" id="{F428C510-BC99-48D4-887B-4A24B3C67820}">
          <p14:sldIdLst>
            <p14:sldId id="300"/>
            <p14:sldId id="301"/>
            <p14:sldId id="304"/>
          </p14:sldIdLst>
        </p14:section>
        <p14:section name="ELPAC Prep" id="{AE7C12D2-D8FB-4431-9463-48A487F53045}">
          <p14:sldIdLst>
            <p14:sldId id="302"/>
            <p14:sldId id="313"/>
            <p14:sldId id="303"/>
            <p14:sldId id="306"/>
            <p14:sldId id="314"/>
            <p14:sldId id="309"/>
            <p14:sldId id="311"/>
            <p14:sldId id="312"/>
          </p14:sldIdLst>
        </p14:section>
        <p14:section name="Activity: Thumbs Up, Thumbs Down" id="{0A6102DC-2C78-4DA7-9947-77A705F01B3A}">
          <p14:sldIdLst>
            <p14:sldId id="317"/>
            <p14:sldId id="318"/>
            <p14:sldId id="319"/>
            <p14:sldId id="320"/>
          </p14:sldIdLst>
        </p14:section>
        <p14:section name="Classromm Logistics Start a Test" id="{38B917E2-DD90-4A62-B3A2-2FF91E62C69B}">
          <p14:sldIdLst>
            <p14:sldId id="417"/>
            <p14:sldId id="321"/>
            <p14:sldId id="322"/>
            <p14:sldId id="323"/>
          </p14:sldIdLst>
        </p14:section>
        <p14:section name="During Testing" id="{98F8D2FF-4499-421F-A738-076BDCA577E0}">
          <p14:sldIdLst>
            <p14:sldId id="400"/>
            <p14:sldId id="324"/>
            <p14:sldId id="325"/>
            <p14:sldId id="326"/>
            <p14:sldId id="327"/>
          </p14:sldIdLst>
        </p14:section>
        <p14:section name="Pause Rules" id="{B7193539-DE98-4AFC-A805-AB610B86808E}">
          <p14:sldIdLst>
            <p14:sldId id="270"/>
            <p14:sldId id="328"/>
            <p14:sldId id="413"/>
            <p14:sldId id="271"/>
            <p14:sldId id="272"/>
            <p14:sldId id="329"/>
            <p14:sldId id="330"/>
            <p14:sldId id="331"/>
            <p14:sldId id="273"/>
            <p14:sldId id="332"/>
            <p14:sldId id="372"/>
            <p14:sldId id="269"/>
          </p14:sldIdLst>
        </p14:section>
        <p14:section name="After ELPAC Testing" id="{9FE4117D-215A-43C1-828A-C23A038E048D}">
          <p14:sldIdLst>
            <p14:sldId id="415"/>
            <p14:sldId id="333"/>
            <p14:sldId id="334"/>
            <p14:sldId id="337"/>
            <p14:sldId id="338"/>
          </p14:sldIdLst>
        </p14:section>
        <p14:section name="Technology: Test Administration" id="{7E8EBA41-FB69-4BB4-B172-ACFF8BB3C63A}">
          <p14:sldIdLst>
            <p14:sldId id="339"/>
            <p14:sldId id="340"/>
            <p14:sldId id="341"/>
            <p14:sldId id="351"/>
            <p14:sldId id="357"/>
          </p14:sldIdLst>
        </p14:section>
        <p14:section name="Security Incidents and Cheating" id="{CB525B46-2F9C-4E78-AF4E-4A0D23A68945}">
          <p14:sldIdLst>
            <p14:sldId id="373"/>
            <p14:sldId id="374"/>
            <p14:sldId id="375"/>
            <p14:sldId id="376"/>
            <p14:sldId id="377"/>
            <p14:sldId id="378"/>
            <p14:sldId id="379"/>
            <p14:sldId id="380"/>
            <p14:sldId id="381"/>
            <p14:sldId id="421"/>
          </p14:sldIdLst>
        </p14:section>
        <p14:section name="Optional Section: Preparing Students" id="{C375AE9F-81E7-4368-BA2A-54F8B01D0263}">
          <p14:sldIdLst>
            <p14:sldId id="382"/>
            <p14:sldId id="383"/>
            <p14:sldId id="384"/>
            <p14:sldId id="385"/>
            <p14:sldId id="386"/>
            <p14:sldId id="387"/>
            <p14:sldId id="407"/>
            <p14:sldId id="388"/>
            <p14:sldId id="389"/>
            <p14:sldId id="390"/>
            <p14:sldId id="391"/>
            <p14:sldId id="393"/>
            <p14:sldId id="418"/>
            <p14:sldId id="394"/>
            <p14:sldId id="395"/>
            <p14:sldId id="397"/>
            <p14:sldId id="398"/>
            <p14:sldId id="39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EADB"/>
    <a:srgbClr val="0A2A38"/>
    <a:srgbClr val="FFFFFF"/>
    <a:srgbClr val="E9F1E8"/>
    <a:srgbClr val="13501B"/>
    <a:srgbClr val="920000"/>
    <a:srgbClr val="E5F1DC"/>
    <a:srgbClr val="033E51"/>
    <a:srgbClr val="0B3041"/>
    <a:srgbClr val="0D3B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DF54A5-0512-48A1-B6C2-CC3AB466657D}" v="9" dt="2026-07-27T18:28:15.9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3" autoAdjust="0"/>
    <p:restoredTop sz="60160" autoAdjust="0"/>
  </p:normalViewPr>
  <p:slideViewPr>
    <p:cSldViewPr snapToGrid="0">
      <p:cViewPr varScale="1">
        <p:scale>
          <a:sx n="66" d="100"/>
          <a:sy n="66" d="100"/>
        </p:scale>
        <p:origin x="1368" y="72"/>
      </p:cViewPr>
      <p:guideLst/>
    </p:cSldViewPr>
  </p:slideViewPr>
  <p:outlineViewPr>
    <p:cViewPr>
      <p:scale>
        <a:sx n="33" d="100"/>
        <a:sy n="33" d="100"/>
      </p:scale>
      <p:origin x="0" y="-564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handoutMaster" Target="handoutMasters/handoutMaster1.xml"/><Relationship Id="rId118"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19"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12A70C-D726-81AE-3C06-6222D78593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545A42F-D6CE-1E0C-86BB-3D7FA399D3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78F4A7-CADD-4760-A0D5-524790576956}" type="datetimeFigureOut">
              <a:rPr lang="en-US" smtClean="0"/>
              <a:t>7/27/2026</a:t>
            </a:fld>
            <a:endParaRPr lang="en-US"/>
          </a:p>
        </p:txBody>
      </p:sp>
      <p:sp>
        <p:nvSpPr>
          <p:cNvPr id="4" name="Footer Placeholder 3">
            <a:extLst>
              <a:ext uri="{FF2B5EF4-FFF2-40B4-BE49-F238E27FC236}">
                <a16:creationId xmlns:a16="http://schemas.microsoft.com/office/drawing/2014/main" id="{F181CF42-9896-EBC8-A26C-1197A5C8C9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7971019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82627" y="471045"/>
            <a:ext cx="2389173" cy="134391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582627" y="1933996"/>
            <a:ext cx="5761529" cy="665974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4AD113-A2AE-4DF9-9DE8-7E2B57C48ADE}" type="slidenum">
              <a:rPr lang="en-US" smtClean="0"/>
              <a:t>‹#›</a:t>
            </a:fld>
            <a:endParaRPr lang="en-US"/>
          </a:p>
        </p:txBody>
      </p:sp>
    </p:spTree>
    <p:extLst>
      <p:ext uri="{BB962C8B-B14F-4D97-AF65-F5344CB8AC3E}">
        <p14:creationId xmlns:p14="http://schemas.microsoft.com/office/powerpoint/2010/main" val="1750266867"/>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1pPr>
    <a:lvl2pPr marL="628650" indent="-171450" algn="l" defTabSz="914400" rtl="0" eaLnBrk="1" latinLnBrk="0" hangingPunct="1">
      <a:buFont typeface="Aptos Narrow" panose="020B0004020202020204" pitchFamily="34" charset="0"/>
      <a:buChar char="–"/>
      <a:defRPr sz="1200" kern="1200">
        <a:solidFill>
          <a:schemeClr val="tx1"/>
        </a:solidFill>
        <a:latin typeface="+mn-lt"/>
        <a:ea typeface="+mn-ea"/>
        <a:cs typeface="+mn-cs"/>
      </a:defRPr>
    </a:lvl2pPr>
    <a:lvl3pPr marL="1085850" indent="-171450" algn="l" defTabSz="914400" rtl="0" eaLnBrk="1" latinLnBrk="0" hangingPunct="1">
      <a:buFont typeface="Wingdings" panose="05000000000000000000" pitchFamily="2" charset="2"/>
      <a:buChar char="§"/>
      <a:defRPr sz="1200" kern="1200">
        <a:solidFill>
          <a:schemeClr val="tx1"/>
        </a:solidFill>
        <a:latin typeface="+mn-lt"/>
        <a:ea typeface="+mn-ea"/>
        <a:cs typeface="+mn-cs"/>
      </a:defRPr>
    </a:lvl3pPr>
    <a:lvl4pPr marL="15430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20002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aaspp-elpac.org/s/docs/inaltelpacfactsheet.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caaspp-elpac.org/s/docs/altelpacfactsheet.pdf" TargetMode="Externa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3" Type="http://schemas.openxmlformats.org/officeDocument/2006/relationships/hyperlink" Target="https://www.caaspp-elpac.org/s/docs/elpac-tt-pt-ia-glance.pdf" TargetMode="External"/><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de.ca.gov/ta/aC/cm/documents/elpiparticipationrate.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caaspp-elpac.org/resources/preparation/accessibility-resource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caaspp-elpac.org/resources/administration/administer-a-test-session"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caaspp-elpac.or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caaspp-elpac.org/"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caaspp-elpac.org/resources/administration/administer-a-test-session#other-resources"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ca-toms-help.ets.org/s/pdf/How-to-Start-an-ELPAC-Test-Session.pdf"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caaspp-elpac.org/s/docs/ELPAC--TNA-DIA-Use-Scenarios.2019-20.pdf"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aspp-elpac.org/s/docs/inelpacfactsheet.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s://ca-toms-help.ets.org/stairs/overview/"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aspp-elpac.org/s/docs/suelpacfactsheet.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highlight>
                  <a:srgbClr val="00FFFF"/>
                </a:highlight>
                <a:latin typeface="+mn-lt"/>
                <a:cs typeface="Arial" panose="020B0604020202020204" pitchFamily="34" charset="0"/>
              </a:rPr>
              <a:t>This is the English Language Proficiency Assessments for California (ELPAC) Test Examiner Training Deck.</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a:t>
            </a:fld>
            <a:endParaRPr lang="en-US"/>
          </a:p>
        </p:txBody>
      </p:sp>
    </p:spTree>
    <p:extLst>
      <p:ext uri="{BB962C8B-B14F-4D97-AF65-F5344CB8AC3E}">
        <p14:creationId xmlns:p14="http://schemas.microsoft.com/office/powerpoint/2010/main" val="165826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7102D-88DA-E068-1E5D-A7BEB634C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E8472F-1157-9E76-E370-AEA136DD88FB}"/>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9715259-38F3-8C31-2992-8F8639675C91}"/>
              </a:ext>
            </a:extLst>
          </p:cNvPr>
          <p:cNvSpPr>
            <a:spLocks noGrp="1"/>
          </p:cNvSpPr>
          <p:nvPr>
            <p:ph type="body" idx="1"/>
          </p:nvPr>
        </p:nvSpPr>
        <p:spPr/>
        <p:txBody>
          <a:bodyPr/>
          <a:lstStyle/>
          <a:p>
            <a:pPr marL="0" indent="0">
              <a:buClr>
                <a:schemeClr val="dk1"/>
              </a:buClr>
              <a:buSzPts val="1200"/>
              <a:buNone/>
            </a:pPr>
            <a:r>
              <a:rPr lang="en-US" dirty="0"/>
              <a:t>Who takes the </a:t>
            </a:r>
            <a:r>
              <a:rPr lang="en-US" b="0" strike="noStrike" dirty="0"/>
              <a:t>Initial and Summative Alternate ELPAC?</a:t>
            </a:r>
            <a:endParaRPr lang="en-US" b="0" dirty="0"/>
          </a:p>
          <a:p>
            <a:pPr marL="285750" indent="-285750">
              <a:buClr>
                <a:srgbClr val="000000"/>
              </a:buClr>
              <a:buSzPts val="1200"/>
              <a:buFont typeface="Arial"/>
              <a:buChar char="•"/>
            </a:pPr>
            <a:endParaRPr lang="en-US" b="0" dirty="0">
              <a:solidFill>
                <a:srgbClr val="000000"/>
              </a:solidFill>
            </a:endParaRPr>
          </a:p>
          <a:p>
            <a:pPr marL="285750" indent="-285750">
              <a:buClr>
                <a:srgbClr val="000000"/>
              </a:buClr>
              <a:buSzPts val="1200"/>
              <a:buFont typeface="Arial"/>
              <a:buChar char="•"/>
            </a:pPr>
            <a:r>
              <a:rPr lang="en-US" b="0" dirty="0"/>
              <a:t>The Initial Alternate ELPAC is designed for students</a:t>
            </a:r>
            <a:r>
              <a:rPr lang="en-US" dirty="0"/>
              <a:t> in K through grade twelve whose Home Language Survey indicates a primary language other than English and who have the most significant cognitive disabilities </a:t>
            </a:r>
          </a:p>
          <a:p>
            <a:pPr marL="285750" indent="-285750">
              <a:buClr>
                <a:srgbClr val="000000"/>
              </a:buClr>
              <a:buSzPts val="1200"/>
              <a:buFont typeface="Arial"/>
              <a:buChar char="•"/>
            </a:pPr>
            <a:r>
              <a:rPr lang="en-US" dirty="0"/>
              <a:t>The Summative Alternate ELPAC is designed for students in K through grade twelve who were previously identified as EL students based on their initial assessment results with</a:t>
            </a:r>
            <a:r>
              <a:rPr lang="en-US" b="0" dirty="0"/>
              <a:t> the most significant cognitive disabilities who are EL students and whose individualized education program, or IEP, teams have determined that they are eligible for an alternate assessment.</a:t>
            </a:r>
            <a:endParaRPr lang="en-US" dirty="0"/>
          </a:p>
          <a:p>
            <a:pPr marL="285750" indent="-285750">
              <a:buClr>
                <a:srgbClr val="000000"/>
              </a:buClr>
              <a:buSzPts val="1200"/>
              <a:buFont typeface="Arial"/>
              <a:buChar char="•"/>
            </a:pPr>
            <a:r>
              <a:rPr lang="en-US" b="1" dirty="0"/>
              <a:t>How? </a:t>
            </a:r>
            <a:r>
              <a:rPr lang="en-US" b="0" dirty="0"/>
              <a:t>Administered one-on-one for students in K through grade twelve</a:t>
            </a:r>
          </a:p>
          <a:p>
            <a:pPr marL="285750" indent="-285750">
              <a:spcBef>
                <a:spcPts val="600"/>
              </a:spcBef>
              <a:spcAft>
                <a:spcPts val="600"/>
              </a:spcAft>
              <a:buClr>
                <a:srgbClr val="000000"/>
              </a:buClr>
              <a:buSzPts val="1200"/>
              <a:buFont typeface="Arial,Sans-Serif"/>
              <a:buChar char="•"/>
            </a:pPr>
            <a:r>
              <a:rPr lang="en-US" b="1" dirty="0"/>
              <a:t>When?</a:t>
            </a:r>
            <a:r>
              <a:rPr lang="en-US" b="1" dirty="0">
                <a:solidFill>
                  <a:srgbClr val="FF0000"/>
                </a:solidFill>
              </a:rPr>
              <a:t> </a:t>
            </a:r>
            <a:r>
              <a:rPr lang="en-US" b="0" dirty="0">
                <a:solidFill>
                  <a:srgbClr val="000000"/>
                </a:solidFill>
              </a:rPr>
              <a:t>The Initial Alternate ELPAC testing window</a:t>
            </a:r>
            <a:r>
              <a:rPr lang="en-US" dirty="0"/>
              <a:t> is from the first week of July through June 30</a:t>
            </a:r>
          </a:p>
          <a:p>
            <a:pPr marL="285750" indent="-285750">
              <a:spcBef>
                <a:spcPts val="600"/>
              </a:spcBef>
              <a:spcAft>
                <a:spcPts val="600"/>
              </a:spcAft>
              <a:buSzPts val="1200"/>
              <a:buFont typeface="Arial,Sans-Serif"/>
              <a:buChar char="•"/>
            </a:pPr>
            <a:r>
              <a:rPr lang="en-US" dirty="0"/>
              <a:t>The Summative Alternate ELPAC testing window is typically February 1 through May 31</a:t>
            </a:r>
          </a:p>
          <a:p>
            <a:pPr marL="285750" indent="-285750">
              <a:spcBef>
                <a:spcPts val="600"/>
              </a:spcBef>
              <a:spcAft>
                <a:spcPts val="600"/>
              </a:spcAft>
              <a:buSzPts val="1200"/>
              <a:buFont typeface="Arial,Sans-Serif"/>
              <a:buChar char="•"/>
            </a:pPr>
            <a:endParaRPr lang="en-US" dirty="0"/>
          </a:p>
          <a:p>
            <a:pPr marL="0" indent="0">
              <a:spcBef>
                <a:spcPts val="600"/>
              </a:spcBef>
              <a:spcAft>
                <a:spcPts val="600"/>
              </a:spcAft>
              <a:buSzPts val="1200"/>
              <a:buFont typeface="Arial,Sans-Serif"/>
              <a:buNone/>
            </a:pPr>
            <a:r>
              <a:rPr lang="en-US" b="1" dirty="0">
                <a:solidFill>
                  <a:srgbClr val="000000"/>
                </a:solidFill>
                <a:highlight>
                  <a:srgbClr val="FFFFFF"/>
                </a:highlight>
              </a:rPr>
              <a:t>Resource Guide: </a:t>
            </a:r>
          </a:p>
          <a:p>
            <a:pPr marL="171450" indent="-171450">
              <a:spcBef>
                <a:spcPts val="600"/>
              </a:spcBef>
              <a:spcAft>
                <a:spcPts val="600"/>
              </a:spcAft>
              <a:buSzPts val="1200"/>
            </a:pPr>
            <a:r>
              <a:rPr lang="en-US" dirty="0">
                <a:hlinkClick r:id="rId3"/>
              </a:rPr>
              <a:t>https://www.caaspp-elpac.org/s/docs/inaltelpacfactsheet.pdf</a:t>
            </a:r>
            <a:endParaRPr lang="en-US" dirty="0"/>
          </a:p>
          <a:p>
            <a:pPr marL="171450" indent="-171450">
              <a:spcBef>
                <a:spcPts val="600"/>
              </a:spcBef>
              <a:buClr>
                <a:schemeClr val="dk1"/>
              </a:buClr>
              <a:buSzPts val="1200"/>
            </a:pPr>
            <a:r>
              <a:rPr lang="en-US" dirty="0">
                <a:hlinkClick r:id="rId4"/>
              </a:rPr>
              <a:t>https://www.caaspp-elpac.org/s/docs/altelpacfactsheet.pdf</a:t>
            </a:r>
            <a:endParaRPr lang="en-US" dirty="0"/>
          </a:p>
          <a:p>
            <a:pPr marL="285750" indent="-285750">
              <a:spcBef>
                <a:spcPts val="600"/>
              </a:spcBef>
              <a:spcAft>
                <a:spcPts val="600"/>
              </a:spcAft>
              <a:buSzPts val="1200"/>
              <a:buFont typeface="Arial,Sans-Serif"/>
              <a:buChar char="•"/>
            </a:pPr>
            <a:endParaRPr lang="en-US" dirty="0"/>
          </a:p>
        </p:txBody>
      </p:sp>
      <p:sp>
        <p:nvSpPr>
          <p:cNvPr id="4" name="Slide Number Placeholder 3">
            <a:extLst>
              <a:ext uri="{FF2B5EF4-FFF2-40B4-BE49-F238E27FC236}">
                <a16:creationId xmlns:a16="http://schemas.microsoft.com/office/drawing/2014/main" id="{06F79256-9FE3-4055-B3C6-2573C0E74C88}"/>
              </a:ext>
            </a:extLst>
          </p:cNvPr>
          <p:cNvSpPr>
            <a:spLocks noGrp="1"/>
          </p:cNvSpPr>
          <p:nvPr>
            <p:ph type="sldNum" sz="quarter" idx="5"/>
          </p:nvPr>
        </p:nvSpPr>
        <p:spPr/>
        <p:txBody>
          <a:bodyPr/>
          <a:lstStyle/>
          <a:p>
            <a:fld id="{E04AD113-A2AE-4DF9-9DE8-7E2B57C48ADE}" type="slidenum">
              <a:rPr lang="en-US" smtClean="0"/>
              <a:t>10</a:t>
            </a:fld>
            <a:endParaRPr lang="en-US"/>
          </a:p>
        </p:txBody>
      </p:sp>
    </p:spTree>
    <p:extLst>
      <p:ext uri="{BB962C8B-B14F-4D97-AF65-F5344CB8AC3E}">
        <p14:creationId xmlns:p14="http://schemas.microsoft.com/office/powerpoint/2010/main" val="146828331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b="0" strike="noStrike" dirty="0"/>
              <a:t>Students can also prepare to test with Interim</a:t>
            </a:r>
            <a:r>
              <a:rPr lang="en-US" b="0" dirty="0"/>
              <a:t> </a:t>
            </a:r>
            <a:r>
              <a:rPr lang="en-US" dirty="0"/>
              <a:t>Assessments.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100</a:t>
            </a:fld>
            <a:endParaRPr lang="en-US"/>
          </a:p>
        </p:txBody>
      </p:sp>
    </p:spTree>
    <p:extLst>
      <p:ext uri="{BB962C8B-B14F-4D97-AF65-F5344CB8AC3E}">
        <p14:creationId xmlns:p14="http://schemas.microsoft.com/office/powerpoint/2010/main" val="972992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Before we dive in, we want to </a:t>
            </a:r>
            <a:r>
              <a:rPr lang="en-US" b="0" dirty="0"/>
              <a:t>mention a few things about interim assessments.</a:t>
            </a:r>
          </a:p>
          <a:p>
            <a:pPr lvl="1"/>
            <a:r>
              <a:rPr lang="en-US" b="0" dirty="0"/>
              <a:t>California </a:t>
            </a:r>
            <a:r>
              <a:rPr lang="en-US" b="0" i="1" dirty="0"/>
              <a:t>Education Code</a:t>
            </a:r>
            <a:r>
              <a:rPr lang="en-US" b="0" dirty="0"/>
              <a:t> Section 60642.7 (b) prohibits the use of interim assessments for any high stakes purposes such as course placement, identification as gifted or talented, or reclassification of English learners.</a:t>
            </a:r>
          </a:p>
          <a:p>
            <a:r>
              <a:rPr lang="en-US" b="0" dirty="0"/>
              <a:t>Another important note is that the interim assessments are available only for public school educators (and their students) in California and are not for public use, display or distribution. All test materials—such as test questions, scoring guides, answers keys, scratch paper and student logon tickets—must be kept secure. They may not be used outside of the classroom or posted into third party platforms such as Google Classroom or Canvas.</a:t>
            </a:r>
          </a:p>
          <a:p>
            <a:pPr lvl="1"/>
            <a:r>
              <a:rPr lang="en-US" b="0" dirty="0"/>
              <a:t>They may only be used within the systems provided by the California Department of Education.</a:t>
            </a:r>
          </a:p>
          <a:p>
            <a:r>
              <a:rPr lang="en-US" b="0" dirty="0"/>
              <a:t>And the Interim Assessments require a Test Operations Management System, or TOMS, logon to access.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101</a:t>
            </a:fld>
            <a:endParaRPr lang="en-US"/>
          </a:p>
        </p:txBody>
      </p:sp>
    </p:spTree>
    <p:extLst>
      <p:ext uri="{BB962C8B-B14F-4D97-AF65-F5344CB8AC3E}">
        <p14:creationId xmlns:p14="http://schemas.microsoft.com/office/powerpoint/2010/main" val="292174746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Let's focus on the purposes of interim assessments.</a:t>
            </a:r>
          </a:p>
          <a:p>
            <a:r>
              <a:rPr lang="en-US" dirty="0"/>
              <a:t>Interim assessments are free resources which can inform and support teaching and learning in multiple ways. </a:t>
            </a:r>
          </a:p>
          <a:p>
            <a:pPr lvl="1"/>
            <a:r>
              <a:rPr lang="en-US" dirty="0"/>
              <a:t>Their intended purpose is to evaluate student knowledge and skills during the year.</a:t>
            </a:r>
          </a:p>
          <a:p>
            <a:r>
              <a:rPr lang="en-US" dirty="0"/>
              <a:t>Interim assessments can be used flexibly as both assessments for learning and of learning. </a:t>
            </a:r>
          </a:p>
          <a:p>
            <a:pPr lvl="1"/>
            <a:r>
              <a:rPr lang="en-US" dirty="0"/>
              <a:t>This means that interim assessments can be administered in a standardized manner, as a formal individual assessment, or in a non-standardized manner, which we will discuss more on the next slide.</a:t>
            </a:r>
          </a:p>
          <a:p>
            <a:r>
              <a:rPr lang="en-US" dirty="0"/>
              <a:t>The interim assessments provide the full range of CAASPP </a:t>
            </a:r>
            <a:r>
              <a:rPr lang="en-US" b="0" dirty="0"/>
              <a:t>and ELPAC </a:t>
            </a:r>
            <a:r>
              <a:rPr lang="en-US" dirty="0"/>
              <a:t>accessibility resources, allowing students to demonstrate their knowledge and abilities using the same tools they regularly use during classroom instruction and summative assessments.</a:t>
            </a:r>
          </a:p>
          <a:p>
            <a:r>
              <a:rPr lang="en-US" dirty="0"/>
              <a:t>As you review this lesson, think about your own classroom, school, or district and where the interims might fit.  Also, consider how you could utilize interim assessments to inform and develop your own classroom assessments.</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102</a:t>
            </a:fld>
            <a:endParaRPr lang="en-US"/>
          </a:p>
        </p:txBody>
      </p:sp>
    </p:spTree>
    <p:extLst>
      <p:ext uri="{BB962C8B-B14F-4D97-AF65-F5344CB8AC3E}">
        <p14:creationId xmlns:p14="http://schemas.microsoft.com/office/powerpoint/2010/main" val="72808367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64197-370B-DDB0-E317-C306D8E07A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3BDA3-2EEF-CB1D-0187-EF48B7F9F392}"/>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11225AB4-3B39-5F97-E85E-4E409189C1D6}"/>
              </a:ext>
            </a:extLst>
          </p:cNvPr>
          <p:cNvSpPr>
            <a:spLocks noGrp="1"/>
          </p:cNvSpPr>
          <p:nvPr>
            <p:ph type="body" idx="1"/>
          </p:nvPr>
        </p:nvSpPr>
        <p:spPr/>
        <p:txBody>
          <a:bodyPr/>
          <a:lstStyle/>
          <a:p>
            <a:r>
              <a:rPr lang="en-US" dirty="0"/>
              <a:t>The interim assessments may be administered at any grade level to any student.</a:t>
            </a:r>
          </a:p>
          <a:p>
            <a:r>
              <a:rPr lang="en-US" dirty="0"/>
              <a:t>The interims assessments may be administered in a standardized way, which is administering the interim assessments in the same way the Summative is administered, or the Interims may be administered in a nonstandardized way, meaning:</a:t>
            </a:r>
          </a:p>
          <a:p>
            <a:pPr lvl="1"/>
            <a:r>
              <a:rPr lang="en-US" dirty="0"/>
              <a:t>Students might work on test items with other students, such as in pairs or small groups.</a:t>
            </a:r>
          </a:p>
          <a:p>
            <a:pPr lvl="1"/>
            <a:r>
              <a:rPr lang="en-US" dirty="0"/>
              <a:t>The teacher might even lead a whole class lesson while displaying an interim test item like a stand-alone question, a short response question, or a performance task. </a:t>
            </a:r>
          </a:p>
          <a:p>
            <a:r>
              <a:rPr lang="en-US" dirty="0"/>
              <a:t>This provides educators with the flexibility to use the interim assessments as best suits their instructional needs. </a:t>
            </a:r>
          </a:p>
          <a:p>
            <a:endParaRPr lang="en-US" dirty="0"/>
          </a:p>
          <a:p>
            <a:r>
              <a:rPr lang="en-US" dirty="0"/>
              <a:t>Interim assessment results in the California Educator Reporting System, or CERS, provide item-level information to support teaching and learning.</a:t>
            </a:r>
          </a:p>
          <a:p>
            <a:endParaRPr lang="en-US" dirty="0"/>
          </a:p>
          <a:p>
            <a:r>
              <a:rPr lang="en-US" dirty="0"/>
              <a:t>Also note that interim assessments are secure, so they may not be posted into third-party platforms. </a:t>
            </a:r>
          </a:p>
          <a:p>
            <a:pPr lvl="1"/>
            <a:r>
              <a:rPr lang="en-US" dirty="0"/>
              <a:t>They may only be used within the systems provided by the California Department of Education, or CDE.</a:t>
            </a:r>
          </a:p>
          <a:p>
            <a:r>
              <a:rPr lang="en-US" dirty="0"/>
              <a:t>And interims are student and teacher facing only.</a:t>
            </a:r>
          </a:p>
          <a:p>
            <a:endParaRPr lang="en-US" dirty="0"/>
          </a:p>
          <a:p>
            <a:r>
              <a:rPr lang="en-US" dirty="0"/>
              <a:t>For students attending school remotely, the interims are available for remote administration, </a:t>
            </a:r>
            <a:r>
              <a:rPr lang="en-US" b="0" dirty="0"/>
              <a:t>with or without the use of the secure browser. </a:t>
            </a:r>
          </a:p>
        </p:txBody>
      </p:sp>
      <p:sp>
        <p:nvSpPr>
          <p:cNvPr id="4" name="Slide Number Placeholder 3">
            <a:extLst>
              <a:ext uri="{FF2B5EF4-FFF2-40B4-BE49-F238E27FC236}">
                <a16:creationId xmlns:a16="http://schemas.microsoft.com/office/drawing/2014/main" id="{7648D3FF-172D-EAE8-AEC4-50806142B7FB}"/>
              </a:ext>
            </a:extLst>
          </p:cNvPr>
          <p:cNvSpPr>
            <a:spLocks noGrp="1"/>
          </p:cNvSpPr>
          <p:nvPr>
            <p:ph type="sldNum" sz="quarter" idx="5"/>
          </p:nvPr>
        </p:nvSpPr>
        <p:spPr/>
        <p:txBody>
          <a:bodyPr/>
          <a:lstStyle/>
          <a:p>
            <a:fld id="{E04AD113-A2AE-4DF9-9DE8-7E2B57C48ADE}" type="slidenum">
              <a:rPr lang="en-US" smtClean="0"/>
              <a:t>103</a:t>
            </a:fld>
            <a:endParaRPr lang="en-US"/>
          </a:p>
        </p:txBody>
      </p:sp>
    </p:spTree>
    <p:extLst>
      <p:ext uri="{BB962C8B-B14F-4D97-AF65-F5344CB8AC3E}">
        <p14:creationId xmlns:p14="http://schemas.microsoft.com/office/powerpoint/2010/main" val="43187922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133:notes"/>
          <p:cNvSpPr>
            <a:spLocks noGrp="1" noRot="1" noChangeAspect="1"/>
          </p:cNvSpPr>
          <p:nvPr>
            <p:ph type="sldImg" idx="2"/>
          </p:nvPr>
        </p:nvSpPr>
        <p:spPr>
          <a:xfrm>
            <a:off x="425450" y="387350"/>
            <a:ext cx="2743200" cy="1543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293" name="Google Shape;1293;p133:notes"/>
          <p:cNvSpPr txBox="1">
            <a:spLocks noGrp="1"/>
          </p:cNvSpPr>
          <p:nvPr>
            <p:ph type="body" idx="1"/>
          </p:nvPr>
        </p:nvSpPr>
        <p:spPr>
          <a:xfrm>
            <a:off x="685800" y="2686556"/>
            <a:ext cx="5486400" cy="5314444"/>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Char char="•"/>
            </a:pPr>
            <a:r>
              <a:rPr lang="en-US" b="0" dirty="0"/>
              <a:t>Interim assessments are available all year long, however, the new interim assessments for the school year usually rollover in late summer. </a:t>
            </a:r>
            <a:endParaRPr dirty="0"/>
          </a:p>
          <a:p>
            <a:pPr marL="171450" marR="0" lvl="0" indent="-171450" algn="l" rtl="0">
              <a:lnSpc>
                <a:spcPct val="100000"/>
              </a:lnSpc>
              <a:spcBef>
                <a:spcPts val="360"/>
              </a:spcBef>
              <a:spcAft>
                <a:spcPts val="0"/>
              </a:spcAft>
              <a:buClr>
                <a:schemeClr val="dk1"/>
              </a:buClr>
              <a:buSzPts val="1200"/>
              <a:buFont typeface="Arial"/>
              <a:buChar char="•"/>
            </a:pPr>
            <a:r>
              <a:rPr lang="en-US" dirty="0"/>
              <a:t>There is a web page that lists all the interim assessments that are available, The Interim Assessment Lookup Tool, so we don’t have to list them all here.</a:t>
            </a:r>
            <a:endParaRPr dirty="0"/>
          </a:p>
          <a:p>
            <a:pPr marL="628650" lvl="1" indent="-171450" algn="l" rtl="0">
              <a:spcBef>
                <a:spcPts val="0"/>
              </a:spcBef>
              <a:spcAft>
                <a:spcPts val="0"/>
              </a:spcAft>
              <a:buClr>
                <a:schemeClr val="dk1"/>
              </a:buClr>
              <a:buSzPts val="1200"/>
              <a:buChar char="–"/>
            </a:pPr>
            <a:r>
              <a:rPr lang="en-US" dirty="0"/>
              <a:t>The links for the IA Lookup Tool web page is in the resource guide.</a:t>
            </a:r>
            <a:endParaRPr dirty="0"/>
          </a:p>
          <a:p>
            <a:pPr marL="628650" lvl="1" indent="-95250" algn="l" rtl="0">
              <a:spcBef>
                <a:spcPts val="0"/>
              </a:spcBef>
              <a:spcAft>
                <a:spcPts val="0"/>
              </a:spcAft>
              <a:buClr>
                <a:schemeClr val="dk1"/>
              </a:buClr>
              <a:buSzPts val="1200"/>
              <a:buNone/>
            </a:pPr>
            <a:endParaRPr dirty="0"/>
          </a:p>
          <a:p>
            <a:pPr marL="171450" lvl="0" indent="-171450" algn="l" rtl="0">
              <a:spcBef>
                <a:spcPts val="0"/>
              </a:spcBef>
              <a:spcAft>
                <a:spcPts val="0"/>
              </a:spcAft>
              <a:buClr>
                <a:schemeClr val="dk1"/>
              </a:buClr>
              <a:buSzPts val="1200"/>
              <a:buChar char="•"/>
            </a:pPr>
            <a:r>
              <a:rPr lang="en-US" dirty="0"/>
              <a:t>We also want to note that all interim assessments are administered on the computer but are </a:t>
            </a:r>
            <a:r>
              <a:rPr lang="en-US" b="1" i="0" dirty="0"/>
              <a:t>not</a:t>
            </a:r>
            <a:r>
              <a:rPr lang="en-US" dirty="0"/>
              <a:t> computer-adaptive.</a:t>
            </a:r>
            <a:endParaRPr dirty="0"/>
          </a:p>
          <a:p>
            <a:pPr marL="628650" lvl="1" indent="-171450" algn="l" rtl="0">
              <a:spcBef>
                <a:spcPts val="0"/>
              </a:spcBef>
              <a:spcAft>
                <a:spcPts val="0"/>
              </a:spcAft>
              <a:buClr>
                <a:schemeClr val="dk1"/>
              </a:buClr>
              <a:buSzPts val="1200"/>
              <a:buChar char="–"/>
            </a:pPr>
            <a:r>
              <a:rPr lang="en-US" dirty="0"/>
              <a:t>They include a fixed set of items, and every student gets the same items. </a:t>
            </a:r>
            <a:endParaRPr dirty="0"/>
          </a:p>
          <a:p>
            <a:pPr marL="628650" lvl="1" indent="-171450" algn="l" rtl="0">
              <a:spcBef>
                <a:spcPts val="0"/>
              </a:spcBef>
              <a:spcAft>
                <a:spcPts val="0"/>
              </a:spcAft>
              <a:buClr>
                <a:schemeClr val="dk1"/>
              </a:buClr>
              <a:buSzPts val="1200"/>
              <a:buChar char="–"/>
            </a:pPr>
            <a:r>
              <a:rPr lang="en-US" dirty="0"/>
              <a:t>There is one exception to the computer-based setup, which we will mention on the ELPAC slide.</a:t>
            </a:r>
            <a:endParaRPr dirty="0"/>
          </a:p>
          <a:p>
            <a:pPr marL="628650" lvl="1" indent="-95250" algn="l" rtl="0">
              <a:spcBef>
                <a:spcPts val="0"/>
              </a:spcBef>
              <a:spcAft>
                <a:spcPts val="0"/>
              </a:spcAft>
              <a:buClr>
                <a:schemeClr val="dk1"/>
              </a:buClr>
              <a:buSzPts val="1200"/>
              <a:buNone/>
            </a:pPr>
            <a:endParaRPr dirty="0"/>
          </a:p>
          <a:p>
            <a:pPr marL="171450" lvl="0" indent="-171450" algn="l" rtl="0">
              <a:spcBef>
                <a:spcPts val="0"/>
              </a:spcBef>
              <a:spcAft>
                <a:spcPts val="0"/>
              </a:spcAft>
              <a:buClr>
                <a:schemeClr val="dk1"/>
              </a:buClr>
              <a:buSzPts val="1200"/>
              <a:buChar char="•"/>
            </a:pPr>
            <a:r>
              <a:rPr lang="en-US" dirty="0"/>
              <a:t>And lastly, some interim assessments contain items that require hand scoring. </a:t>
            </a:r>
            <a:endParaRPr dirty="0"/>
          </a:p>
          <a:p>
            <a:pPr marL="628650" lvl="1" indent="-171450" algn="l" rtl="0">
              <a:spcBef>
                <a:spcPts val="0"/>
              </a:spcBef>
              <a:spcAft>
                <a:spcPts val="0"/>
              </a:spcAft>
              <a:buClr>
                <a:schemeClr val="dk1"/>
              </a:buClr>
              <a:buSzPts val="1200"/>
              <a:buChar char="–"/>
            </a:pPr>
            <a:r>
              <a:rPr lang="en-US" dirty="0"/>
              <a:t>The new web page will list how many hand scoring items are required for each interim assessment. </a:t>
            </a:r>
            <a:endParaRPr dirty="0"/>
          </a:p>
          <a:p>
            <a:pPr marL="628650" lvl="1" indent="-171450" algn="l" rtl="0">
              <a:spcBef>
                <a:spcPts val="0"/>
              </a:spcBef>
              <a:spcAft>
                <a:spcPts val="0"/>
              </a:spcAft>
              <a:buClr>
                <a:schemeClr val="dk1"/>
              </a:buClr>
              <a:buSzPts val="1200"/>
              <a:buChar char="–"/>
            </a:pPr>
            <a:r>
              <a:rPr lang="en-US" dirty="0"/>
              <a:t>This information is important to know because when an assessment has a hand-scored item, the item will need to be scored locally and submitted before the assessment results will display in CERS.</a:t>
            </a:r>
            <a:endParaRPr dirty="0"/>
          </a:p>
        </p:txBody>
      </p:sp>
      <p:sp>
        <p:nvSpPr>
          <p:cNvPr id="1294" name="Google Shape;1294;p1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pPr marL="285750" indent="-285750">
              <a:buFont typeface="Arial"/>
            </a:pPr>
            <a:r>
              <a:rPr lang="en-US" dirty="0"/>
              <a:t>The ELPAC has an interim assessment for each domain and for all grade levels and grade spans as the Summative ELPAC.</a:t>
            </a:r>
            <a:endParaRPr lang="en-US" dirty="0">
              <a:solidFill>
                <a:srgbClr val="444444"/>
              </a:solidFill>
            </a:endParaRPr>
          </a:p>
          <a:p>
            <a:pPr marL="285750" indent="-285750">
              <a:buFont typeface="Arial"/>
            </a:pPr>
            <a:r>
              <a:rPr lang="en-US" dirty="0"/>
              <a:t>The ELPAC Interim Assessments are fixed-form, computer-based tests. </a:t>
            </a:r>
            <a:endParaRPr lang="en-US" dirty="0">
              <a:solidFill>
                <a:srgbClr val="444444"/>
              </a:solidFill>
            </a:endParaRPr>
          </a:p>
          <a:p>
            <a:pPr marL="285750" indent="-285750">
              <a:buFont typeface="Arial"/>
            </a:pPr>
            <a:r>
              <a:rPr lang="en-US" dirty="0"/>
              <a:t>ELPAC Interim Assessments may be administered in both one-on-one and group settings. </a:t>
            </a:r>
            <a:endParaRPr lang="en-US" dirty="0">
              <a:solidFill>
                <a:srgbClr val="444444"/>
              </a:solidFill>
            </a:endParaRPr>
          </a:p>
          <a:p>
            <a:pPr marL="285750" indent="-285750">
              <a:buFont typeface="Arial"/>
            </a:pPr>
            <a:r>
              <a:rPr lang="en-US" dirty="0"/>
              <a:t>There are 56 ELPAC Interim Assessments available for use. The ELPAC Interim Assessment items are from the same item bank as the Summative ELPAC. Each ELPAC Interim Assessment contains 4–12 items depending on the domain.</a:t>
            </a:r>
            <a:endParaRPr lang="en-US" dirty="0">
              <a:solidFill>
                <a:srgbClr val="444444"/>
              </a:solidFill>
            </a:endParaRPr>
          </a:p>
          <a:p>
            <a:pPr marL="0" lvl="1" indent="0">
              <a:buFont typeface="Aptos Narrow,Sans-Serif"/>
              <a:buChar char="–"/>
            </a:pPr>
            <a:endParaRPr lang="en-US" dirty="0">
              <a:solidFill>
                <a:srgbClr val="444444"/>
              </a:solidFill>
            </a:endParaRPr>
          </a:p>
          <a:p>
            <a:pPr marL="0" lvl="1" indent="0">
              <a:buFont typeface="Aptos Narrow,Sans-Serif"/>
            </a:pPr>
            <a:r>
              <a:rPr lang="en-US" dirty="0"/>
              <a:t>Resources: </a:t>
            </a:r>
            <a:endParaRPr lang="en-US" dirty="0">
              <a:solidFill>
                <a:srgbClr val="444444"/>
              </a:solidFill>
            </a:endParaRPr>
          </a:p>
          <a:p>
            <a:pPr marL="0" lvl="1" indent="0">
              <a:buFont typeface="Aptos Narrow,Sans-Serif"/>
            </a:pPr>
            <a:r>
              <a:rPr lang="en-US" b="1" dirty="0">
                <a:solidFill>
                  <a:srgbClr val="444444"/>
                </a:solidFill>
                <a:hlinkClick r:id="rId3"/>
              </a:rPr>
              <a:t>ELPAC Training Tests, Practice Tests, and Interim Assessments At-a-Glance</a:t>
            </a:r>
            <a:endParaRPr lang="en-US" dirty="0">
              <a:solidFill>
                <a:srgbClr val="444444"/>
              </a:solidFill>
            </a:endParaRPr>
          </a:p>
          <a:p>
            <a:pPr marL="0" lvl="1" indent="0">
              <a:buFont typeface="Aptos Narrow,Sans-Serif"/>
            </a:pPr>
            <a:r>
              <a:rPr lang="en-US" b="1" dirty="0">
                <a:solidFill>
                  <a:srgbClr val="444444"/>
                </a:solidFill>
                <a:hlinkClick r:id="rId3"/>
              </a:rPr>
              <a:t>ELPAC Interim Assessments Fact Sheet</a:t>
            </a:r>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105</a:t>
            </a:fld>
            <a:endParaRPr lang="en-US"/>
          </a:p>
        </p:txBody>
      </p:sp>
    </p:spTree>
    <p:extLst>
      <p:ext uri="{BB962C8B-B14F-4D97-AF65-F5344CB8AC3E}">
        <p14:creationId xmlns:p14="http://schemas.microsoft.com/office/powerpoint/2010/main" val="278867593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Since there is not time to list all the interim assessments, let’s dig into how they are organized.</a:t>
            </a:r>
          </a:p>
          <a:p>
            <a:pPr lvl="1"/>
            <a:r>
              <a:rPr lang="en-US" dirty="0"/>
              <a:t>For Smarter Balanced for ELA and math they are organized by the content they assess.</a:t>
            </a:r>
          </a:p>
          <a:p>
            <a:endParaRPr lang="en-US" dirty="0"/>
          </a:p>
          <a:p>
            <a:r>
              <a:rPr lang="en-US" dirty="0"/>
              <a:t>The Interim Comprehensive Assessments (ICAs) test the same content and report scores on the same scale as the summative assessments.  </a:t>
            </a:r>
          </a:p>
          <a:p>
            <a:pPr lvl="1"/>
            <a:r>
              <a:rPr lang="en-US" dirty="0"/>
              <a:t>With the Smarter Balanced adjusted form assessments, the ICAs will actually take longer than the summative to administer as </a:t>
            </a:r>
            <a:r>
              <a:rPr lang="en-US" b="0" dirty="0"/>
              <a:t>t</a:t>
            </a:r>
            <a:r>
              <a:rPr lang="en-US" b="0" dirty="0">
                <a:solidFill>
                  <a:srgbClr val="333333"/>
                </a:solidFill>
              </a:rPr>
              <a:t>hey align more with the full-form summative assessment blueprint</a:t>
            </a:r>
            <a:r>
              <a:rPr lang="en-US" b="0" dirty="0">
                <a:solidFill>
                  <a:srgbClr val="000000"/>
                </a:solidFill>
              </a:rPr>
              <a:t>.</a:t>
            </a:r>
            <a:endParaRPr lang="en-US" b="0" dirty="0"/>
          </a:p>
          <a:p>
            <a:pPr lvl="1"/>
            <a:r>
              <a:rPr lang="en-US" dirty="0"/>
              <a:t>They can be administered up to three times a year.  </a:t>
            </a:r>
          </a:p>
          <a:p>
            <a:pPr lvl="1"/>
            <a:r>
              <a:rPr lang="en-US" dirty="0"/>
              <a:t>Each ICA includes one or more items that require hand scoring.</a:t>
            </a:r>
          </a:p>
          <a:p>
            <a:endParaRPr lang="en-US" dirty="0"/>
          </a:p>
          <a:p>
            <a:r>
              <a:rPr lang="en-US" dirty="0"/>
              <a:t>Interim Assessment Blocks (IABs) focus on smaller sets of related concepts and provide more detailed information for instructional purposes. </a:t>
            </a:r>
          </a:p>
          <a:p>
            <a:pPr lvl="1"/>
            <a:r>
              <a:rPr lang="en-US" dirty="0"/>
              <a:t>They generally have from 6 to 18 items and can be administered within one class period.  </a:t>
            </a:r>
          </a:p>
          <a:p>
            <a:pPr lvl="1"/>
            <a:r>
              <a:rPr lang="en-US" dirty="0"/>
              <a:t>They could be administered an unlimited number of times, but it is important to note that there is currently only one form for each IAB so students would experience the same items if the assessment is given more than one time. </a:t>
            </a:r>
          </a:p>
          <a:p>
            <a:endParaRPr lang="en-US" dirty="0"/>
          </a:p>
          <a:p>
            <a:r>
              <a:rPr lang="en-US" dirty="0"/>
              <a:t>Focused IABs (FIABs) assess even smaller “chunks” of content (generally one to three assessment targets).  </a:t>
            </a:r>
          </a:p>
          <a:p>
            <a:pPr lvl="1"/>
            <a:r>
              <a:rPr lang="en-US" dirty="0"/>
              <a:t>They generally have 10-15 items focused on very specific concepts.</a:t>
            </a:r>
          </a:p>
          <a:p>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106</a:t>
            </a:fld>
            <a:endParaRPr lang="en-US"/>
          </a:p>
        </p:txBody>
      </p:sp>
    </p:spTree>
    <p:extLst>
      <p:ext uri="{BB962C8B-B14F-4D97-AF65-F5344CB8AC3E}">
        <p14:creationId xmlns:p14="http://schemas.microsoft.com/office/powerpoint/2010/main" val="21638009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CAST Interim Assessments are organized in two ways. </a:t>
            </a:r>
          </a:p>
          <a:p>
            <a:r>
              <a:rPr lang="en-US" dirty="0"/>
              <a:t>In elementary school, they are organized by grade level performance expectations, so the CAST Interim Assessments for grades three, four, and five assess all three science domains (Earth and Space Sciences, Life Sciences, and Physical Sciences)</a:t>
            </a:r>
          </a:p>
          <a:p>
            <a:r>
              <a:rPr lang="en-US" dirty="0"/>
              <a:t>In middle school and in high school, the CAST Interim Assessments are organized by science domains, so there are three middle school and three high school CAST Interim Assessments, and they each assess one science domain.</a:t>
            </a:r>
          </a:p>
          <a:p>
            <a:r>
              <a:rPr lang="en-US" dirty="0"/>
              <a:t>Each interim will include one performance task with a constructed response that will require hand scoring.</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107</a:t>
            </a:fld>
            <a:endParaRPr lang="en-US"/>
          </a:p>
        </p:txBody>
      </p:sp>
    </p:spTree>
    <p:extLst>
      <p:ext uri="{BB962C8B-B14F-4D97-AF65-F5344CB8AC3E}">
        <p14:creationId xmlns:p14="http://schemas.microsoft.com/office/powerpoint/2010/main" val="257840774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b="1" i="1" dirty="0"/>
              <a:t>[Remove this slide if you do not roster students to teachers in CERS.]</a:t>
            </a:r>
          </a:p>
          <a:p>
            <a:endParaRPr lang="en-US" dirty="0"/>
          </a:p>
          <a:p>
            <a:r>
              <a:rPr lang="en-US" dirty="0"/>
              <a:t>For all interim assessments, we get the following data in CERS, or the California Educator Reporting System:</a:t>
            </a:r>
          </a:p>
          <a:p>
            <a:pPr lvl="1"/>
            <a:r>
              <a:rPr lang="en-US" dirty="0"/>
              <a:t>The grade level assessed</a:t>
            </a:r>
          </a:p>
          <a:p>
            <a:pPr lvl="1"/>
            <a:r>
              <a:rPr lang="en-US" dirty="0"/>
              <a:t>Average Score for the group</a:t>
            </a:r>
          </a:p>
          <a:p>
            <a:pPr lvl="1"/>
            <a:r>
              <a:rPr lang="en-US" dirty="0"/>
              <a:t>Number of students in the results</a:t>
            </a:r>
          </a:p>
          <a:p>
            <a:pPr lvl="1"/>
            <a:r>
              <a:rPr lang="en-US" dirty="0"/>
              <a:t>Student score distribution by level</a:t>
            </a:r>
          </a:p>
          <a:p>
            <a:pPr lvl="1"/>
            <a:r>
              <a:rPr lang="en-US" dirty="0"/>
              <a:t>Individual student results </a:t>
            </a:r>
          </a:p>
          <a:p>
            <a:r>
              <a:rPr lang="en-US" dirty="0"/>
              <a:t>However, we also get additional information which is specific only to the interim assessments, such as:</a:t>
            </a:r>
          </a:p>
          <a:p>
            <a:pPr lvl="1"/>
            <a:r>
              <a:rPr lang="en-US" dirty="0"/>
              <a:t>Item viewer</a:t>
            </a:r>
          </a:p>
          <a:p>
            <a:pPr lvl="1"/>
            <a:r>
              <a:rPr lang="en-US" dirty="0"/>
              <a:t>Item information for example, standard, claim, and depth of knowledge</a:t>
            </a:r>
          </a:p>
          <a:p>
            <a:pPr lvl="1"/>
            <a:r>
              <a:rPr lang="en-US" dirty="0"/>
              <a:t>A Key/Distractor Analysis, which shows an answer key that displays the number or percent of students that have chosen each answer choice</a:t>
            </a:r>
          </a:p>
          <a:p>
            <a:pPr lvl="1"/>
            <a:r>
              <a:rPr lang="en-US" dirty="0"/>
              <a:t>Rubric and exemplar information</a:t>
            </a:r>
          </a:p>
          <a:p>
            <a:pPr lvl="1"/>
            <a:r>
              <a:rPr lang="en-US" dirty="0"/>
              <a:t>Student responses to items; and </a:t>
            </a:r>
          </a:p>
          <a:p>
            <a:pPr lvl="1"/>
            <a:r>
              <a:rPr lang="en-US" dirty="0"/>
              <a:t>Links to instructional resources for the smarter balanced IABs and focused IABs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108</a:t>
            </a:fld>
            <a:endParaRPr lang="en-US"/>
          </a:p>
        </p:txBody>
      </p:sp>
    </p:spTree>
    <p:extLst>
      <p:ext uri="{BB962C8B-B14F-4D97-AF65-F5344CB8AC3E}">
        <p14:creationId xmlns:p14="http://schemas.microsoft.com/office/powerpoint/2010/main" val="160107344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7CF53-03DC-E311-726A-8B1EA0BCF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4DEDA-5803-85B7-98A1-B4F55DEC2B5D}"/>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507C352-D43F-8CF1-453B-26EE1F0AAAB3}"/>
              </a:ext>
            </a:extLst>
          </p:cNvPr>
          <p:cNvSpPr>
            <a:spLocks noGrp="1"/>
          </p:cNvSpPr>
          <p:nvPr>
            <p:ph type="body" idx="1"/>
          </p:nvPr>
        </p:nvSpPr>
        <p:spPr/>
        <p:txBody>
          <a:bodyPr/>
          <a:lstStyle/>
          <a:p>
            <a:r>
              <a:rPr lang="en-US" b="1" i="1" dirty="0"/>
              <a:t>[Remove this slide if you do not roster students to teachers in CERS.]</a:t>
            </a:r>
          </a:p>
          <a:p>
            <a:r>
              <a:rPr lang="en-US" b="0" i="0" dirty="0"/>
              <a:t>Lastly, we want to call out the that training on how to access this data in CERS was recorded as a series of microlearning videos, so you can watch the whole thing OR access just the parts you want.</a:t>
            </a:r>
          </a:p>
          <a:p>
            <a:r>
              <a:rPr lang="en-US" b="0" i="0" dirty="0"/>
              <a:t>These videos include Interim Assessment Data in CERS, an Interim Assessment Overview, and a Demonstration of Interim Assessment Data in CERS.</a:t>
            </a:r>
          </a:p>
          <a:p>
            <a:r>
              <a:rPr lang="en-US" b="0" i="0" dirty="0"/>
              <a:t>These can be found on the Upcoming and On Demand Trainings page of the CAASPP &amp; ELPAC Website.</a:t>
            </a:r>
          </a:p>
          <a:p>
            <a:endParaRPr lang="en-US" dirty="0"/>
          </a:p>
        </p:txBody>
      </p:sp>
      <p:sp>
        <p:nvSpPr>
          <p:cNvPr id="4" name="Slide Number Placeholder 3">
            <a:extLst>
              <a:ext uri="{FF2B5EF4-FFF2-40B4-BE49-F238E27FC236}">
                <a16:creationId xmlns:a16="http://schemas.microsoft.com/office/drawing/2014/main" id="{3C417B4B-0707-DB17-3C9A-8F85CE9B31C5}"/>
              </a:ext>
            </a:extLst>
          </p:cNvPr>
          <p:cNvSpPr>
            <a:spLocks noGrp="1"/>
          </p:cNvSpPr>
          <p:nvPr>
            <p:ph type="sldNum" sz="quarter" idx="5"/>
          </p:nvPr>
        </p:nvSpPr>
        <p:spPr/>
        <p:txBody>
          <a:bodyPr/>
          <a:lstStyle/>
          <a:p>
            <a:fld id="{E04AD113-A2AE-4DF9-9DE8-7E2B57C48ADE}" type="slidenum">
              <a:rPr lang="en-US" smtClean="0"/>
              <a:t>109</a:t>
            </a:fld>
            <a:endParaRPr lang="en-US"/>
          </a:p>
        </p:txBody>
      </p:sp>
    </p:spTree>
    <p:extLst>
      <p:ext uri="{BB962C8B-B14F-4D97-AF65-F5344CB8AC3E}">
        <p14:creationId xmlns:p14="http://schemas.microsoft.com/office/powerpoint/2010/main" val="956295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First up is the participation rate expectation.</a:t>
            </a:r>
          </a:p>
          <a:p>
            <a:endParaRPr lang="en-US" dirty="0"/>
          </a:p>
          <a:p>
            <a:r>
              <a:rPr lang="en-US" dirty="0"/>
              <a:t>While the </a:t>
            </a:r>
            <a:r>
              <a:rPr lang="en-US" sz="1200" kern="1200" dirty="0">
                <a:solidFill>
                  <a:schemeClr val="tx1"/>
                </a:solidFill>
                <a:latin typeface="+mn-lt"/>
                <a:ea typeface="+mn-ea"/>
                <a:cs typeface="+mn-cs"/>
              </a:rPr>
              <a:t>Title I requirement is testing 100 percent of eligible students, to ensure that districts, County Offices of Education, and schools are testing all current English Learner students, they must meet or exceed a participation rate of 95 percent on the Summative ELPAC and Summative Alternate ELPAC to avoid accountability penalties on the Dashboard. </a:t>
            </a:r>
          </a:p>
          <a:p>
            <a:endParaRPr lang="en-US" dirty="0"/>
          </a:p>
          <a:p>
            <a:r>
              <a:rPr lang="en-US" dirty="0"/>
              <a:t>This Resource is a useful tool for understanding Participation Rate: </a:t>
            </a:r>
            <a:r>
              <a:rPr lang="en-US" dirty="0">
                <a:hlinkClick r:id="rId3"/>
              </a:rPr>
              <a:t>ELPAC Participation Rate in the ELPI</a:t>
            </a:r>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11</a:t>
            </a:fld>
            <a:endParaRPr lang="en-US"/>
          </a:p>
        </p:txBody>
      </p:sp>
    </p:spTree>
    <p:extLst>
      <p:ext uri="{BB962C8B-B14F-4D97-AF65-F5344CB8AC3E}">
        <p14:creationId xmlns:p14="http://schemas.microsoft.com/office/powerpoint/2010/main" val="161851362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sp>
      <p:sp>
        <p:nvSpPr>
          <p:cNvPr id="3" name="Notes Placeholder 2"/>
          <p:cNvSpPr>
            <a:spLocks noGrp="1"/>
          </p:cNvSpPr>
          <p:nvPr>
            <p:ph type="body" idx="1"/>
          </p:nvPr>
        </p:nvSpPr>
        <p:spPr/>
        <p:txBody>
          <a:bodyPr/>
          <a:lstStyle/>
          <a:p>
            <a:r>
              <a:rPr lang="en-US" dirty="0"/>
              <a:t>Thank you for attending this training!</a:t>
            </a:r>
          </a:p>
        </p:txBody>
      </p:sp>
      <p:sp>
        <p:nvSpPr>
          <p:cNvPr id="4" name="Slide Number Placeholder 3"/>
          <p:cNvSpPr>
            <a:spLocks noGrp="1"/>
          </p:cNvSpPr>
          <p:nvPr>
            <p:ph type="sldNum" sz="quarter" idx="5"/>
          </p:nvPr>
        </p:nvSpPr>
        <p:spPr/>
        <p:txBody>
          <a:bodyPr/>
          <a:lstStyle/>
          <a:p>
            <a:fld id="{E04AD113-A2AE-4DF9-9DE8-7E2B57C48ADE}" type="slidenum">
              <a:rPr lang="en-US" smtClean="0"/>
              <a:t>110</a:t>
            </a:fld>
            <a:endParaRPr lang="en-US"/>
          </a:p>
        </p:txBody>
      </p:sp>
    </p:spTree>
    <p:extLst>
      <p:ext uri="{BB962C8B-B14F-4D97-AF65-F5344CB8AC3E}">
        <p14:creationId xmlns:p14="http://schemas.microsoft.com/office/powerpoint/2010/main" val="1471069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19D03-06CB-BED2-2062-A7E9AE6E3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1249D-5C2E-9946-B6E4-7A7BDCF733F6}"/>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A3C2D590-438D-6F15-01B6-F18D1F5EF86D}"/>
              </a:ext>
            </a:extLst>
          </p:cNvPr>
          <p:cNvSpPr>
            <a:spLocks noGrp="1"/>
          </p:cNvSpPr>
          <p:nvPr>
            <p:ph type="body" idx="1"/>
          </p:nvPr>
        </p:nvSpPr>
        <p:spPr/>
        <p:txBody>
          <a:bodyPr/>
          <a:lstStyle/>
          <a:p>
            <a:pPr marL="0" indent="0">
              <a:buNone/>
            </a:pPr>
            <a:r>
              <a:rPr lang="en-US" dirty="0"/>
              <a:t>Estimated testing times can be found on the CAASPP &amp; ELPAC Website for the following assessments:</a:t>
            </a:r>
          </a:p>
          <a:p>
            <a:pPr>
              <a:spcBef>
                <a:spcPts val="600"/>
              </a:spcBef>
              <a:spcAft>
                <a:spcPts val="600"/>
              </a:spcAft>
            </a:pPr>
            <a:r>
              <a:rPr lang="en-US" dirty="0"/>
              <a:t>Initial ELPAC</a:t>
            </a:r>
          </a:p>
          <a:p>
            <a:pPr>
              <a:spcBef>
                <a:spcPts val="600"/>
              </a:spcBef>
              <a:spcAft>
                <a:spcPts val="600"/>
              </a:spcAft>
            </a:pPr>
            <a:r>
              <a:rPr lang="en-US" dirty="0"/>
              <a:t>Summative ELPAC</a:t>
            </a:r>
          </a:p>
          <a:p>
            <a:pPr>
              <a:spcBef>
                <a:spcPts val="600"/>
              </a:spcBef>
              <a:spcAft>
                <a:spcPts val="600"/>
              </a:spcAft>
            </a:pPr>
            <a:r>
              <a:rPr lang="en-US" dirty="0"/>
              <a:t>Initial Alternate ELPAC</a:t>
            </a:r>
          </a:p>
          <a:p>
            <a:pPr>
              <a:spcBef>
                <a:spcPts val="600"/>
              </a:spcBef>
              <a:spcAft>
                <a:spcPts val="600"/>
              </a:spcAft>
            </a:pPr>
            <a:r>
              <a:rPr lang="en-US" dirty="0"/>
              <a:t>Summative Alternate English Language Proficiency Assessments for California (ELPAC)</a:t>
            </a:r>
          </a:p>
          <a:p>
            <a:pPr marL="0" indent="0">
              <a:spcBef>
                <a:spcPts val="600"/>
              </a:spcBef>
              <a:spcAft>
                <a:spcPts val="600"/>
              </a:spcAft>
              <a:buNone/>
            </a:pPr>
            <a:endParaRPr lang="en-US" dirty="0"/>
          </a:p>
          <a:p>
            <a:pPr marL="0" indent="0">
              <a:buNone/>
            </a:pPr>
            <a:r>
              <a:rPr lang="en-US" dirty="0">
                <a:solidFill>
                  <a:srgbClr val="0A0A0A"/>
                </a:solidFill>
              </a:rPr>
              <a:t>The links to the web pages where these times are listed can be found in the resource guide.</a:t>
            </a:r>
          </a:p>
        </p:txBody>
      </p:sp>
      <p:sp>
        <p:nvSpPr>
          <p:cNvPr id="4" name="Slide Number Placeholder 3">
            <a:extLst>
              <a:ext uri="{FF2B5EF4-FFF2-40B4-BE49-F238E27FC236}">
                <a16:creationId xmlns:a16="http://schemas.microsoft.com/office/drawing/2014/main" id="{F929D360-4382-8D98-CAB2-8EDF8309CB34}"/>
              </a:ext>
            </a:extLst>
          </p:cNvPr>
          <p:cNvSpPr>
            <a:spLocks noGrp="1"/>
          </p:cNvSpPr>
          <p:nvPr>
            <p:ph type="sldNum" sz="quarter" idx="5"/>
          </p:nvPr>
        </p:nvSpPr>
        <p:spPr/>
        <p:txBody>
          <a:bodyPr/>
          <a:lstStyle/>
          <a:p>
            <a:fld id="{E04AD113-A2AE-4DF9-9DE8-7E2B57C48ADE}" type="slidenum">
              <a:rPr lang="en-US" smtClean="0"/>
              <a:t>12</a:t>
            </a:fld>
            <a:endParaRPr lang="en-US"/>
          </a:p>
        </p:txBody>
      </p:sp>
    </p:spTree>
    <p:extLst>
      <p:ext uri="{BB962C8B-B14F-4D97-AF65-F5344CB8AC3E}">
        <p14:creationId xmlns:p14="http://schemas.microsoft.com/office/powerpoint/2010/main" val="3686763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a:t>Next up, we want to cover test security.</a:t>
            </a:r>
          </a:p>
          <a:p>
            <a:endParaRPr lang="en-US"/>
          </a:p>
        </p:txBody>
      </p:sp>
      <p:sp>
        <p:nvSpPr>
          <p:cNvPr id="4" name="Slide Number Placeholder 3"/>
          <p:cNvSpPr>
            <a:spLocks noGrp="1"/>
          </p:cNvSpPr>
          <p:nvPr>
            <p:ph type="sldNum" sz="quarter" idx="5"/>
          </p:nvPr>
        </p:nvSpPr>
        <p:spPr/>
        <p:txBody>
          <a:bodyPr/>
          <a:lstStyle/>
          <a:p>
            <a:fld id="{E04AD113-A2AE-4DF9-9DE8-7E2B57C48ADE}" type="slidenum">
              <a:rPr lang="en-US" smtClean="0"/>
              <a:t>13</a:t>
            </a:fld>
            <a:endParaRPr lang="en-US"/>
          </a:p>
        </p:txBody>
      </p:sp>
    </p:spTree>
    <p:extLst>
      <p:ext uri="{BB962C8B-B14F-4D97-AF65-F5344CB8AC3E}">
        <p14:creationId xmlns:p14="http://schemas.microsoft.com/office/powerpoint/2010/main" val="1559438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Each year, when you are assigned a role in</a:t>
            </a:r>
            <a:r>
              <a:rPr lang="en-US" dirty="0"/>
              <a:t> the Test Operations Management System, or TOMS, you will be required to </a:t>
            </a:r>
            <a:r>
              <a:rPr lang="en-US" sz="1200" kern="1200" dirty="0">
                <a:solidFill>
                  <a:schemeClr val="tx1"/>
                </a:solidFill>
                <a:latin typeface="+mn-lt"/>
                <a:ea typeface="+mn-ea"/>
                <a:cs typeface="+mn-cs"/>
              </a:rPr>
              <a:t>annually sign </a:t>
            </a:r>
            <a:r>
              <a:rPr lang="en-US" dirty="0"/>
              <a:t>a test security affidavit when you log on to TOMS for the first time.</a:t>
            </a:r>
          </a:p>
          <a:p>
            <a:pPr lvl="1"/>
            <a:r>
              <a:rPr lang="en-US" dirty="0"/>
              <a:t>This is a very important step—one you </a:t>
            </a:r>
            <a:r>
              <a:rPr lang="en-US" b="1" i="1" u="none" dirty="0"/>
              <a:t>must</a:t>
            </a:r>
            <a:r>
              <a:rPr lang="en-US" dirty="0"/>
              <a:t> do before you start testing.</a:t>
            </a:r>
          </a:p>
          <a:p>
            <a:endParaRPr lang="en-US" dirty="0"/>
          </a:p>
          <a:p>
            <a:r>
              <a:rPr lang="en-US" dirty="0"/>
              <a:t>The Test Security Affidavit states that the signer will follow each of the listed items to safeguard the assessments as well as administer them in manners that match the directions for assessments.</a:t>
            </a:r>
          </a:p>
          <a:p>
            <a:pPr lvl="1"/>
            <a:r>
              <a:rPr lang="en-US" dirty="0"/>
              <a:t>Please be sure to read through the form each year.</a:t>
            </a:r>
          </a:p>
          <a:p>
            <a:pPr lvl="1"/>
            <a:r>
              <a:rPr lang="en-US" sz="1200" kern="1200" dirty="0">
                <a:solidFill>
                  <a:schemeClr val="tx1"/>
                </a:solidFill>
                <a:latin typeface="+mn-lt"/>
                <a:ea typeface="+mn-ea"/>
                <a:cs typeface="+mn-cs"/>
              </a:rPr>
              <a:t>After signing the Security Affidavit, users will get access to all assessments in about an hour. </a:t>
            </a:r>
            <a:endParaRPr lang="en-US" dirty="0"/>
          </a:p>
          <a:p>
            <a:pPr lvl="1"/>
            <a:r>
              <a:rPr lang="en-US" sz="1200" kern="1200" dirty="0">
                <a:solidFill>
                  <a:schemeClr val="tx1"/>
                </a:solidFill>
                <a:latin typeface="+mn-lt"/>
                <a:ea typeface="+mn-ea"/>
                <a:cs typeface="+mn-cs"/>
              </a:rPr>
              <a:t>Best practice is to ensure users have signed the day before.</a:t>
            </a:r>
            <a:endParaRPr lang="en-US" dirty="0">
              <a:ea typeface="+mn-ea"/>
              <a:cs typeface="+mn-cs"/>
            </a:endParaRPr>
          </a:p>
        </p:txBody>
      </p:sp>
      <p:sp>
        <p:nvSpPr>
          <p:cNvPr id="4" name="Slide Number Placeholder 3"/>
          <p:cNvSpPr>
            <a:spLocks noGrp="1"/>
          </p:cNvSpPr>
          <p:nvPr>
            <p:ph type="sldNum" sz="quarter" idx="5"/>
          </p:nvPr>
        </p:nvSpPr>
        <p:spPr/>
        <p:txBody>
          <a:bodyPr/>
          <a:lstStyle/>
          <a:p>
            <a:fld id="{E04AD113-A2AE-4DF9-9DE8-7E2B57C48ADE}" type="slidenum">
              <a:rPr lang="en-US" smtClean="0"/>
              <a:t>14</a:t>
            </a:fld>
            <a:endParaRPr lang="en-US"/>
          </a:p>
        </p:txBody>
      </p:sp>
    </p:spTree>
    <p:extLst>
      <p:ext uri="{BB962C8B-B14F-4D97-AF65-F5344CB8AC3E}">
        <p14:creationId xmlns:p14="http://schemas.microsoft.com/office/powerpoint/2010/main" val="2498519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b="0" dirty="0"/>
              <a:t>Users who do not require access to TOMS but have access to ELPAC secure testing materials (including student score reports), must</a:t>
            </a:r>
            <a:r>
              <a:rPr lang="en-US" dirty="0"/>
              <a:t> also sign</a:t>
            </a:r>
            <a:r>
              <a:rPr lang="en-US" b="0" dirty="0"/>
              <a:t> </a:t>
            </a:r>
            <a:r>
              <a:rPr lang="en-US" sz="1200" b="0" kern="1200" dirty="0">
                <a:solidFill>
                  <a:schemeClr val="tx1"/>
                </a:solidFill>
                <a:latin typeface="+mn-lt"/>
                <a:ea typeface="+mn-ea"/>
                <a:cs typeface="+mn-cs"/>
              </a:rPr>
              <a:t>the ELPAC Test Security Affidavit for Non-TOMS Users form every year.</a:t>
            </a:r>
          </a:p>
          <a:p>
            <a:endParaRPr lang="en-US" sz="1200" b="0" kern="1200" dirty="0">
              <a:solidFill>
                <a:schemeClr val="tx1"/>
              </a:solidFill>
              <a:latin typeface="+mn-lt"/>
              <a:ea typeface="+mn-ea"/>
              <a:cs typeface="+mn-cs"/>
            </a:endParaRPr>
          </a:p>
          <a:p>
            <a:r>
              <a:rPr lang="en-US" b="0" dirty="0"/>
              <a:t>This form can be found on the </a:t>
            </a:r>
            <a:r>
              <a:rPr lang="en-US" b="0" dirty="0">
                <a:solidFill>
                  <a:srgbClr val="2A2F36"/>
                </a:solidFill>
                <a:highlight>
                  <a:srgbClr val="F2F4F7"/>
                </a:highlight>
              </a:rPr>
              <a:t>Test Security web page. </a:t>
            </a:r>
            <a:r>
              <a:rPr lang="en-US" b="0" dirty="0">
                <a:solidFill>
                  <a:srgbClr val="000000"/>
                </a:solidFill>
              </a:rPr>
              <a:t>The</a:t>
            </a:r>
            <a:r>
              <a:rPr lang="en-US" b="0" dirty="0"/>
              <a:t> link is in your resource guide.</a:t>
            </a:r>
          </a:p>
          <a:p>
            <a:endParaRPr lang="en-US" b="0" dirty="0"/>
          </a:p>
          <a:p>
            <a:r>
              <a:rPr lang="en-US" b="0" dirty="0"/>
              <a:t>We want you to do a quick reflection on who may need to sign this form. </a:t>
            </a:r>
          </a:p>
          <a:p>
            <a:pPr lvl="1"/>
            <a:r>
              <a:rPr lang="en-US" b="0" dirty="0"/>
              <a:t>Think about your classrooms and your school as a whole.</a:t>
            </a:r>
          </a:p>
          <a:p>
            <a:endParaRPr lang="en-US" b="1" i="1" dirty="0"/>
          </a:p>
          <a:p>
            <a:r>
              <a:rPr lang="en-US" b="0" i="1" dirty="0"/>
              <a:t>[Pause for reflection. Popcorn around the room to get shared answers.]</a:t>
            </a:r>
          </a:p>
          <a:p>
            <a:pPr lvl="1"/>
            <a:r>
              <a:rPr lang="en-US" b="0" i="0" dirty="0"/>
              <a:t>Examples: the custodians, teachers’ aides, office staff</a:t>
            </a:r>
            <a:endParaRPr lang="en-US" b="0" i="1"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15</a:t>
            </a:fld>
            <a:endParaRPr lang="en-US"/>
          </a:p>
        </p:txBody>
      </p:sp>
    </p:spTree>
    <p:extLst>
      <p:ext uri="{BB962C8B-B14F-4D97-AF65-F5344CB8AC3E}">
        <p14:creationId xmlns:p14="http://schemas.microsoft.com/office/powerpoint/2010/main" val="3069828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Another security reminder is about the secure browser required for testing.</a:t>
            </a:r>
          </a:p>
          <a:p>
            <a:r>
              <a:rPr lang="en-US" b="1" i="1" dirty="0"/>
              <a:t>[Insert how your IT department will get the browser on devices, or the date by which this will be done.]</a:t>
            </a:r>
          </a:p>
          <a:p>
            <a:endParaRPr lang="en-US" dirty="0"/>
          </a:p>
          <a:p>
            <a:r>
              <a:rPr lang="en-US" sz="1200" b="0" i="0" kern="1200" dirty="0">
                <a:solidFill>
                  <a:schemeClr val="tx1"/>
                </a:solidFill>
                <a:effectLst/>
                <a:latin typeface="+mn-lt"/>
                <a:ea typeface="+mn-ea"/>
                <a:cs typeface="+mn-cs"/>
              </a:rPr>
              <a:t>Prior to administering the computer-based assessments, please check all devices that will be used and close all applications except those identified as necessary by the school technology coordinator.</a:t>
            </a:r>
            <a:r>
              <a:rPr lang="en-US" dirty="0"/>
              <a:t> </a:t>
            </a:r>
          </a:p>
          <a:p>
            <a:r>
              <a:rPr lang="en-US" dirty="0"/>
              <a:t>After closing these applications, you should open the secure browser on each device.</a:t>
            </a:r>
          </a:p>
          <a:p>
            <a:endParaRPr lang="en-US" dirty="0"/>
          </a:p>
          <a:p>
            <a:r>
              <a:rPr lang="en-US" dirty="0"/>
              <a:t>The secure browser and Student Interface automatically detect certain applications that are prohibited from running on a device while the secure browser is open. </a:t>
            </a:r>
          </a:p>
          <a:p>
            <a:r>
              <a:rPr lang="en-US" dirty="0"/>
              <a:t>The secure browser will not allow a student to log on if the secure browser detects that a forbidden application is running on the device. </a:t>
            </a:r>
          </a:p>
          <a:p>
            <a:r>
              <a:rPr lang="en-US" dirty="0"/>
              <a:t>A message will also display that lists the forbidden application(s) that needs to be closed.</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16</a:t>
            </a:fld>
            <a:endParaRPr lang="en-US"/>
          </a:p>
        </p:txBody>
      </p:sp>
    </p:spTree>
    <p:extLst>
      <p:ext uri="{BB962C8B-B14F-4D97-AF65-F5344CB8AC3E}">
        <p14:creationId xmlns:p14="http://schemas.microsoft.com/office/powerpoint/2010/main" val="1358760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Remember that ELPAC administration materials </a:t>
            </a:r>
            <a:r>
              <a:rPr lang="en-US" b="0" dirty="0"/>
              <a:t>are considered secure materials. This means that these printed and electronic materials must be securely stored at all times and securely destroyed as well. </a:t>
            </a:r>
          </a:p>
          <a:p>
            <a:pPr lvl="1"/>
            <a:r>
              <a:rPr lang="en-US" b="0" dirty="0"/>
              <a:t>Some examples of these materials for ELPAC include </a:t>
            </a:r>
            <a:r>
              <a:rPr lang="en-US" b="0" i="1" dirty="0"/>
              <a:t>Directions for </a:t>
            </a:r>
            <a:r>
              <a:rPr lang="en-US" b="0" dirty="0"/>
              <a:t>Administration (</a:t>
            </a:r>
            <a:r>
              <a:rPr lang="en-US" b="0" i="1" dirty="0"/>
              <a:t>DFA</a:t>
            </a:r>
            <a:r>
              <a:rPr lang="en-US" b="0" i="0" dirty="0"/>
              <a:t>s</a:t>
            </a:r>
            <a:r>
              <a:rPr lang="en-US" b="0" dirty="0"/>
              <a:t>), specific grade level writing books and answer books, braille and large print test books, paper-pencil materials, </a:t>
            </a:r>
            <a:r>
              <a:rPr lang="en-US" dirty="0"/>
              <a:t>Examiners Manuals, Audio Scripts, Picture</a:t>
            </a:r>
            <a:r>
              <a:rPr lang="en-US" b="0" dirty="0"/>
              <a:t> Cards, Test Item Preview booklets (TIPS), and Picture cards. Other secure administration materials include Student Rosters and unused pre-identification labels.</a:t>
            </a:r>
          </a:p>
          <a:p>
            <a:pPr lvl="1"/>
            <a:r>
              <a:rPr lang="en-US" sz="1200" b="0" i="0" kern="1200" dirty="0">
                <a:solidFill>
                  <a:schemeClr val="tx1"/>
                </a:solidFill>
                <a:effectLst/>
                <a:latin typeface="+mn-lt"/>
                <a:ea typeface="+mn-ea"/>
                <a:cs typeface="+mn-cs"/>
              </a:rPr>
              <a:t>For securely handling electronic materials:</a:t>
            </a:r>
          </a:p>
          <a:p>
            <a:pPr lvl="2"/>
            <a:r>
              <a:rPr lang="en-US" sz="1200" b="0" i="0" kern="1200" dirty="0">
                <a:solidFill>
                  <a:schemeClr val="tx1"/>
                </a:solidFill>
                <a:effectLst/>
                <a:latin typeface="+mn-lt"/>
                <a:ea typeface="+mn-ea"/>
                <a:cs typeface="+mn-cs"/>
              </a:rPr>
              <a:t>You must be sure to securely delete these files from the location on which it was stored</a:t>
            </a:r>
            <a:r>
              <a:rPr lang="en-US" dirty="0"/>
              <a:t> on your devices</a:t>
            </a:r>
            <a:r>
              <a:rPr lang="en-US" sz="1200" b="0" i="0" kern="1200" dirty="0">
                <a:solidFill>
                  <a:schemeClr val="tx1"/>
                </a:solidFill>
                <a:effectLst/>
                <a:latin typeface="+mn-lt"/>
                <a:ea typeface="+mn-ea"/>
                <a:cs typeface="+mn-cs"/>
              </a:rPr>
              <a:t>. Users should confirm that the files are also removed from all places on the device, including a </a:t>
            </a:r>
            <a:r>
              <a:rPr lang="en-US" sz="1200" b="0" i="1" kern="1200" dirty="0">
                <a:solidFill>
                  <a:schemeClr val="tx1"/>
                </a:solidFill>
                <a:effectLst/>
                <a:latin typeface="+mn-lt"/>
                <a:ea typeface="+mn-ea"/>
                <a:cs typeface="+mn-cs"/>
              </a:rPr>
              <a:t>Downloaded</a:t>
            </a:r>
            <a:r>
              <a:rPr lang="en-US" sz="1200" b="0" i="0" kern="1200" dirty="0">
                <a:solidFill>
                  <a:schemeClr val="tx1"/>
                </a:solidFill>
                <a:effectLst/>
                <a:latin typeface="+mn-lt"/>
                <a:ea typeface="+mn-ea"/>
                <a:cs typeface="+mn-cs"/>
              </a:rPr>
              <a:t> folder and any cloud storage </a:t>
            </a:r>
            <a:r>
              <a:rPr lang="en-US" sz="1200" b="1" i="0" kern="1200" dirty="0">
                <a:solidFill>
                  <a:schemeClr val="tx1"/>
                </a:solidFill>
                <a:effectLst/>
                <a:latin typeface="+mn-lt"/>
                <a:ea typeface="+mn-ea"/>
                <a:cs typeface="+mn-cs"/>
              </a:rPr>
              <a:t>or</a:t>
            </a:r>
            <a:r>
              <a:rPr lang="en-US" sz="1200" b="0" i="0" kern="1200" dirty="0">
                <a:solidFill>
                  <a:schemeClr val="tx1"/>
                </a:solidFill>
                <a:effectLst/>
                <a:latin typeface="+mn-lt"/>
                <a:ea typeface="+mn-ea"/>
                <a:cs typeface="+mn-cs"/>
              </a:rPr>
              <a:t> recycle bin where the file could be undeleted.</a:t>
            </a:r>
            <a:endParaRPr lang="en-US" b="0" dirty="0"/>
          </a:p>
          <a:p>
            <a:r>
              <a:rPr lang="en-US" sz="1200" b="0" i="0" kern="1200" dirty="0">
                <a:solidFill>
                  <a:schemeClr val="tx1"/>
                </a:solidFill>
                <a:effectLst/>
                <a:latin typeface="+mn-lt"/>
                <a:ea typeface="+mn-ea"/>
                <a:cs typeface="+mn-cs"/>
              </a:rPr>
              <a:t>Students may use scratch paper to make notes or develop draft responses during the ELPAC. </a:t>
            </a:r>
            <a:r>
              <a:rPr lang="en-US" b="0" strike="noStrike" baseline="0" dirty="0"/>
              <a:t>To maintain the security of scratch paper</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ndParaRPr>
          </a:p>
          <a:p>
            <a:pPr lvl="1"/>
            <a:r>
              <a:rPr lang="en-US" sz="1200" b="0" i="0" kern="1200" dirty="0">
                <a:solidFill>
                  <a:schemeClr val="tx1"/>
                </a:solidFill>
                <a:effectLst/>
                <a:latin typeface="+mn-lt"/>
                <a:ea typeface="+mn-ea"/>
                <a:cs typeface="+mn-cs"/>
              </a:rPr>
              <a:t>Collect and inventory the scratch paper at the end of each test session as well as upon completion of the assessment.</a:t>
            </a:r>
          </a:p>
          <a:p>
            <a:pPr lvl="1"/>
            <a:r>
              <a:rPr lang="en-US" sz="1200" b="0" i="0" kern="1200" dirty="0">
                <a:solidFill>
                  <a:schemeClr val="tx1"/>
                </a:solidFill>
                <a:effectLst/>
                <a:latin typeface="+mn-lt"/>
                <a:ea typeface="+mn-ea"/>
                <a:cs typeface="+mn-cs"/>
              </a:rPr>
              <a:t>Do not keep printed test items or passages or scratch paper for future test sessions.</a:t>
            </a:r>
          </a:p>
          <a:p>
            <a:r>
              <a:rPr lang="en-US" sz="1200" b="0" i="0" kern="1200" dirty="0">
                <a:solidFill>
                  <a:schemeClr val="tx1"/>
                </a:solidFill>
                <a:effectLst/>
                <a:latin typeface="+mn-lt"/>
                <a:ea typeface="+mn-ea"/>
                <a:cs typeface="+mn-cs"/>
              </a:rPr>
              <a:t>At the end of the test session for the day or completion of the assessment, TEs should </a:t>
            </a:r>
            <a:r>
              <a:rPr lang="en-US" sz="1200" i="0" kern="1200" dirty="0">
                <a:effectLst/>
                <a:latin typeface="+mn-lt"/>
                <a:ea typeface="+mn-ea"/>
                <a:cs typeface="+mn-cs"/>
              </a:rPr>
              <a:t>collect the logon tickets issued to students and</a:t>
            </a:r>
            <a:r>
              <a:rPr lang="en-US" sz="1200" b="0" i="0" kern="1200" dirty="0">
                <a:effectLst/>
                <a:latin typeface="+mn-lt"/>
                <a:ea typeface="+mn-ea"/>
                <a:cs typeface="+mn-cs"/>
              </a:rPr>
              <a:t> </a:t>
            </a:r>
            <a:r>
              <a:rPr lang="en-US" sz="1200" b="0" i="0" kern="1200" dirty="0">
                <a:solidFill>
                  <a:schemeClr val="tx1"/>
                </a:solidFill>
                <a:effectLst/>
                <a:latin typeface="+mn-lt"/>
                <a:ea typeface="+mn-ea"/>
                <a:cs typeface="+mn-cs"/>
              </a:rPr>
              <a:t>securely destroy them.</a:t>
            </a:r>
          </a:p>
          <a:p>
            <a:r>
              <a:rPr lang="en-US" sz="1200" b="0" i="0" kern="1200" dirty="0">
                <a:solidFill>
                  <a:schemeClr val="tx1"/>
                </a:solidFill>
                <a:effectLst/>
                <a:latin typeface="+mn-lt"/>
                <a:ea typeface="+mn-ea"/>
                <a:cs typeface="+mn-cs"/>
              </a:rPr>
              <a:t>A Speaking Student Score Sheet should be destroyed securely after a student’s responses have been entered into the DEI.</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indent="0">
              <a:buNone/>
            </a:pPr>
            <a:r>
              <a:rPr lang="en-US" sz="1200" b="1" i="0" kern="1200" dirty="0">
                <a:solidFill>
                  <a:schemeClr val="tx1"/>
                </a:solidFill>
                <a:effectLst/>
                <a:latin typeface="+mn-lt"/>
                <a:ea typeface="+mn-ea"/>
                <a:cs typeface="+mn-cs"/>
              </a:rPr>
              <a:t>Resource Guide: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Handling Secure Materials section </a:t>
            </a:r>
            <a:r>
              <a:rPr lang="en-US" dirty="0"/>
              <a:t>of the ELPAC OTAM: https://ca-toms-help.ets.org/elpac-otam/test-security/handling-secure-materials/</a:t>
            </a:r>
          </a:p>
        </p:txBody>
      </p:sp>
      <p:sp>
        <p:nvSpPr>
          <p:cNvPr id="4" name="Slide Number Placeholder 3"/>
          <p:cNvSpPr>
            <a:spLocks noGrp="1"/>
          </p:cNvSpPr>
          <p:nvPr>
            <p:ph type="sldNum" sz="quarter" idx="5"/>
          </p:nvPr>
        </p:nvSpPr>
        <p:spPr/>
        <p:txBody>
          <a:bodyPr/>
          <a:lstStyle/>
          <a:p>
            <a:fld id="{E04AD113-A2AE-4DF9-9DE8-7E2B57C48ADE}" type="slidenum">
              <a:rPr lang="en-US" smtClean="0"/>
              <a:t>17</a:t>
            </a:fld>
            <a:endParaRPr lang="en-US"/>
          </a:p>
        </p:txBody>
      </p:sp>
    </p:spTree>
    <p:extLst>
      <p:ext uri="{BB962C8B-B14F-4D97-AF65-F5344CB8AC3E}">
        <p14:creationId xmlns:p14="http://schemas.microsoft.com/office/powerpoint/2010/main" val="1574257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Quiz time!</a:t>
            </a:r>
          </a:p>
          <a:p>
            <a:r>
              <a:rPr lang="en-US" dirty="0"/>
              <a:t>We are going to do a pop quiz activity to check for understanding.</a:t>
            </a:r>
          </a:p>
          <a:p>
            <a:r>
              <a:rPr lang="en-US" dirty="0"/>
              <a:t>Please get out a piece of paper and number it one through three or complete this electronically in your resource guide.</a:t>
            </a:r>
          </a:p>
          <a:p>
            <a:endParaRPr lang="en-US" dirty="0"/>
          </a:p>
          <a:p>
            <a:r>
              <a:rPr lang="en-US" dirty="0"/>
              <a:t>Here we go:</a:t>
            </a:r>
          </a:p>
          <a:p>
            <a:endParaRPr lang="en-US" dirty="0"/>
          </a:p>
          <a:p>
            <a:r>
              <a:rPr lang="en-US" b="1" i="1" dirty="0"/>
              <a:t>Notes for Facilitators:</a:t>
            </a:r>
          </a:p>
          <a:p>
            <a:pPr lvl="1"/>
            <a:r>
              <a:rPr lang="en-US" b="1" i="1" dirty="0"/>
              <a:t>Ask the question using the question slide.</a:t>
            </a:r>
          </a:p>
          <a:p>
            <a:pPr lvl="1"/>
            <a:r>
              <a:rPr lang="en-US" b="1" i="1" dirty="0"/>
              <a:t>Ask attendees to jot down their answer</a:t>
            </a:r>
          </a:p>
          <a:p>
            <a:pPr lvl="1"/>
            <a:r>
              <a:rPr lang="en-US" b="1" i="1" dirty="0"/>
              <a:t>Share the answer with the answer slide</a:t>
            </a:r>
          </a:p>
          <a:p>
            <a:pPr lvl="1"/>
            <a:r>
              <a:rPr lang="en-US" b="1" i="1" dirty="0"/>
              <a:t>Ask who got it right</a:t>
            </a:r>
          </a:p>
          <a:p>
            <a:pPr lvl="1"/>
            <a:r>
              <a:rPr lang="en-US" b="1" i="1" dirty="0"/>
              <a:t>Reteach info where needed</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18</a:t>
            </a:fld>
            <a:endParaRPr lang="en-US"/>
          </a:p>
        </p:txBody>
      </p:sp>
    </p:spTree>
    <p:extLst>
      <p:ext uri="{BB962C8B-B14F-4D97-AF65-F5344CB8AC3E}">
        <p14:creationId xmlns:p14="http://schemas.microsoft.com/office/powerpoint/2010/main" val="1431921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B2385-6FFA-ABE7-9D96-436B6431E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C1926-77C1-2E46-8225-7F900DBA5E5F}"/>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C0E24961-72F7-739E-4256-734A17D23EAE}"/>
              </a:ext>
            </a:extLst>
          </p:cNvPr>
          <p:cNvSpPr>
            <a:spLocks noGrp="1"/>
          </p:cNvSpPr>
          <p:nvPr>
            <p:ph type="body" idx="1"/>
          </p:nvPr>
        </p:nvSpPr>
        <p:spPr/>
        <p:txBody>
          <a:bodyPr/>
          <a:lstStyle/>
          <a:p>
            <a:r>
              <a:rPr lang="en-US" dirty="0"/>
              <a:t>On to question #1: True or False?</a:t>
            </a:r>
          </a:p>
          <a:p>
            <a:r>
              <a:rPr lang="en-US" dirty="0"/>
              <a:t>Eligible EL students must be administered </a:t>
            </a:r>
            <a:r>
              <a:rPr lang="en-US" sz="1200" kern="1200" dirty="0">
                <a:solidFill>
                  <a:schemeClr val="tx1"/>
                </a:solidFill>
                <a:latin typeface="+mn-lt"/>
                <a:ea typeface="+mn-ea"/>
                <a:cs typeface="+mn-cs"/>
              </a:rPr>
              <a:t>either the Summative ELPAC or Summative Alternate ELPAC.</a:t>
            </a:r>
          </a:p>
          <a:p>
            <a:endParaRPr lang="en-US" dirty="0"/>
          </a:p>
          <a:p>
            <a:r>
              <a:rPr lang="en-US" b="0" i="1" u="none" dirty="0"/>
              <a:t>[Ask attendees to jot down their answers. Once all attendees have answered on a piece of paper, go to the next slide.]</a:t>
            </a:r>
          </a:p>
          <a:p>
            <a:endParaRPr lang="en-US" dirty="0"/>
          </a:p>
        </p:txBody>
      </p:sp>
      <p:sp>
        <p:nvSpPr>
          <p:cNvPr id="4" name="Slide Number Placeholder 3">
            <a:extLst>
              <a:ext uri="{FF2B5EF4-FFF2-40B4-BE49-F238E27FC236}">
                <a16:creationId xmlns:a16="http://schemas.microsoft.com/office/drawing/2014/main" id="{9D11B659-3716-9D02-F839-E20E5E6D4605}"/>
              </a:ext>
            </a:extLst>
          </p:cNvPr>
          <p:cNvSpPr>
            <a:spLocks noGrp="1"/>
          </p:cNvSpPr>
          <p:nvPr>
            <p:ph type="sldNum" sz="quarter" idx="5"/>
          </p:nvPr>
        </p:nvSpPr>
        <p:spPr/>
        <p:txBody>
          <a:bodyPr/>
          <a:lstStyle/>
          <a:p>
            <a:fld id="{E04AD113-A2AE-4DF9-9DE8-7E2B57C48ADE}" type="slidenum">
              <a:rPr lang="en-US" smtClean="0"/>
              <a:t>19</a:t>
            </a:fld>
            <a:endParaRPr lang="en-US"/>
          </a:p>
        </p:txBody>
      </p:sp>
    </p:spTree>
    <p:extLst>
      <p:ext uri="{BB962C8B-B14F-4D97-AF65-F5344CB8AC3E}">
        <p14:creationId xmlns:p14="http://schemas.microsoft.com/office/powerpoint/2010/main" val="695700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pPr marL="0" indent="0">
              <a:lnSpc>
                <a:spcPct val="90000"/>
              </a:lnSpc>
              <a:spcBef>
                <a:spcPts val="600"/>
              </a:spcBef>
              <a:spcAft>
                <a:spcPts val="1200"/>
              </a:spcAft>
              <a:buFont typeface="+mj-lt"/>
              <a:buNone/>
            </a:pPr>
            <a:r>
              <a:rPr lang="en-US" sz="2400" b="0" dirty="0"/>
              <a:t>How can local educational agencies use this deck?</a:t>
            </a:r>
          </a:p>
          <a:p>
            <a:pPr marL="171450" indent="-171450">
              <a:lnSpc>
                <a:spcPct val="90000"/>
              </a:lnSpc>
              <a:spcBef>
                <a:spcPts val="600"/>
              </a:spcBef>
              <a:spcAft>
                <a:spcPts val="1200"/>
              </a:spcAft>
            </a:pPr>
            <a:r>
              <a:rPr lang="en-US" sz="2400" b="0" dirty="0"/>
              <a:t>Review the content in the deck.</a:t>
            </a:r>
          </a:p>
          <a:p>
            <a:pPr lvl="1">
              <a:lnSpc>
                <a:spcPct val="90000"/>
              </a:lnSpc>
              <a:spcBef>
                <a:spcPts val="0"/>
              </a:spcBef>
              <a:spcAft>
                <a:spcPts val="1200"/>
              </a:spcAft>
            </a:pPr>
            <a:r>
              <a:rPr lang="en-US" sz="2400" b="0" dirty="0">
                <a:highlight>
                  <a:srgbClr val="FFFF00"/>
                </a:highlight>
              </a:rPr>
              <a:t>Highlighted text on the slide denotes something you may need to change based on your local procedures.</a:t>
            </a:r>
          </a:p>
          <a:p>
            <a:pPr lvl="1">
              <a:lnSpc>
                <a:spcPct val="90000"/>
              </a:lnSpc>
              <a:spcBef>
                <a:spcPts val="0"/>
              </a:spcBef>
              <a:spcAft>
                <a:spcPts val="1200"/>
              </a:spcAft>
            </a:pPr>
            <a:r>
              <a:rPr lang="en-US" sz="2400" b="0" i="0" dirty="0"/>
              <a:t>Bracketed bold and italic text in speaker notes denotes something you may need to update based on your local procedures.</a:t>
            </a:r>
          </a:p>
          <a:p>
            <a:pPr marL="171450" indent="-171450">
              <a:lnSpc>
                <a:spcPct val="90000"/>
              </a:lnSpc>
              <a:spcBef>
                <a:spcPts val="600"/>
              </a:spcBef>
              <a:spcAft>
                <a:spcPts val="1200"/>
              </a:spcAft>
            </a:pPr>
            <a:r>
              <a:rPr lang="en-US" sz="2400" b="0" dirty="0"/>
              <a:t>Make the deck your own.</a:t>
            </a:r>
          </a:p>
          <a:p>
            <a:pPr lvl="1">
              <a:lnSpc>
                <a:spcPct val="90000"/>
              </a:lnSpc>
              <a:spcBef>
                <a:spcPts val="0"/>
              </a:spcBef>
              <a:spcAft>
                <a:spcPts val="1200"/>
              </a:spcAft>
            </a:pPr>
            <a:r>
              <a:rPr lang="en-US" sz="2400" b="0" dirty="0"/>
              <a:t>Hide or add any slides, as needed, for your local training.</a:t>
            </a:r>
          </a:p>
          <a:p>
            <a:pPr lvl="1">
              <a:lnSpc>
                <a:spcPct val="90000"/>
              </a:lnSpc>
              <a:spcBef>
                <a:spcPts val="0"/>
              </a:spcBef>
              <a:spcAft>
                <a:spcPts val="1200"/>
              </a:spcAft>
            </a:pPr>
            <a:r>
              <a:rPr lang="en-US" sz="2400" b="0" dirty="0"/>
              <a:t>You can add district or school logos and change the colors as needed.</a:t>
            </a:r>
          </a:p>
          <a:p>
            <a:pPr lvl="1">
              <a:lnSpc>
                <a:spcPct val="90000"/>
              </a:lnSpc>
              <a:spcBef>
                <a:spcPts val="0"/>
              </a:spcBef>
              <a:spcAft>
                <a:spcPts val="1200"/>
              </a:spcAft>
            </a:pPr>
            <a:r>
              <a:rPr lang="en-US" sz="2400" b="0" dirty="0"/>
              <a:t>Many slide titles have a (2) after them. Those were needed to post the deck accessibly, but you can remove them for your live presentation if you prefer.</a:t>
            </a:r>
          </a:p>
          <a:p>
            <a:pPr lvl="1">
              <a:lnSpc>
                <a:spcPct val="90000"/>
              </a:lnSpc>
              <a:spcBef>
                <a:spcPts val="0"/>
              </a:spcBef>
              <a:spcAft>
                <a:spcPts val="1200"/>
              </a:spcAft>
            </a:pPr>
            <a:r>
              <a:rPr lang="en-US" sz="2400" b="0" dirty="0"/>
              <a:t>Insert the break slide (next slide) where needed for your flow.</a:t>
            </a:r>
          </a:p>
        </p:txBody>
      </p:sp>
      <p:sp>
        <p:nvSpPr>
          <p:cNvPr id="4" name="Slide Number Placeholder 3"/>
          <p:cNvSpPr>
            <a:spLocks noGrp="1"/>
          </p:cNvSpPr>
          <p:nvPr>
            <p:ph type="sldNum" sz="quarter" idx="5"/>
          </p:nvPr>
        </p:nvSpPr>
        <p:spPr/>
        <p:txBody>
          <a:bodyPr/>
          <a:lstStyle/>
          <a:p>
            <a:fld id="{E04AD113-A2AE-4DF9-9DE8-7E2B57C48ADE}" type="slidenum">
              <a:rPr lang="en-US" smtClean="0"/>
              <a:t>2</a:t>
            </a:fld>
            <a:endParaRPr lang="en-US"/>
          </a:p>
        </p:txBody>
      </p:sp>
    </p:spTree>
    <p:extLst>
      <p:ext uri="{BB962C8B-B14F-4D97-AF65-F5344CB8AC3E}">
        <p14:creationId xmlns:p14="http://schemas.microsoft.com/office/powerpoint/2010/main" val="250153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ED221-7E69-6292-3B01-57A98EDB9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50A69-2920-7561-1F66-B2206E779D54}"/>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83ED5B7C-8AF4-15DD-5676-AD3CFB1747D6}"/>
              </a:ext>
            </a:extLst>
          </p:cNvPr>
          <p:cNvSpPr>
            <a:spLocks noGrp="1"/>
          </p:cNvSpPr>
          <p:nvPr>
            <p:ph type="body" idx="1"/>
          </p:nvPr>
        </p:nvSpPr>
        <p:spPr/>
        <p:txBody>
          <a:bodyPr/>
          <a:lstStyle/>
          <a:p>
            <a:r>
              <a:rPr lang="en-US" dirty="0"/>
              <a:t>The answer to this one is True.</a:t>
            </a:r>
          </a:p>
          <a:p>
            <a:pPr lvl="1"/>
            <a:r>
              <a:rPr lang="en-US" dirty="0"/>
              <a:t>The state expects </a:t>
            </a:r>
            <a:r>
              <a:rPr lang="en-US" b="1" dirty="0"/>
              <a:t>all</a:t>
            </a:r>
            <a:r>
              <a:rPr lang="en-US" dirty="0"/>
              <a:t> eligible EL students to be tested annually </a:t>
            </a:r>
            <a:r>
              <a:rPr lang="en-US" sz="1200" kern="1200" dirty="0">
                <a:solidFill>
                  <a:schemeClr val="tx1"/>
                </a:solidFill>
                <a:latin typeface="+mn-lt"/>
                <a:ea typeface="+mn-ea"/>
                <a:cs typeface="+mn-cs"/>
              </a:rPr>
              <a:t>either with Summative ELPAC or Summative Alternate ELPAC until </a:t>
            </a:r>
            <a:r>
              <a:rPr lang="en-US" dirty="0"/>
              <a:t>reclassified. </a:t>
            </a:r>
          </a:p>
          <a:p>
            <a:endParaRPr lang="en-US" dirty="0"/>
          </a:p>
          <a:p>
            <a:r>
              <a:rPr lang="en-US" b="0" i="1" dirty="0"/>
              <a:t>[Review more if needed.]</a:t>
            </a:r>
          </a:p>
          <a:p>
            <a:endParaRPr lang="en-US" dirty="0"/>
          </a:p>
        </p:txBody>
      </p:sp>
      <p:sp>
        <p:nvSpPr>
          <p:cNvPr id="4" name="Slide Number Placeholder 3">
            <a:extLst>
              <a:ext uri="{FF2B5EF4-FFF2-40B4-BE49-F238E27FC236}">
                <a16:creationId xmlns:a16="http://schemas.microsoft.com/office/drawing/2014/main" id="{98D78AA4-A605-B439-30AF-CCCEFF9A4F80}"/>
              </a:ext>
            </a:extLst>
          </p:cNvPr>
          <p:cNvSpPr>
            <a:spLocks noGrp="1"/>
          </p:cNvSpPr>
          <p:nvPr>
            <p:ph type="sldNum" sz="quarter" idx="5"/>
          </p:nvPr>
        </p:nvSpPr>
        <p:spPr/>
        <p:txBody>
          <a:bodyPr/>
          <a:lstStyle/>
          <a:p>
            <a:fld id="{E04AD113-A2AE-4DF9-9DE8-7E2B57C48ADE}" type="slidenum">
              <a:rPr lang="en-US" smtClean="0"/>
              <a:t>20</a:t>
            </a:fld>
            <a:endParaRPr lang="en-US"/>
          </a:p>
        </p:txBody>
      </p:sp>
    </p:spTree>
    <p:extLst>
      <p:ext uri="{BB962C8B-B14F-4D97-AF65-F5344CB8AC3E}">
        <p14:creationId xmlns:p14="http://schemas.microsoft.com/office/powerpoint/2010/main" val="1574458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C9BA6-7EE0-2EA2-1C6C-B905B2FAE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2336D-F49F-346A-22BE-CC21CF45E305}"/>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C844968B-8FCC-2EDD-171F-C9D8A2E56EDD}"/>
              </a:ext>
            </a:extLst>
          </p:cNvPr>
          <p:cNvSpPr>
            <a:spLocks noGrp="1"/>
          </p:cNvSpPr>
          <p:nvPr>
            <p:ph type="body" idx="1"/>
          </p:nvPr>
        </p:nvSpPr>
        <p:spPr/>
        <p:txBody>
          <a:bodyPr/>
          <a:lstStyle/>
          <a:p>
            <a:r>
              <a:rPr lang="en-US" dirty="0"/>
              <a:t>On to question #2: True or False? </a:t>
            </a:r>
          </a:p>
          <a:p>
            <a:pPr marL="171450" indent="-171450" algn="l" defTabSz="914400" rtl="0" eaLnBrk="1" latinLnBrk="0" hangingPunct="1">
              <a:buFont typeface="Arial" panose="020B0604020202020204" pitchFamily="34" charset="0"/>
              <a:buChar char="•"/>
            </a:pPr>
            <a:r>
              <a:rPr lang="en-US" dirty="0"/>
              <a:t>Scratch paper can be secured between </a:t>
            </a:r>
            <a:r>
              <a:rPr lang="en-US" sz="1200" kern="1200" dirty="0">
                <a:solidFill>
                  <a:schemeClr val="tx1"/>
                </a:solidFill>
                <a:latin typeface="+mn-lt"/>
                <a:ea typeface="+mn-ea"/>
                <a:cs typeface="+mn-cs"/>
              </a:rPr>
              <a:t>test sessions and returned to the student to use over multiple days.</a:t>
            </a:r>
          </a:p>
          <a:p>
            <a:pPr marL="171450" indent="-171450" algn="l" defTabSz="914400" rtl="0" eaLnBrk="1" latinLnBrk="0" hangingPunct="1">
              <a:buFont typeface="Arial" panose="020B0604020202020204" pitchFamily="34" charset="0"/>
              <a:buChar char="•"/>
            </a:pPr>
            <a:endParaRPr lang="en-US" sz="1200" kern="1200" dirty="0">
              <a:solidFill>
                <a:schemeClr val="tx1"/>
              </a:solidFill>
              <a:latin typeface="+mn-lt"/>
              <a:ea typeface="+mn-ea"/>
              <a:cs typeface="+mn-cs"/>
            </a:endParaRPr>
          </a:p>
          <a:p>
            <a:r>
              <a:rPr lang="en-US" b="0" i="1" dirty="0"/>
              <a:t>[Ask attendees to jot down their answers. Once all attendees have answered on a piece of paper, go to the next slide.]</a:t>
            </a:r>
          </a:p>
        </p:txBody>
      </p:sp>
      <p:sp>
        <p:nvSpPr>
          <p:cNvPr id="4" name="Slide Number Placeholder 3">
            <a:extLst>
              <a:ext uri="{FF2B5EF4-FFF2-40B4-BE49-F238E27FC236}">
                <a16:creationId xmlns:a16="http://schemas.microsoft.com/office/drawing/2014/main" id="{4DA72A36-4E18-17A7-7175-7A70816C3D8B}"/>
              </a:ext>
            </a:extLst>
          </p:cNvPr>
          <p:cNvSpPr>
            <a:spLocks noGrp="1"/>
          </p:cNvSpPr>
          <p:nvPr>
            <p:ph type="sldNum" sz="quarter" idx="5"/>
          </p:nvPr>
        </p:nvSpPr>
        <p:spPr/>
        <p:txBody>
          <a:bodyPr/>
          <a:lstStyle/>
          <a:p>
            <a:fld id="{E04AD113-A2AE-4DF9-9DE8-7E2B57C48ADE}" type="slidenum">
              <a:rPr lang="en-US" smtClean="0"/>
              <a:t>21</a:t>
            </a:fld>
            <a:endParaRPr lang="en-US"/>
          </a:p>
        </p:txBody>
      </p:sp>
    </p:spTree>
    <p:extLst>
      <p:ext uri="{BB962C8B-B14F-4D97-AF65-F5344CB8AC3E}">
        <p14:creationId xmlns:p14="http://schemas.microsoft.com/office/powerpoint/2010/main" val="2446481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D309A-F985-B0F0-BF3F-215508881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5E9515-F5C6-0905-04FE-0AD7FD5682A5}"/>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3F45D7DA-FB34-2DC7-37D6-AB6800D33B96}"/>
              </a:ext>
            </a:extLst>
          </p:cNvPr>
          <p:cNvSpPr>
            <a:spLocks noGrp="1"/>
          </p:cNvSpPr>
          <p:nvPr>
            <p:ph type="body" idx="1"/>
          </p:nvPr>
        </p:nvSpPr>
        <p:spPr/>
        <p:txBody>
          <a:bodyPr/>
          <a:lstStyle/>
          <a:p>
            <a:r>
              <a:rPr lang="en-US" dirty="0"/>
              <a:t>The answer to this one is False</a:t>
            </a:r>
          </a:p>
          <a:p>
            <a:pPr lvl="1"/>
            <a:r>
              <a:rPr lang="en-US" dirty="0"/>
              <a:t>Do not keep scratch paper for future sessions.  All scratch paper used during ELPAC assessments (all domains) must be collected when the test session has ended and securely destroyed or electronically erased. Be sure to erase it from the recycle bin on the device as well.</a:t>
            </a:r>
          </a:p>
          <a:p>
            <a:endParaRPr lang="en-US" dirty="0"/>
          </a:p>
          <a:p>
            <a:r>
              <a:rPr lang="en-US" b="0" i="1" dirty="0"/>
              <a:t>[Review more if needed.]</a:t>
            </a:r>
          </a:p>
          <a:p>
            <a:endParaRPr lang="en-US" dirty="0"/>
          </a:p>
        </p:txBody>
      </p:sp>
      <p:sp>
        <p:nvSpPr>
          <p:cNvPr id="4" name="Slide Number Placeholder 3">
            <a:extLst>
              <a:ext uri="{FF2B5EF4-FFF2-40B4-BE49-F238E27FC236}">
                <a16:creationId xmlns:a16="http://schemas.microsoft.com/office/drawing/2014/main" id="{F09D0235-B19B-297E-E808-3D4FC7C45802}"/>
              </a:ext>
            </a:extLst>
          </p:cNvPr>
          <p:cNvSpPr>
            <a:spLocks noGrp="1"/>
          </p:cNvSpPr>
          <p:nvPr>
            <p:ph type="sldNum" sz="quarter" idx="5"/>
          </p:nvPr>
        </p:nvSpPr>
        <p:spPr/>
        <p:txBody>
          <a:bodyPr/>
          <a:lstStyle/>
          <a:p>
            <a:fld id="{E04AD113-A2AE-4DF9-9DE8-7E2B57C48ADE}" type="slidenum">
              <a:rPr lang="en-US" smtClean="0"/>
              <a:t>22</a:t>
            </a:fld>
            <a:endParaRPr lang="en-US"/>
          </a:p>
        </p:txBody>
      </p:sp>
    </p:spTree>
    <p:extLst>
      <p:ext uri="{BB962C8B-B14F-4D97-AF65-F5344CB8AC3E}">
        <p14:creationId xmlns:p14="http://schemas.microsoft.com/office/powerpoint/2010/main" val="28307705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645C6-F496-2522-D4B5-F4DA11462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3E9EE-757C-1DBC-8AF3-2DF03D81FD95}"/>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CC74B509-304C-B869-BFB0-214079CA4383}"/>
              </a:ext>
            </a:extLst>
          </p:cNvPr>
          <p:cNvSpPr>
            <a:spLocks noGrp="1"/>
          </p:cNvSpPr>
          <p:nvPr>
            <p:ph type="body" idx="1"/>
          </p:nvPr>
        </p:nvSpPr>
        <p:spPr/>
        <p:txBody>
          <a:bodyPr/>
          <a:lstStyle/>
          <a:p>
            <a:r>
              <a:rPr lang="en-US" dirty="0"/>
              <a:t>And finally, Question #3: True or False? </a:t>
            </a:r>
          </a:p>
          <a:p>
            <a:r>
              <a:rPr lang="en-US" dirty="0"/>
              <a:t>Only 95 percent of eligible EL students must be tested annually.</a:t>
            </a:r>
          </a:p>
          <a:p>
            <a:endParaRPr lang="en-US" dirty="0"/>
          </a:p>
          <a:p>
            <a:r>
              <a:rPr lang="en-US" b="1" i="1" dirty="0"/>
              <a:t>[ask attendees to jot down their answers]</a:t>
            </a:r>
          </a:p>
          <a:p>
            <a:r>
              <a:rPr lang="en-US" b="1" i="1" dirty="0"/>
              <a:t>[once all attendees have answered on a piece of paper go to next slide]</a:t>
            </a:r>
          </a:p>
          <a:p>
            <a:endParaRPr lang="en-US" dirty="0"/>
          </a:p>
        </p:txBody>
      </p:sp>
      <p:sp>
        <p:nvSpPr>
          <p:cNvPr id="4" name="Slide Number Placeholder 3">
            <a:extLst>
              <a:ext uri="{FF2B5EF4-FFF2-40B4-BE49-F238E27FC236}">
                <a16:creationId xmlns:a16="http://schemas.microsoft.com/office/drawing/2014/main" id="{C24FBB5E-FE66-EE90-3B59-AA1CBAFB7BEB}"/>
              </a:ext>
            </a:extLst>
          </p:cNvPr>
          <p:cNvSpPr>
            <a:spLocks noGrp="1"/>
          </p:cNvSpPr>
          <p:nvPr>
            <p:ph type="sldNum" sz="quarter" idx="5"/>
          </p:nvPr>
        </p:nvSpPr>
        <p:spPr/>
        <p:txBody>
          <a:bodyPr/>
          <a:lstStyle/>
          <a:p>
            <a:fld id="{E04AD113-A2AE-4DF9-9DE8-7E2B57C48ADE}" type="slidenum">
              <a:rPr lang="en-US" smtClean="0"/>
              <a:t>23</a:t>
            </a:fld>
            <a:endParaRPr lang="en-US"/>
          </a:p>
        </p:txBody>
      </p:sp>
    </p:spTree>
    <p:extLst>
      <p:ext uri="{BB962C8B-B14F-4D97-AF65-F5344CB8AC3E}">
        <p14:creationId xmlns:p14="http://schemas.microsoft.com/office/powerpoint/2010/main" val="3088685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1ADF6-6475-79F3-E80A-EBCBAFEE16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B54A0-ECCE-1F8D-E46D-A581F3AFB095}"/>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8C152333-E5ED-F048-D7C1-2CA55D6A479F}"/>
              </a:ext>
            </a:extLst>
          </p:cNvPr>
          <p:cNvSpPr>
            <a:spLocks noGrp="1"/>
          </p:cNvSpPr>
          <p:nvPr>
            <p:ph type="body" idx="1"/>
          </p:nvPr>
        </p:nvSpPr>
        <p:spPr/>
        <p:txBody>
          <a:bodyPr/>
          <a:lstStyle/>
          <a:p>
            <a:r>
              <a:rPr lang="en-US" sz="1200" kern="1200" dirty="0">
                <a:solidFill>
                  <a:schemeClr val="tx1"/>
                </a:solidFill>
                <a:latin typeface="+mn-lt"/>
                <a:ea typeface="+mn-ea"/>
                <a:cs typeface="+mn-cs"/>
              </a:rPr>
              <a:t>This one was a bit tricky, but the answer is false.</a:t>
            </a:r>
          </a:p>
          <a:p>
            <a:r>
              <a:rPr lang="en-US" sz="1200" kern="1200" dirty="0">
                <a:solidFill>
                  <a:schemeClr val="tx1"/>
                </a:solidFill>
                <a:latin typeface="+mn-lt"/>
                <a:ea typeface="+mn-ea"/>
                <a:cs typeface="+mn-cs"/>
              </a:rPr>
              <a:t>Only 95% percent of eligible EL students must be tested annually.</a:t>
            </a:r>
          </a:p>
          <a:p>
            <a:r>
              <a:rPr lang="en-US" sz="1200" kern="1200" dirty="0">
                <a:solidFill>
                  <a:schemeClr val="tx1"/>
                </a:solidFill>
                <a:latin typeface="+mn-lt"/>
                <a:ea typeface="+mn-ea"/>
                <a:cs typeface="+mn-cs"/>
              </a:rPr>
              <a:t>The Summative ELPAC and Summative Alternate ELPAC participation rate expectation is 100 percent of eligible students.</a:t>
            </a:r>
          </a:p>
          <a:p>
            <a:r>
              <a:rPr lang="en-US" b="0" i="1" dirty="0"/>
              <a:t>[Review more if needed.]</a:t>
            </a:r>
          </a:p>
          <a:p>
            <a:endParaRPr lang="en-US" dirty="0"/>
          </a:p>
        </p:txBody>
      </p:sp>
      <p:sp>
        <p:nvSpPr>
          <p:cNvPr id="4" name="Slide Number Placeholder 3">
            <a:extLst>
              <a:ext uri="{FF2B5EF4-FFF2-40B4-BE49-F238E27FC236}">
                <a16:creationId xmlns:a16="http://schemas.microsoft.com/office/drawing/2014/main" id="{4CF3A5B5-CE63-A7CD-B4B5-625FE336354F}"/>
              </a:ext>
            </a:extLst>
          </p:cNvPr>
          <p:cNvSpPr>
            <a:spLocks noGrp="1"/>
          </p:cNvSpPr>
          <p:nvPr>
            <p:ph type="sldNum" sz="quarter" idx="5"/>
          </p:nvPr>
        </p:nvSpPr>
        <p:spPr/>
        <p:txBody>
          <a:bodyPr/>
          <a:lstStyle/>
          <a:p>
            <a:fld id="{E04AD113-A2AE-4DF9-9DE8-7E2B57C48ADE}" type="slidenum">
              <a:rPr lang="en-US" smtClean="0"/>
              <a:t>24</a:t>
            </a:fld>
            <a:endParaRPr lang="en-US"/>
          </a:p>
        </p:txBody>
      </p:sp>
    </p:spTree>
    <p:extLst>
      <p:ext uri="{BB962C8B-B14F-4D97-AF65-F5344CB8AC3E}">
        <p14:creationId xmlns:p14="http://schemas.microsoft.com/office/powerpoint/2010/main" val="2226327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Our next section an overview of accessibility resources.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25</a:t>
            </a:fld>
            <a:endParaRPr lang="en-US"/>
          </a:p>
        </p:txBody>
      </p:sp>
    </p:spTree>
    <p:extLst>
      <p:ext uri="{BB962C8B-B14F-4D97-AF65-F5344CB8AC3E}">
        <p14:creationId xmlns:p14="http://schemas.microsoft.com/office/powerpoint/2010/main" val="32602988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In the past, we often talked about equality in education—providing each student with the same educational opportunities. </a:t>
            </a:r>
          </a:p>
          <a:p>
            <a:r>
              <a:rPr lang="en-US" dirty="0"/>
              <a:t>Now, we are focused on </a:t>
            </a:r>
            <a:r>
              <a:rPr lang="en-US" sz="1200" kern="1200" dirty="0">
                <a:solidFill>
                  <a:schemeClr val="tx1"/>
                </a:solidFill>
                <a:latin typeface="+mn-lt"/>
                <a:ea typeface="+mn-ea"/>
                <a:cs typeface="+mn-cs"/>
              </a:rPr>
              <a:t>equitable education—providing each student with the tools and resources they need to be successful in school and to graduate ready for college and career. Those needs can vary greatly by individual students. </a:t>
            </a:r>
          </a:p>
          <a:p>
            <a:r>
              <a:rPr lang="en-US" sz="1200" kern="1200" dirty="0">
                <a:solidFill>
                  <a:schemeClr val="tx1"/>
                </a:solidFill>
                <a:latin typeface="+mn-lt"/>
                <a:ea typeface="+mn-ea"/>
                <a:cs typeface="+mn-cs"/>
              </a:rPr>
              <a:t>Here is another way to think about it.</a:t>
            </a:r>
          </a:p>
          <a:p>
            <a:r>
              <a:rPr lang="en-US" sz="1200" kern="1200" dirty="0">
                <a:solidFill>
                  <a:schemeClr val="tx1"/>
                </a:solidFill>
                <a:latin typeface="+mn-lt"/>
                <a:ea typeface="+mn-ea"/>
                <a:cs typeface="+mn-cs"/>
              </a:rPr>
              <a:t>For equality, imagine four bicyclists that all have the same bike. </a:t>
            </a:r>
          </a:p>
          <a:p>
            <a:pPr lvl="1"/>
            <a:r>
              <a:rPr lang="en-US" sz="1200" kern="1200" dirty="0">
                <a:solidFill>
                  <a:schemeClr val="tx1"/>
                </a:solidFill>
                <a:latin typeface="+mn-lt"/>
                <a:ea typeface="+mn-ea"/>
                <a:cs typeface="+mn-cs"/>
              </a:rPr>
              <a:t>They have ‘equal’ equipment. </a:t>
            </a:r>
          </a:p>
          <a:p>
            <a:pPr lvl="1"/>
            <a:r>
              <a:rPr lang="en-US" sz="1200" kern="1200" dirty="0">
                <a:solidFill>
                  <a:schemeClr val="tx1"/>
                </a:solidFill>
                <a:latin typeface="+mn-lt"/>
                <a:ea typeface="+mn-ea"/>
                <a:cs typeface="+mn-cs"/>
              </a:rPr>
              <a:t>The problem is that one cyclist uses a wheelchair, one is very tall and on a bike that seems too small, one is using a bike that looks like a perfect size, and the last one is a small cyclist trying to ride a bike that is much too big. ​</a:t>
            </a:r>
          </a:p>
          <a:p>
            <a:r>
              <a:rPr lang="en-US" sz="1200" kern="1200" dirty="0">
                <a:solidFill>
                  <a:schemeClr val="tx1"/>
                </a:solidFill>
                <a:latin typeface="+mn-lt"/>
                <a:ea typeface="+mn-ea"/>
                <a:cs typeface="+mn-cs"/>
              </a:rPr>
              <a:t>So instead, let's imagine equity. </a:t>
            </a:r>
          </a:p>
          <a:p>
            <a:pPr lvl="1"/>
            <a:r>
              <a:rPr lang="en-US" sz="1200" kern="1200" dirty="0">
                <a:solidFill>
                  <a:schemeClr val="tx1"/>
                </a:solidFill>
                <a:latin typeface="+mn-lt"/>
                <a:ea typeface="+mn-ea"/>
                <a:cs typeface="+mn-cs"/>
              </a:rPr>
              <a:t>With equity, each cyclist is provided a bike that meets their needs; </a:t>
            </a:r>
          </a:p>
          <a:p>
            <a:pPr lvl="2"/>
            <a:r>
              <a:rPr lang="en-US" sz="1200" kern="1200" dirty="0">
                <a:solidFill>
                  <a:schemeClr val="tx1"/>
                </a:solidFill>
                <a:latin typeface="+mn-lt"/>
                <a:ea typeface="+mn-ea"/>
                <a:cs typeface="+mn-cs"/>
              </a:rPr>
              <a:t>the cyclist in a wheelchair is provided a modified bike;</a:t>
            </a:r>
          </a:p>
          <a:p>
            <a:pPr lvl="2"/>
            <a:r>
              <a:rPr lang="en-US" sz="1200" kern="1200" dirty="0">
                <a:solidFill>
                  <a:schemeClr val="tx1"/>
                </a:solidFill>
                <a:latin typeface="+mn-lt"/>
                <a:ea typeface="+mn-ea"/>
                <a:cs typeface="+mn-cs"/>
              </a:rPr>
              <a:t>the tall cyclist is equipped with a larger bike; </a:t>
            </a:r>
          </a:p>
          <a:p>
            <a:pPr lvl="2"/>
            <a:r>
              <a:rPr lang="en-US" sz="1200" kern="1200" dirty="0">
                <a:solidFill>
                  <a:schemeClr val="tx1"/>
                </a:solidFill>
                <a:latin typeface="+mn-lt"/>
                <a:ea typeface="+mn-ea"/>
                <a:cs typeface="+mn-cs"/>
              </a:rPr>
              <a:t>the cyclist who had the bike that was perfectly sized is still riding this bike; and</a:t>
            </a:r>
          </a:p>
          <a:p>
            <a:pPr lvl="2"/>
            <a:r>
              <a:rPr lang="en-US" sz="1200" kern="1200" dirty="0">
                <a:solidFill>
                  <a:schemeClr val="tx1"/>
                </a:solidFill>
                <a:latin typeface="+mn-lt"/>
                <a:ea typeface="+mn-ea"/>
                <a:cs typeface="+mn-cs"/>
              </a:rPr>
              <a:t>the small cyclist is fitted with a bike that is appropriately sized. </a:t>
            </a:r>
          </a:p>
          <a:p>
            <a:pPr lvl="1"/>
            <a:r>
              <a:rPr lang="en-US" sz="1200" kern="1200" dirty="0">
                <a:solidFill>
                  <a:schemeClr val="tx1"/>
                </a:solidFill>
                <a:latin typeface="+mn-lt"/>
                <a:ea typeface="+mn-ea"/>
                <a:cs typeface="+mn-cs"/>
              </a:rPr>
              <a:t>In this example, equity means each cyclist is provided with the exact bike they need, either in size or structure, so they are all able to enjoy the full benefits of the activity and have the correct equipment they need to perform successfully.​</a:t>
            </a:r>
          </a:p>
          <a:p>
            <a:r>
              <a:rPr lang="en-US" sz="1200" kern="1200" dirty="0">
                <a:solidFill>
                  <a:schemeClr val="tx1"/>
                </a:solidFill>
                <a:latin typeface="+mn-lt"/>
                <a:ea typeface="+mn-ea"/>
                <a:cs typeface="+mn-cs"/>
              </a:rPr>
              <a:t>Equity also relates to assessments, as some students need something entirely different to help them achieve their goals. </a:t>
            </a:r>
          </a:p>
          <a:p>
            <a:pPr marL="0" indent="0">
              <a:buNone/>
            </a:pPr>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26</a:t>
            </a:fld>
            <a:endParaRPr lang="en-US"/>
          </a:p>
        </p:txBody>
      </p:sp>
    </p:spTree>
    <p:extLst>
      <p:ext uri="{BB962C8B-B14F-4D97-AF65-F5344CB8AC3E}">
        <p14:creationId xmlns:p14="http://schemas.microsoft.com/office/powerpoint/2010/main" val="3666547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Let’s cover the 1-2-3-4s of accessibility.</a:t>
            </a:r>
          </a:p>
          <a:p>
            <a:endParaRPr lang="en-US" dirty="0"/>
          </a:p>
          <a:p>
            <a:r>
              <a:rPr lang="en-US" dirty="0"/>
              <a:t>We have one purpose when it comes to accessibility—access.</a:t>
            </a:r>
          </a:p>
          <a:p>
            <a:pPr lvl="1"/>
            <a:r>
              <a:rPr lang="en-US" dirty="0"/>
              <a:t>Students with specific learning needs may require accessibility resources to fully engage and demonstrate mastery of content during instruction and on assessments. </a:t>
            </a:r>
          </a:p>
          <a:p>
            <a:pPr lvl="1"/>
            <a:r>
              <a:rPr lang="en-US" dirty="0"/>
              <a:t>To better serve them, there are a wide range of resources available for ELPAC.  </a:t>
            </a:r>
          </a:p>
          <a:p>
            <a:pPr lvl="1"/>
            <a:r>
              <a:rPr lang="en-US" dirty="0"/>
              <a:t>These resources ensure that the administration of the test meets the needs of all students, including those with disabilities. </a:t>
            </a:r>
          </a:p>
        </p:txBody>
      </p:sp>
      <p:sp>
        <p:nvSpPr>
          <p:cNvPr id="4" name="Slide Number Placeholder 3"/>
          <p:cNvSpPr>
            <a:spLocks noGrp="1"/>
          </p:cNvSpPr>
          <p:nvPr>
            <p:ph type="sldNum" sz="quarter" idx="5"/>
          </p:nvPr>
        </p:nvSpPr>
        <p:spPr/>
        <p:txBody>
          <a:bodyPr/>
          <a:lstStyle/>
          <a:p>
            <a:fld id="{E04AD113-A2AE-4DF9-9DE8-7E2B57C48ADE}" type="slidenum">
              <a:rPr lang="en-US" smtClean="0"/>
              <a:t>27</a:t>
            </a:fld>
            <a:endParaRPr lang="en-US"/>
          </a:p>
        </p:txBody>
      </p:sp>
    </p:spTree>
    <p:extLst>
      <p:ext uri="{BB962C8B-B14F-4D97-AF65-F5344CB8AC3E}">
        <p14:creationId xmlns:p14="http://schemas.microsoft.com/office/powerpoint/2010/main" val="25523907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66899-7AB0-375B-0E72-7E8C2DE4F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338025-DFEE-E268-D83B-E08D6B1DC9BE}"/>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B1C237A-AF87-4249-E1CA-F98B3D8D5E57}"/>
              </a:ext>
            </a:extLst>
          </p:cNvPr>
          <p:cNvSpPr>
            <a:spLocks noGrp="1"/>
          </p:cNvSpPr>
          <p:nvPr>
            <p:ph type="body" idx="1"/>
          </p:nvPr>
        </p:nvSpPr>
        <p:spPr/>
        <p:txBody>
          <a:bodyPr/>
          <a:lstStyle/>
          <a:p>
            <a:r>
              <a:rPr lang="en-US" dirty="0"/>
              <a:t>When it comes to the delivery of accessibility resources there are two options: embedded and non-embedded.</a:t>
            </a:r>
          </a:p>
          <a:p>
            <a:endParaRPr lang="en-US" dirty="0"/>
          </a:p>
          <a:p>
            <a:r>
              <a:rPr lang="en-US" dirty="0"/>
              <a:t>Embedded resources are digitally delivered as part of the technology platform for the computer-based tests such as strikethrough. </a:t>
            </a:r>
          </a:p>
          <a:p>
            <a:endParaRPr lang="en-US" dirty="0"/>
          </a:p>
          <a:p>
            <a:r>
              <a:rPr lang="en-US" dirty="0"/>
              <a:t>Non-embedded resources are provided by the local educational agency, or LEA, outside of the test delivery system such as scratch paper. </a:t>
            </a:r>
          </a:p>
          <a:p>
            <a:endParaRPr lang="en-US" dirty="0"/>
          </a:p>
        </p:txBody>
      </p:sp>
      <p:sp>
        <p:nvSpPr>
          <p:cNvPr id="4" name="Slide Number Placeholder 3">
            <a:extLst>
              <a:ext uri="{FF2B5EF4-FFF2-40B4-BE49-F238E27FC236}">
                <a16:creationId xmlns:a16="http://schemas.microsoft.com/office/drawing/2014/main" id="{167E21A0-25C2-0DA0-C407-B95DD31CD664}"/>
              </a:ext>
            </a:extLst>
          </p:cNvPr>
          <p:cNvSpPr>
            <a:spLocks noGrp="1"/>
          </p:cNvSpPr>
          <p:nvPr>
            <p:ph type="sldNum" sz="quarter" idx="5"/>
          </p:nvPr>
        </p:nvSpPr>
        <p:spPr/>
        <p:txBody>
          <a:bodyPr/>
          <a:lstStyle/>
          <a:p>
            <a:fld id="{E04AD113-A2AE-4DF9-9DE8-7E2B57C48ADE}" type="slidenum">
              <a:rPr lang="en-US" smtClean="0"/>
              <a:t>28</a:t>
            </a:fld>
            <a:endParaRPr lang="en-US"/>
          </a:p>
        </p:txBody>
      </p:sp>
    </p:spTree>
    <p:extLst>
      <p:ext uri="{BB962C8B-B14F-4D97-AF65-F5344CB8AC3E}">
        <p14:creationId xmlns:p14="http://schemas.microsoft.com/office/powerpoint/2010/main" val="3059219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CA271-027A-3A86-1F77-1BFCFE6229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50525-A360-A551-56A6-DA44BCE56082}"/>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45E804CB-391A-E4D8-00C8-1F89EE0A7792}"/>
              </a:ext>
            </a:extLst>
          </p:cNvPr>
          <p:cNvSpPr>
            <a:spLocks noGrp="1"/>
          </p:cNvSpPr>
          <p:nvPr>
            <p:ph type="body" idx="1"/>
          </p:nvPr>
        </p:nvSpPr>
        <p:spPr/>
        <p:txBody>
          <a:bodyPr/>
          <a:lstStyle/>
          <a:p>
            <a:pPr marL="0" indent="0" rtl="0">
              <a:buNone/>
            </a:pPr>
            <a:r>
              <a:rPr lang="en-US" dirty="0"/>
              <a:t>ELPAC Accessibility resources fall into three categories, based on the universal design for learning.</a:t>
            </a:r>
          </a:p>
          <a:p>
            <a:pPr marL="171450" lvl="0" indent="-171450" rtl="0"/>
            <a:r>
              <a:rPr lang="en-US" dirty="0"/>
              <a:t>There are resources that support students to remain engaged with the assessment. For example, providing breaks, a separate setting, or noise buffers. </a:t>
            </a:r>
          </a:p>
          <a:p>
            <a:pPr marL="171450" lvl="0" indent="-171450" rtl="0"/>
            <a:r>
              <a:rPr lang="en-US" dirty="0"/>
              <a:t>There are resources that support students by varying the way the assessment is presented. For example, the Streamline designated support presents the assessment in a simplified format in which the items are displayed below the stimuli vertically. </a:t>
            </a:r>
          </a:p>
          <a:p>
            <a:pPr marL="171450" lvl="0" indent="-171450" rtl="0"/>
            <a:r>
              <a:rPr lang="en-US" dirty="0"/>
              <a:t>And finally, there are resources that support students by allowing them to respond through various actions and expressions. For example, Alternate Response Options, which may involve an adaptive keyboard or an augmentative and alternative communication, or AAC, device.</a:t>
            </a:r>
          </a:p>
        </p:txBody>
      </p:sp>
      <p:sp>
        <p:nvSpPr>
          <p:cNvPr id="4" name="Slide Number Placeholder 3">
            <a:extLst>
              <a:ext uri="{FF2B5EF4-FFF2-40B4-BE49-F238E27FC236}">
                <a16:creationId xmlns:a16="http://schemas.microsoft.com/office/drawing/2014/main" id="{90D9DED9-8E71-AC2A-13A4-8D792CF81728}"/>
              </a:ext>
            </a:extLst>
          </p:cNvPr>
          <p:cNvSpPr>
            <a:spLocks noGrp="1"/>
          </p:cNvSpPr>
          <p:nvPr>
            <p:ph type="sldNum" sz="quarter" idx="5"/>
          </p:nvPr>
        </p:nvSpPr>
        <p:spPr/>
        <p:txBody>
          <a:bodyPr/>
          <a:lstStyle/>
          <a:p>
            <a:fld id="{E04AD113-A2AE-4DF9-9DE8-7E2B57C48ADE}" type="slidenum">
              <a:rPr lang="en-US" smtClean="0"/>
              <a:t>29</a:t>
            </a:fld>
            <a:endParaRPr lang="en-US"/>
          </a:p>
        </p:txBody>
      </p:sp>
    </p:spTree>
    <p:extLst>
      <p:ext uri="{BB962C8B-B14F-4D97-AF65-F5344CB8AC3E}">
        <p14:creationId xmlns:p14="http://schemas.microsoft.com/office/powerpoint/2010/main" val="432749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81C0-5961-CC53-6E40-36CD7E685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9E441-6B17-0AEA-A6B1-B1257A96D964}"/>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27B2AC52-CD6B-85D3-91EC-B5F58FF8A03E}"/>
              </a:ext>
            </a:extLst>
          </p:cNvPr>
          <p:cNvSpPr>
            <a:spLocks noGrp="1"/>
          </p:cNvSpPr>
          <p:nvPr>
            <p:ph type="body" idx="1"/>
          </p:nvPr>
        </p:nvSpPr>
        <p:spPr/>
        <p:txBody>
          <a:bodyPr/>
          <a:lstStyle/>
          <a:p>
            <a:pPr marL="171450" indent="-171450">
              <a:spcBef>
                <a:spcPts val="600"/>
              </a:spcBef>
              <a:spcAft>
                <a:spcPts val="1200"/>
              </a:spcAft>
            </a:pPr>
            <a:r>
              <a:rPr lang="en-US" sz="2400" b="0" dirty="0"/>
              <a:t>Please note, following adult learning best practices there are multiple reflection points or activities throughout the training. </a:t>
            </a:r>
          </a:p>
          <a:p>
            <a:pPr lvl="1">
              <a:spcBef>
                <a:spcPts val="600"/>
              </a:spcBef>
              <a:spcAft>
                <a:spcPts val="1200"/>
              </a:spcAft>
            </a:pPr>
            <a:r>
              <a:rPr lang="en-US" sz="2400" b="0" dirty="0"/>
              <a:t>We highly recommend you leave these in. For optimal learning, adult learners need to engage in one activity or reflection for every 12–18 minutes of content.</a:t>
            </a:r>
          </a:p>
          <a:p>
            <a:pPr marL="171450" indent="-171450">
              <a:spcBef>
                <a:spcPts val="600"/>
              </a:spcBef>
              <a:spcAft>
                <a:spcPts val="1200"/>
              </a:spcAft>
            </a:pPr>
            <a:r>
              <a:rPr lang="en-US" sz="2400" b="0" dirty="0"/>
              <a:t>Please note a couple of details about this deck.</a:t>
            </a:r>
          </a:p>
          <a:p>
            <a:pPr lvl="1">
              <a:spcBef>
                <a:spcPts val="600"/>
              </a:spcBef>
              <a:spcAft>
                <a:spcPts val="1200"/>
              </a:spcAft>
            </a:pPr>
            <a:r>
              <a:rPr lang="en-US" sz="2400" b="0" dirty="0"/>
              <a:t>It is intended for training test examiners, but there is some information for test examiners which might be useful.</a:t>
            </a:r>
          </a:p>
          <a:p>
            <a:pPr lvl="1">
              <a:spcBef>
                <a:spcPts val="600"/>
              </a:spcBef>
              <a:spcAft>
                <a:spcPts val="1200"/>
              </a:spcAft>
            </a:pPr>
            <a:r>
              <a:rPr lang="en-US" sz="2400" b="0" dirty="0"/>
              <a:t>Some screenshot images are blurred to highlight important areas and for accessibility.</a:t>
            </a:r>
          </a:p>
        </p:txBody>
      </p:sp>
      <p:sp>
        <p:nvSpPr>
          <p:cNvPr id="4" name="Slide Number Placeholder 3">
            <a:extLst>
              <a:ext uri="{FF2B5EF4-FFF2-40B4-BE49-F238E27FC236}">
                <a16:creationId xmlns:a16="http://schemas.microsoft.com/office/drawing/2014/main" id="{5872A0CF-A600-B851-B036-AC530E437FA4}"/>
              </a:ext>
            </a:extLst>
          </p:cNvPr>
          <p:cNvSpPr>
            <a:spLocks noGrp="1"/>
          </p:cNvSpPr>
          <p:nvPr>
            <p:ph type="sldNum" sz="quarter" idx="5"/>
          </p:nvPr>
        </p:nvSpPr>
        <p:spPr/>
        <p:txBody>
          <a:bodyPr/>
          <a:lstStyle/>
          <a:p>
            <a:fld id="{E04AD113-A2AE-4DF9-9DE8-7E2B57C48ADE}" type="slidenum">
              <a:rPr lang="en-US" smtClean="0"/>
              <a:t>3</a:t>
            </a:fld>
            <a:endParaRPr lang="en-US"/>
          </a:p>
        </p:txBody>
      </p:sp>
    </p:spTree>
    <p:extLst>
      <p:ext uri="{BB962C8B-B14F-4D97-AF65-F5344CB8AC3E}">
        <p14:creationId xmlns:p14="http://schemas.microsoft.com/office/powerpoint/2010/main" val="119046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99777-1CED-CD66-21BC-343521999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78FB3-A02A-B9F6-B112-07E873E8EF36}"/>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CA203EE8-8F3F-46DD-5973-597120723E77}"/>
              </a:ext>
            </a:extLst>
          </p:cNvPr>
          <p:cNvSpPr>
            <a:spLocks noGrp="1"/>
          </p:cNvSpPr>
          <p:nvPr>
            <p:ph type="body" idx="1"/>
          </p:nvPr>
        </p:nvSpPr>
        <p:spPr/>
        <p:txBody>
          <a:bodyPr/>
          <a:lstStyle/>
          <a:p>
            <a:pPr marL="0" indent="0">
              <a:buNone/>
            </a:pPr>
            <a:r>
              <a:rPr lang="en-US" dirty="0"/>
              <a:t>And there are</a:t>
            </a:r>
            <a:r>
              <a:rPr lang="en-US" sz="1200" kern="1200" dirty="0">
                <a:solidFill>
                  <a:schemeClr val="tx1"/>
                </a:solidFill>
                <a:latin typeface="+mn-lt"/>
                <a:ea typeface="+mn-ea"/>
                <a:cs typeface="+mn-cs"/>
              </a:rPr>
              <a:t> four types of resources.</a:t>
            </a:r>
          </a:p>
          <a:p>
            <a:r>
              <a:rPr lang="en-US" sz="1200" kern="1200" dirty="0">
                <a:solidFill>
                  <a:schemeClr val="tx1"/>
                </a:solidFill>
                <a:latin typeface="+mn-lt"/>
                <a:ea typeface="+mn-ea"/>
                <a:cs typeface="+mn-cs"/>
              </a:rPr>
              <a:t>Universal Tools are available to all students, based on individual choice and preference.</a:t>
            </a:r>
          </a:p>
          <a:p>
            <a:pPr lvl="1"/>
            <a:r>
              <a:rPr lang="en-US" sz="1200" kern="1200" dirty="0">
                <a:solidFill>
                  <a:schemeClr val="tx1"/>
                </a:solidFill>
                <a:latin typeface="+mn-lt"/>
                <a:ea typeface="+mn-ea"/>
                <a:cs typeface="+mn-cs"/>
              </a:rPr>
              <a:t>You do not have to do anything to turn on a Universal Tool, they come built into the test.  Examples include zoom, notepad, highlighter, and strikethrough.</a:t>
            </a:r>
          </a:p>
          <a:p>
            <a:pPr lvl="1"/>
            <a:r>
              <a:rPr lang="en-US" sz="1200" kern="1200" dirty="0">
                <a:solidFill>
                  <a:schemeClr val="tx1"/>
                </a:solidFill>
                <a:latin typeface="+mn-lt"/>
                <a:ea typeface="+mn-ea"/>
                <a:cs typeface="+mn-cs"/>
              </a:rPr>
              <a:t>There are some non-embedded universal tools that you may have to provide, such as scratch paper. </a:t>
            </a:r>
          </a:p>
          <a:p>
            <a:r>
              <a:rPr lang="en-US" sz="1200" kern="1200" dirty="0">
                <a:solidFill>
                  <a:schemeClr val="tx1"/>
                </a:solidFill>
                <a:latin typeface="+mn-lt"/>
                <a:ea typeface="+mn-ea"/>
                <a:cs typeface="+mn-cs"/>
              </a:rPr>
              <a:t>Next are the Designated Supports.  </a:t>
            </a:r>
          </a:p>
          <a:p>
            <a:pPr lvl="1"/>
            <a:r>
              <a:rPr lang="en-US" sz="1200" kern="1200" dirty="0">
                <a:solidFill>
                  <a:schemeClr val="tx1"/>
                </a:solidFill>
                <a:latin typeface="+mn-lt"/>
                <a:ea typeface="+mn-ea"/>
                <a:cs typeface="+mn-cs"/>
              </a:rPr>
              <a:t>They are available to any student when determined for use by an educator or team of educators (with parent/guardian and student input, as appropriate) or specified in the student’s individualized education program, or IEP, or Section 504 plan. </a:t>
            </a:r>
          </a:p>
          <a:p>
            <a:pPr lvl="1"/>
            <a:r>
              <a:rPr lang="en-US" sz="1200" kern="1200" dirty="0">
                <a:solidFill>
                  <a:schemeClr val="tx1"/>
                </a:solidFill>
                <a:latin typeface="+mn-lt"/>
                <a:ea typeface="+mn-ea"/>
                <a:cs typeface="+mn-cs"/>
              </a:rPr>
              <a:t>The determination of assigning designated supports should be decided on a student-by-student basis. Any assigned designated support should be one the student uses in daily instruction, assessment, or both.</a:t>
            </a:r>
          </a:p>
          <a:p>
            <a:pPr lvl="1"/>
            <a:r>
              <a:rPr lang="en-US" sz="1200" kern="1200" dirty="0">
                <a:solidFill>
                  <a:schemeClr val="tx1"/>
                </a:solidFill>
                <a:latin typeface="+mn-lt"/>
                <a:ea typeface="+mn-ea"/>
                <a:cs typeface="+mn-cs"/>
              </a:rPr>
              <a:t>Students do not need an IEP or Section 504 plan to get designated supports. </a:t>
            </a:r>
          </a:p>
          <a:p>
            <a:pPr lvl="1"/>
            <a:r>
              <a:rPr lang="en-US" sz="1200" kern="1200" dirty="0">
                <a:solidFill>
                  <a:schemeClr val="tx1"/>
                </a:solidFill>
                <a:latin typeface="+mn-lt"/>
                <a:ea typeface="+mn-ea"/>
                <a:cs typeface="+mn-cs"/>
              </a:rPr>
              <a:t>Designated supports include things like translated test directions or text-to-speech.</a:t>
            </a:r>
          </a:p>
          <a:p>
            <a:r>
              <a:rPr lang="en-US" sz="1200" kern="1200" dirty="0">
                <a:solidFill>
                  <a:schemeClr val="tx1"/>
                </a:solidFill>
                <a:latin typeface="+mn-lt"/>
                <a:ea typeface="+mn-ea"/>
                <a:cs typeface="+mn-cs"/>
              </a:rPr>
              <a:t>The next are Accommodations.</a:t>
            </a:r>
          </a:p>
          <a:p>
            <a:pPr lvl="1"/>
            <a:r>
              <a:rPr lang="en-US" sz="1200" kern="1200" dirty="0">
                <a:solidFill>
                  <a:schemeClr val="tx1"/>
                </a:solidFill>
                <a:latin typeface="+mn-lt"/>
                <a:ea typeface="+mn-ea"/>
                <a:cs typeface="+mn-cs"/>
              </a:rPr>
              <a:t>For accommodations, the student is required to have an active IEP or Section 504 Plan, and the accommodation must be written into the IEP or Section 504 Plan and designated on the Statewide Testing page of the IEP or Section 504 Plan.</a:t>
            </a:r>
          </a:p>
          <a:p>
            <a:pPr lvl="1"/>
            <a:r>
              <a:rPr lang="en-US" sz="1200" kern="1200" dirty="0">
                <a:solidFill>
                  <a:schemeClr val="tx1"/>
                </a:solidFill>
                <a:latin typeface="+mn-lt"/>
                <a:ea typeface="+mn-ea"/>
                <a:cs typeface="+mn-cs"/>
              </a:rPr>
              <a:t>Accommodations are things like American Sign Language (ASL), Braille, or Alternate Response Options.</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I am going to pause here before we move onto the fourth type.</a:t>
            </a:r>
          </a:p>
          <a:p>
            <a:r>
              <a:rPr lang="en-US" sz="1200" kern="1200" dirty="0">
                <a:solidFill>
                  <a:schemeClr val="tx1"/>
                </a:solidFill>
                <a:latin typeface="+mn-lt"/>
                <a:ea typeface="+mn-ea"/>
                <a:cs typeface="+mn-cs"/>
              </a:rPr>
              <a:t>For the three types listed so far—universal tools, designated supports, and accommodations—students who use these during the test will still get a valid test score.</a:t>
            </a:r>
          </a:p>
          <a:p>
            <a:pPr lvl="1"/>
            <a:r>
              <a:rPr lang="en-US" sz="1200" kern="1200" dirty="0">
                <a:solidFill>
                  <a:schemeClr val="tx1"/>
                </a:solidFill>
                <a:latin typeface="+mn-lt"/>
                <a:ea typeface="+mn-ea"/>
                <a:cs typeface="+mn-cs"/>
              </a:rPr>
              <a:t>These resources do not change the construct of what is being measured.</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fourth type is Unlisted Resources.</a:t>
            </a:r>
          </a:p>
          <a:p>
            <a:pPr lvl="1"/>
            <a:r>
              <a:rPr lang="en-US" sz="1200" kern="1200" dirty="0">
                <a:solidFill>
                  <a:schemeClr val="tx1"/>
                </a:solidFill>
                <a:latin typeface="+mn-lt"/>
                <a:ea typeface="+mn-ea"/>
                <a:cs typeface="+mn-cs"/>
              </a:rPr>
              <a:t>The student needs an IEP or active 504 Plan to be able to request these unlisted resources, and there is a process for requesting them. </a:t>
            </a:r>
          </a:p>
          <a:p>
            <a:pPr lvl="1"/>
            <a:r>
              <a:rPr lang="en-US" sz="1200" kern="1200" dirty="0">
                <a:solidFill>
                  <a:schemeClr val="tx1"/>
                </a:solidFill>
                <a:latin typeface="+mn-lt"/>
                <a:ea typeface="+mn-ea"/>
                <a:cs typeface="+mn-cs"/>
              </a:rPr>
              <a:t>Unlisted resources are resources that are not already identified in the California Assessments Accessibility Resources Matrix.</a:t>
            </a:r>
          </a:p>
          <a:p>
            <a:pPr lvl="1"/>
            <a:r>
              <a:rPr lang="en-US" sz="1200" kern="1200" dirty="0">
                <a:solidFill>
                  <a:schemeClr val="tx1"/>
                </a:solidFill>
                <a:latin typeface="+mn-lt"/>
                <a:ea typeface="+mn-ea"/>
                <a:cs typeface="+mn-cs"/>
              </a:rPr>
              <a:t>For a student to access an unlisted resource, the test site coordinator must submit a request to the California Department of Education through the Test Operations Management System, or TOMS, a minimum of ten business days before the student’s first day of testing.</a:t>
            </a:r>
          </a:p>
          <a:p>
            <a:pPr lvl="1"/>
            <a:r>
              <a:rPr lang="en-US" sz="1200" kern="1200" dirty="0">
                <a:solidFill>
                  <a:schemeClr val="tx1"/>
                </a:solidFill>
                <a:latin typeface="+mn-lt"/>
                <a:ea typeface="+mn-ea"/>
                <a:cs typeface="+mn-cs"/>
              </a:rPr>
              <a:t>The CDE will review the item and determine if the construct being measured is changed with the use of this resource. </a:t>
            </a:r>
          </a:p>
          <a:p>
            <a:pPr lvl="2"/>
            <a:r>
              <a:rPr lang="en-US" sz="1200" kern="1200" dirty="0">
                <a:solidFill>
                  <a:schemeClr val="tx1"/>
                </a:solidFill>
                <a:latin typeface="+mn-lt"/>
                <a:ea typeface="+mn-ea"/>
                <a:cs typeface="+mn-cs"/>
              </a:rPr>
              <a:t>If the construct has not changed, the student will get a valid score.</a:t>
            </a:r>
          </a:p>
          <a:p>
            <a:pPr lvl="2"/>
            <a:r>
              <a:rPr lang="en-US" sz="1200" kern="1200" dirty="0">
                <a:solidFill>
                  <a:schemeClr val="tx1"/>
                </a:solidFill>
                <a:latin typeface="+mn-lt"/>
                <a:ea typeface="+mn-ea"/>
                <a:cs typeface="+mn-cs"/>
              </a:rPr>
              <a:t>If the resource will change the construct the student will receive the Lowest Obtainable Scale Score for that domain or alternate test.</a:t>
            </a:r>
          </a:p>
          <a:p>
            <a:endParaRPr lang="en-US" dirty="0"/>
          </a:p>
        </p:txBody>
      </p:sp>
      <p:sp>
        <p:nvSpPr>
          <p:cNvPr id="4" name="Slide Number Placeholder 3">
            <a:extLst>
              <a:ext uri="{FF2B5EF4-FFF2-40B4-BE49-F238E27FC236}">
                <a16:creationId xmlns:a16="http://schemas.microsoft.com/office/drawing/2014/main" id="{19FD8436-4650-9172-3801-31C4220B4A47}"/>
              </a:ext>
            </a:extLst>
          </p:cNvPr>
          <p:cNvSpPr>
            <a:spLocks noGrp="1"/>
          </p:cNvSpPr>
          <p:nvPr>
            <p:ph type="sldNum" sz="quarter" idx="5"/>
          </p:nvPr>
        </p:nvSpPr>
        <p:spPr/>
        <p:txBody>
          <a:bodyPr/>
          <a:lstStyle/>
          <a:p>
            <a:fld id="{E04AD113-A2AE-4DF9-9DE8-7E2B57C48ADE}" type="slidenum">
              <a:rPr lang="en-US" smtClean="0"/>
              <a:t>30</a:t>
            </a:fld>
            <a:endParaRPr lang="en-US"/>
          </a:p>
        </p:txBody>
      </p:sp>
    </p:spTree>
    <p:extLst>
      <p:ext uri="{BB962C8B-B14F-4D97-AF65-F5344CB8AC3E}">
        <p14:creationId xmlns:p14="http://schemas.microsoft.com/office/powerpoint/2010/main" val="32296749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The California Assessment Accessibility Resources Matrix contains all Universal Tools, Designated Supports, and Accommodations </a:t>
            </a:r>
            <a:r>
              <a:rPr lang="en-US" sz="1200" kern="1200" dirty="0">
                <a:solidFill>
                  <a:schemeClr val="tx1"/>
                </a:solidFill>
                <a:latin typeface="+mn-lt"/>
                <a:ea typeface="+mn-ea"/>
                <a:cs typeface="+mn-cs"/>
              </a:rPr>
              <a:t>for ELPAC and CAASPP.</a:t>
            </a:r>
          </a:p>
          <a:p>
            <a:r>
              <a:rPr lang="en-US" sz="1200" kern="1200" dirty="0">
                <a:solidFill>
                  <a:schemeClr val="tx1"/>
                </a:solidFill>
                <a:latin typeface="+mn-lt"/>
                <a:ea typeface="+mn-ea"/>
                <a:cs typeface="+mn-cs"/>
              </a:rPr>
              <a:t>The Matrix is your one-stop-shop for information about accessibility resources for these assessments.</a:t>
            </a:r>
          </a:p>
          <a:p>
            <a:pPr lvl="1"/>
            <a:r>
              <a:rPr lang="en-US" dirty="0"/>
              <a:t>The link has been placed in your resource guide.</a:t>
            </a:r>
          </a:p>
          <a:p>
            <a:pPr lvl="1"/>
            <a:r>
              <a:rPr lang="en-US" dirty="0"/>
              <a:t>This document is a great resource, and we recommend that you always keep a copy handy.</a:t>
            </a:r>
          </a:p>
          <a:p>
            <a:pPr marL="0" indent="0">
              <a:buNone/>
            </a:pPr>
            <a:endParaRPr lang="en-US" dirty="0"/>
          </a:p>
          <a:p>
            <a:r>
              <a:rPr lang="en-US" dirty="0"/>
              <a:t>The Matrix and other Accessibility Resources are available on the CAASPP-ELPAC </a:t>
            </a:r>
            <a:r>
              <a:rPr lang="en-US" b="1" dirty="0">
                <a:hlinkClick r:id="rId3"/>
              </a:rPr>
              <a:t>Accessibility Resources</a:t>
            </a:r>
            <a:r>
              <a:rPr lang="en-US" dirty="0"/>
              <a:t> web page.</a:t>
            </a:r>
            <a:endParaRPr lang="en-US" dirty="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E04AD113-A2AE-4DF9-9DE8-7E2B57C48ADE}" type="slidenum">
              <a:rPr lang="en-US" smtClean="0"/>
              <a:t>31</a:t>
            </a:fld>
            <a:endParaRPr lang="en-US"/>
          </a:p>
        </p:txBody>
      </p:sp>
    </p:spTree>
    <p:extLst>
      <p:ext uri="{BB962C8B-B14F-4D97-AF65-F5344CB8AC3E}">
        <p14:creationId xmlns:p14="http://schemas.microsoft.com/office/powerpoint/2010/main" val="3932794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There is also a resource called the ELPAC Student Needs Matching Tool. This document helps educators and IEP teams choose the accessibility resources for students to use in the classroom and on the ELPAC.</a:t>
            </a:r>
          </a:p>
          <a:p>
            <a:pPr lvl="1"/>
            <a:r>
              <a:rPr lang="en-US" dirty="0"/>
              <a:t>A link to these resources is also included in your resource guide.</a:t>
            </a:r>
            <a:endParaRPr lang="en-US" b="1" dirty="0"/>
          </a:p>
          <a:p>
            <a:pPr lvl="1"/>
            <a:endParaRPr lang="en-US" b="1" dirty="0"/>
          </a:p>
          <a:p>
            <a:pPr marL="0" lvl="0" indent="0">
              <a:buNone/>
            </a:pPr>
            <a:r>
              <a:rPr lang="en-US" b="1" dirty="0"/>
              <a:t>Resource Link:</a:t>
            </a:r>
          </a:p>
          <a:p>
            <a:pPr marL="0" lvl="0" indent="0">
              <a:buNone/>
            </a:pPr>
            <a:r>
              <a:rPr lang="en-US" b="1" dirty="0"/>
              <a:t>https://www.caaspp-elpac.org/s/docs/elpacmatchingtool.pdf</a:t>
            </a:r>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32</a:t>
            </a:fld>
            <a:endParaRPr lang="en-US"/>
          </a:p>
        </p:txBody>
      </p:sp>
    </p:spTree>
    <p:extLst>
      <p:ext uri="{BB962C8B-B14F-4D97-AF65-F5344CB8AC3E}">
        <p14:creationId xmlns:p14="http://schemas.microsoft.com/office/powerpoint/2010/main" val="4280301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b="1" i="1"/>
              <a:t>[Discuss your local process for assigning and uploading accessibility resources.]</a:t>
            </a:r>
          </a:p>
          <a:p>
            <a:endParaRPr lang="en-US"/>
          </a:p>
        </p:txBody>
      </p:sp>
      <p:sp>
        <p:nvSpPr>
          <p:cNvPr id="4" name="Slide Number Placeholder 3"/>
          <p:cNvSpPr>
            <a:spLocks noGrp="1"/>
          </p:cNvSpPr>
          <p:nvPr>
            <p:ph type="sldNum" sz="quarter" idx="5"/>
          </p:nvPr>
        </p:nvSpPr>
        <p:spPr/>
        <p:txBody>
          <a:bodyPr/>
          <a:lstStyle/>
          <a:p>
            <a:fld id="{E04AD113-A2AE-4DF9-9DE8-7E2B57C48ADE}" type="slidenum">
              <a:rPr lang="en-US" smtClean="0"/>
              <a:t>33</a:t>
            </a:fld>
            <a:endParaRPr lang="en-US"/>
          </a:p>
        </p:txBody>
      </p:sp>
    </p:spTree>
    <p:extLst>
      <p:ext uri="{BB962C8B-B14F-4D97-AF65-F5344CB8AC3E}">
        <p14:creationId xmlns:p14="http://schemas.microsoft.com/office/powerpoint/2010/main" val="23338287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We are going to do another activity—this time a classification of resources case study—to practice with accessibility resources.</a:t>
            </a:r>
          </a:p>
          <a:p>
            <a:endParaRPr lang="en-US" dirty="0"/>
          </a:p>
          <a:p>
            <a:r>
              <a:rPr lang="en-US" b="1" i="1" u="none" dirty="0"/>
              <a:t>Notes for Facilitators:</a:t>
            </a:r>
          </a:p>
          <a:p>
            <a:pPr lvl="1"/>
            <a:r>
              <a:rPr lang="en-US" b="1" i="1" u="none" dirty="0"/>
              <a:t>If you are doing this virtually, the links to the graphics are in the resource guide, and the grid will be in the resource guide as well.</a:t>
            </a:r>
          </a:p>
          <a:p>
            <a:pPr lvl="1"/>
            <a:r>
              <a:rPr lang="en-US" b="1" i="1" u="none" dirty="0"/>
              <a:t>If you want to do this on paper, you will need to print the grid from the resource guide and print the Accessibility Resources Graphics for attendees.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34</a:t>
            </a:fld>
            <a:endParaRPr lang="en-US"/>
          </a:p>
        </p:txBody>
      </p:sp>
    </p:spTree>
    <p:extLst>
      <p:ext uri="{BB962C8B-B14F-4D97-AF65-F5344CB8AC3E}">
        <p14:creationId xmlns:p14="http://schemas.microsoft.com/office/powerpoint/2010/main" val="2263791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31764-1AAF-ABCE-FBCB-F10E081C5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D0AF5-A797-6BEE-AB51-7D96507BA4EB}"/>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A8519212-DE1A-631E-B83B-6BE088397A79}"/>
              </a:ext>
            </a:extLst>
          </p:cNvPr>
          <p:cNvSpPr>
            <a:spLocks noGrp="1"/>
          </p:cNvSpPr>
          <p:nvPr>
            <p:ph type="body" idx="1"/>
          </p:nvPr>
        </p:nvSpPr>
        <p:spPr/>
        <p:txBody>
          <a:bodyPr/>
          <a:lstStyle/>
          <a:p>
            <a:r>
              <a:rPr lang="en-US" dirty="0"/>
              <a:t>Together as a table, you will discuss the needs of three students: Lilia, a grade five EL student; Jamie, a grade four student who is a struggling reader; and Sarah, a grade seven student with attention difficulties. Read the case studies and decide which accessibility resources to assign.</a:t>
            </a:r>
          </a:p>
          <a:p>
            <a:r>
              <a:rPr lang="en-US" dirty="0"/>
              <a:t>This grid is can be found in your resource guide (or printed if you chose to print it).</a:t>
            </a:r>
          </a:p>
          <a:p>
            <a:endParaRPr lang="en-US" b="1" dirty="0"/>
          </a:p>
          <a:p>
            <a:r>
              <a:rPr lang="en-US" b="1" dirty="0"/>
              <a:t>[Give them five minutes to work on the sheet. Popcorn around the room to get answers, correct understanding if needed. Discuss things such as being literate in the student’s primary language and translations versus not being literate so translations add to the cognitive load.]</a:t>
            </a:r>
          </a:p>
          <a:p>
            <a:endParaRPr lang="en-US" dirty="0"/>
          </a:p>
        </p:txBody>
      </p:sp>
      <p:sp>
        <p:nvSpPr>
          <p:cNvPr id="4" name="Slide Number Placeholder 3">
            <a:extLst>
              <a:ext uri="{FF2B5EF4-FFF2-40B4-BE49-F238E27FC236}">
                <a16:creationId xmlns:a16="http://schemas.microsoft.com/office/drawing/2014/main" id="{411334BF-5F3F-AFDE-2D16-A789792586DD}"/>
              </a:ext>
            </a:extLst>
          </p:cNvPr>
          <p:cNvSpPr>
            <a:spLocks noGrp="1"/>
          </p:cNvSpPr>
          <p:nvPr>
            <p:ph type="sldNum" sz="quarter" idx="5"/>
          </p:nvPr>
        </p:nvSpPr>
        <p:spPr/>
        <p:txBody>
          <a:bodyPr/>
          <a:lstStyle/>
          <a:p>
            <a:fld id="{E04AD113-A2AE-4DF9-9DE8-7E2B57C48ADE}" type="slidenum">
              <a:rPr lang="en-US" smtClean="0"/>
              <a:t>35</a:t>
            </a:fld>
            <a:endParaRPr lang="en-US"/>
          </a:p>
        </p:txBody>
      </p:sp>
    </p:spTree>
    <p:extLst>
      <p:ext uri="{BB962C8B-B14F-4D97-AF65-F5344CB8AC3E}">
        <p14:creationId xmlns:p14="http://schemas.microsoft.com/office/powerpoint/2010/main" val="36723365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6ACE0-5D48-C1B5-E01C-2C3051D2C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1D8F6-FF54-A1CD-A22E-1CCCD7EA0D45}"/>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F862F102-52A7-EEC7-BA91-371B97817081}"/>
              </a:ext>
            </a:extLst>
          </p:cNvPr>
          <p:cNvSpPr>
            <a:spLocks noGrp="1"/>
          </p:cNvSpPr>
          <p:nvPr>
            <p:ph type="body" idx="1"/>
          </p:nvPr>
        </p:nvSpPr>
        <p:spPr/>
        <p:txBody>
          <a:bodyPr/>
          <a:lstStyle/>
          <a:p>
            <a:r>
              <a:rPr lang="en-US" b="1" dirty="0"/>
              <a:t>The 3-2-1 Prompt:</a:t>
            </a:r>
            <a:r>
              <a:rPr lang="en-US" dirty="0"/>
              <a:t> Ask participants to write down three key concepts they learned, two questions they want to explore further, and one strategy or thing to do.</a:t>
            </a:r>
          </a:p>
          <a:p>
            <a:endParaRPr lang="en-US" dirty="0"/>
          </a:p>
          <a:p>
            <a:r>
              <a:rPr lang="en-US" b="1" i="1" dirty="0"/>
              <a:t>[Give attendees three to four minutes to complete the reflection.]</a:t>
            </a:r>
          </a:p>
          <a:p>
            <a:endParaRPr lang="en-US" dirty="0"/>
          </a:p>
          <a:p>
            <a:r>
              <a:rPr lang="en-US" b="1" i="1" dirty="0"/>
              <a:t>Notes for Facilitators:</a:t>
            </a:r>
          </a:p>
          <a:p>
            <a:pPr lvl="1"/>
            <a:r>
              <a:rPr lang="en-US" b="1" i="1" dirty="0"/>
              <a:t>This can be done on scratch paper, electronically, or you can print a reflection document if you choose.</a:t>
            </a:r>
          </a:p>
          <a:p>
            <a:endParaRPr lang="en-US" dirty="0"/>
          </a:p>
        </p:txBody>
      </p:sp>
      <p:sp>
        <p:nvSpPr>
          <p:cNvPr id="4" name="Slide Number Placeholder 3">
            <a:extLst>
              <a:ext uri="{FF2B5EF4-FFF2-40B4-BE49-F238E27FC236}">
                <a16:creationId xmlns:a16="http://schemas.microsoft.com/office/drawing/2014/main" id="{ABC637F6-5465-3A98-A97A-6A94F4EEA1C1}"/>
              </a:ext>
            </a:extLst>
          </p:cNvPr>
          <p:cNvSpPr>
            <a:spLocks noGrp="1"/>
          </p:cNvSpPr>
          <p:nvPr>
            <p:ph type="sldNum" sz="quarter" idx="5"/>
          </p:nvPr>
        </p:nvSpPr>
        <p:spPr/>
        <p:txBody>
          <a:bodyPr/>
          <a:lstStyle/>
          <a:p>
            <a:fld id="{E04AD113-A2AE-4DF9-9DE8-7E2B57C48ADE}" type="slidenum">
              <a:rPr lang="en-US" smtClean="0"/>
              <a:t>36</a:t>
            </a:fld>
            <a:endParaRPr lang="en-US"/>
          </a:p>
        </p:txBody>
      </p:sp>
    </p:spTree>
    <p:extLst>
      <p:ext uri="{BB962C8B-B14F-4D97-AF65-F5344CB8AC3E}">
        <p14:creationId xmlns:p14="http://schemas.microsoft.com/office/powerpoint/2010/main" val="12520876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a:t>We want to briefly cover the different roles available for ELPAC before we jump into your responsibilities before, during, and after testing.</a:t>
            </a:r>
          </a:p>
          <a:p>
            <a:endParaRPr lang="en-US"/>
          </a:p>
        </p:txBody>
      </p:sp>
      <p:sp>
        <p:nvSpPr>
          <p:cNvPr id="4" name="Slide Number Placeholder 3"/>
          <p:cNvSpPr>
            <a:spLocks noGrp="1"/>
          </p:cNvSpPr>
          <p:nvPr>
            <p:ph type="sldNum" sz="quarter" idx="5"/>
          </p:nvPr>
        </p:nvSpPr>
        <p:spPr/>
        <p:txBody>
          <a:bodyPr/>
          <a:lstStyle/>
          <a:p>
            <a:fld id="{E04AD113-A2AE-4DF9-9DE8-7E2B57C48ADE}" type="slidenum">
              <a:rPr lang="en-US" smtClean="0"/>
              <a:t>37</a:t>
            </a:fld>
            <a:endParaRPr lang="en-US"/>
          </a:p>
        </p:txBody>
      </p:sp>
    </p:spTree>
    <p:extLst>
      <p:ext uri="{BB962C8B-B14F-4D97-AF65-F5344CB8AC3E}">
        <p14:creationId xmlns:p14="http://schemas.microsoft.com/office/powerpoint/2010/main" val="26728573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Let’s compare the role of Test Examiner, or TE, for ELPAC versus TE for Alt ELPAC.</a:t>
            </a:r>
          </a:p>
          <a:p>
            <a:pPr lvl="1"/>
            <a:r>
              <a:rPr lang="en-US" dirty="0"/>
              <a:t>The role of a TE for both the ELPAC and the Alternate ELPAC shares many core responsibilities and requirements. </a:t>
            </a:r>
          </a:p>
          <a:p>
            <a:pPr lvl="1"/>
            <a:r>
              <a:rPr lang="en-US" dirty="0"/>
              <a:t>In both cases, the TE must be a credentialed or licensed </a:t>
            </a:r>
            <a:r>
              <a:rPr lang="en-US" sz="1200" kern="1200" dirty="0">
                <a:solidFill>
                  <a:schemeClr val="tx1"/>
                </a:solidFill>
                <a:latin typeface="+mn-lt"/>
                <a:ea typeface="+mn-ea"/>
                <a:cs typeface="+mn-cs"/>
              </a:rPr>
              <a:t>employee of the local educational agency, or LEA, who is authorized to administer the appropriate assessment. </a:t>
            </a:r>
          </a:p>
          <a:p>
            <a:pPr lvl="1"/>
            <a:r>
              <a:rPr lang="en-US" sz="1200" kern="1200" dirty="0">
                <a:solidFill>
                  <a:schemeClr val="tx1"/>
                </a:solidFill>
                <a:latin typeface="+mn-lt"/>
                <a:ea typeface="+mn-ea"/>
                <a:cs typeface="+mn-cs"/>
              </a:rPr>
              <a:t>They are responsible for confirming that all test settings are correctly </a:t>
            </a:r>
            <a:r>
              <a:rPr lang="en-US" dirty="0"/>
              <a:t>established before testing begins and for always ensuring the security and integrity of the testing session. </a:t>
            </a:r>
          </a:p>
          <a:p>
            <a:pPr lvl="1"/>
            <a:r>
              <a:rPr lang="en-US" dirty="0"/>
              <a:t>Additionally, TEs for both assessments have access to completion status reports in TOMS, allowing them to monitor student progress, and they can view assessment results in CERS once students are properly </a:t>
            </a:r>
            <a:r>
              <a:rPr lang="en-US" b="0" dirty="0"/>
              <a:t>rostered. </a:t>
            </a:r>
            <a:endParaRPr lang="en-US" dirty="0"/>
          </a:p>
          <a:p>
            <a:pPr lvl="1"/>
            <a:r>
              <a:rPr lang="en-US" b="0" dirty="0"/>
              <a:t>A signed security affidavit is also required in both roles, reinforcing the importance of maintaining confidentiality and adhering to standardized testing protocols. </a:t>
            </a:r>
            <a:endParaRPr lang="en-US" dirty="0"/>
          </a:p>
          <a:p>
            <a:pPr lvl="1"/>
            <a:r>
              <a:rPr lang="en-US" b="0" dirty="0"/>
              <a:t>Additionally, TEs are responsible for entry of data and scored into the THSS, when applicable, and entry of student responses and scores into the DEI. </a:t>
            </a:r>
            <a:endParaRPr lang="en-US" dirty="0"/>
          </a:p>
          <a:p>
            <a:r>
              <a:rPr lang="en-US" b="0" dirty="0"/>
              <a:t>What are the main differences?</a:t>
            </a:r>
            <a:endParaRPr lang="en-US" dirty="0"/>
          </a:p>
          <a:p>
            <a:pPr lvl="1"/>
            <a:r>
              <a:rPr lang="en-US" b="0" dirty="0">
                <a:solidFill>
                  <a:srgbClr val="0A0A0A"/>
                </a:solidFill>
              </a:rPr>
              <a:t>The primary difference between a TE for the ELPAC and one for the Alt ELPAC lies in the required relationship with the student and the nature of the administration. While both must be trained employees or contractors of an LEA who are proficient in English, the Alt ELPAC TE should ideally be an educator familiar with the student's daily communication needs due to the assessment's one-on-one, highly individualized nature.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38</a:t>
            </a:fld>
            <a:endParaRPr lang="en-US"/>
          </a:p>
        </p:txBody>
      </p:sp>
    </p:spTree>
    <p:extLst>
      <p:ext uri="{BB962C8B-B14F-4D97-AF65-F5344CB8AC3E}">
        <p14:creationId xmlns:p14="http://schemas.microsoft.com/office/powerpoint/2010/main" val="35887468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solidFill>
                  <a:srgbClr val="10161E"/>
                </a:solidFill>
              </a:rPr>
              <a:t>To prepare for the ELPAC, or Alternate ELPAC, LEA ELPAC coordinators and TEs must complete Administration and Scoring Training, or AST, Moodle courses.</a:t>
            </a:r>
            <a:endParaRPr lang="en-US" dirty="0"/>
          </a:p>
          <a:p>
            <a:r>
              <a:rPr lang="en-US" b="1" i="1" dirty="0">
                <a:solidFill>
                  <a:srgbClr val="000000"/>
                </a:solidFill>
              </a:rPr>
              <a:t>[Cover what is required for your LEA.]</a:t>
            </a:r>
            <a:endParaRPr lang="en-US" dirty="0">
              <a:solidFill>
                <a:srgbClr val="10161E"/>
              </a:solidFill>
            </a:endParaRP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39</a:t>
            </a:fld>
            <a:endParaRPr lang="en-US"/>
          </a:p>
        </p:txBody>
      </p:sp>
    </p:spTree>
    <p:extLst>
      <p:ext uri="{BB962C8B-B14F-4D97-AF65-F5344CB8AC3E}">
        <p14:creationId xmlns:p14="http://schemas.microsoft.com/office/powerpoint/2010/main" val="3986969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notes"/>
          <p:cNvSpPr txBox="1">
            <a:spLocks noGrp="1"/>
          </p:cNvSpPr>
          <p:nvPr>
            <p:ph type="body" idx="1"/>
          </p:nvPr>
        </p:nvSpPr>
        <p:spPr>
          <a:xfrm>
            <a:off x="685800" y="2686556"/>
            <a:ext cx="5486400" cy="5314444"/>
          </a:xfrm>
          <a:prstGeom prst="rect">
            <a:avLst/>
          </a:prstGeom>
        </p:spPr>
        <p:txBody>
          <a:bodyPr spcFirstLastPara="1" wrap="square" lIns="91425" tIns="45700" rIns="91425" bIns="45700" anchor="t" anchorCtr="0">
            <a:noAutofit/>
          </a:bodyPr>
          <a:lstStyle/>
          <a:p>
            <a:pPr marL="171450" lvl="0" indent="-171450" algn="l" rtl="0">
              <a:spcBef>
                <a:spcPts val="0"/>
              </a:spcBef>
              <a:spcAft>
                <a:spcPts val="600"/>
              </a:spcAft>
            </a:pPr>
            <a:r>
              <a:rPr lang="en-US" dirty="0">
                <a:latin typeface="+mn-lt"/>
                <a:cs typeface="Arial" panose="020B0604020202020204" pitchFamily="34" charset="0"/>
              </a:rPr>
              <a:t>Insert this “Break Time” slide as needed once you have the flow of your training.</a:t>
            </a:r>
          </a:p>
          <a:p>
            <a:pPr marL="0" lvl="0" indent="0" algn="l" rtl="0">
              <a:spcBef>
                <a:spcPts val="0"/>
              </a:spcBef>
              <a:spcAft>
                <a:spcPts val="600"/>
              </a:spcAft>
              <a:buNone/>
            </a:pPr>
            <a:endParaRPr dirty="0"/>
          </a:p>
        </p:txBody>
      </p:sp>
      <p:sp>
        <p:nvSpPr>
          <p:cNvPr id="211" name="Google Shape;211;p2:notes"/>
          <p:cNvSpPr>
            <a:spLocks noGrp="1" noRot="1" noChangeAspect="1"/>
          </p:cNvSpPr>
          <p:nvPr>
            <p:ph type="sldImg" idx="2"/>
          </p:nvPr>
        </p:nvSpPr>
        <p:spPr>
          <a:xfrm>
            <a:off x="685800" y="1143000"/>
            <a:ext cx="2438400" cy="13716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Now that we have that background information, let’s dig into your TE role as we prepare for the opening of the ELPAC testing window.</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40</a:t>
            </a:fld>
            <a:endParaRPr lang="en-US"/>
          </a:p>
        </p:txBody>
      </p:sp>
    </p:spTree>
    <p:extLst>
      <p:ext uri="{BB962C8B-B14F-4D97-AF65-F5344CB8AC3E}">
        <p14:creationId xmlns:p14="http://schemas.microsoft.com/office/powerpoint/2010/main" val="6754021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2E7F7-E217-5515-EE7F-46194B2BE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B2C6B-D4B0-D3F3-6320-CBA66CE0878F}"/>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FA7A4787-58AF-7DFE-A4A1-C6A1AE0581C9}"/>
              </a:ext>
            </a:extLst>
          </p:cNvPr>
          <p:cNvSpPr>
            <a:spLocks noGrp="1"/>
          </p:cNvSpPr>
          <p:nvPr>
            <p:ph type="body" idx="1"/>
          </p:nvPr>
        </p:nvSpPr>
        <p:spPr/>
        <p:txBody>
          <a:bodyPr/>
          <a:lstStyle/>
          <a:p>
            <a:r>
              <a:rPr lang="en-US" b="0" dirty="0"/>
              <a:t>Make sure you have the Preparing for Administration, or </a:t>
            </a:r>
            <a:r>
              <a:rPr lang="en-US" b="0" i="1" dirty="0"/>
              <a:t>PFA</a:t>
            </a:r>
            <a:r>
              <a:rPr lang="en-US" b="0" dirty="0"/>
              <a:t>, documents </a:t>
            </a:r>
            <a:r>
              <a:rPr lang="en-US" dirty="0"/>
              <a:t>and/or</a:t>
            </a:r>
            <a:r>
              <a:rPr lang="en-US" b="0" dirty="0"/>
              <a:t> the </a:t>
            </a:r>
            <a:r>
              <a:rPr lang="en-US" dirty="0"/>
              <a:t>Directions for Administration, or </a:t>
            </a:r>
            <a:r>
              <a:rPr lang="en-US" i="1" dirty="0"/>
              <a:t>DFAs</a:t>
            </a:r>
            <a:r>
              <a:rPr lang="en-US" dirty="0"/>
              <a:t>, </a:t>
            </a:r>
            <a:r>
              <a:rPr lang="en-US" b="0" dirty="0"/>
              <a:t>before testing begins.</a:t>
            </a:r>
          </a:p>
          <a:p>
            <a:pPr lvl="1"/>
            <a:r>
              <a:rPr lang="en-US" b="0" i="1" dirty="0"/>
              <a:t>PFA</a:t>
            </a:r>
            <a:r>
              <a:rPr lang="en-US" b="0" dirty="0"/>
              <a:t> documents for </a:t>
            </a:r>
            <a:r>
              <a:rPr lang="en-US" sz="1200" kern="1200" dirty="0">
                <a:solidFill>
                  <a:schemeClr val="tx1"/>
                </a:solidFill>
                <a:latin typeface="+mn-lt"/>
                <a:ea typeface="+mn-ea"/>
                <a:cs typeface="+mn-cs"/>
              </a:rPr>
              <a:t>ELPAC are found </a:t>
            </a:r>
            <a:r>
              <a:rPr lang="en-US" dirty="0"/>
              <a:t>on the </a:t>
            </a:r>
            <a:r>
              <a:rPr lang="en-US" b="1" dirty="0">
                <a:solidFill>
                  <a:srgbClr val="FFFFFF"/>
                </a:solidFill>
                <a:hlinkClick r:id="rId3"/>
              </a:rPr>
              <a:t>Administer a Test Session</a:t>
            </a:r>
            <a:r>
              <a:rPr lang="en-US" dirty="0"/>
              <a:t> web page and</a:t>
            </a:r>
            <a:r>
              <a:rPr lang="en-US" b="0" dirty="0"/>
              <a:t> are not secure.</a:t>
            </a:r>
          </a:p>
          <a:p>
            <a:pPr lvl="2"/>
            <a:r>
              <a:rPr lang="en-US" b="0" dirty="0"/>
              <a:t>Teachers can use the electronic</a:t>
            </a:r>
            <a:r>
              <a:rPr lang="en-US" dirty="0"/>
              <a:t> </a:t>
            </a:r>
            <a:r>
              <a:rPr lang="en-US" i="1" dirty="0"/>
              <a:t>PFA</a:t>
            </a:r>
            <a:r>
              <a:rPr lang="en-US" b="0" dirty="0"/>
              <a:t> documents or print them for use during test administration.</a:t>
            </a:r>
          </a:p>
          <a:p>
            <a:pPr lvl="1"/>
            <a:r>
              <a:rPr lang="en-US" i="1" dirty="0"/>
              <a:t>DFAs</a:t>
            </a:r>
            <a:r>
              <a:rPr lang="en-US" dirty="0"/>
              <a:t> are secure documents </a:t>
            </a:r>
            <a:r>
              <a:rPr lang="en-US" sz="1200" kern="1200" dirty="0">
                <a:solidFill>
                  <a:schemeClr val="tx1"/>
                </a:solidFill>
                <a:latin typeface="+mn-lt"/>
                <a:ea typeface="+mn-ea"/>
                <a:cs typeface="+mn-cs"/>
              </a:rPr>
              <a:t>and are found in TOMS as well.</a:t>
            </a:r>
          </a:p>
          <a:p>
            <a:r>
              <a:rPr lang="en-US" sz="1200" kern="1200" dirty="0">
                <a:solidFill>
                  <a:schemeClr val="tx1"/>
                </a:solidFill>
                <a:latin typeface="+mn-lt"/>
                <a:ea typeface="+mn-ea"/>
                <a:cs typeface="+mn-cs"/>
              </a:rPr>
              <a:t>As a reminder, to ensure that all students are </a:t>
            </a:r>
            <a:r>
              <a:rPr lang="en-US" dirty="0"/>
              <a:t>tested under the same conditions, the TE should adhere strictly to the </a:t>
            </a:r>
            <a:r>
              <a:rPr lang="en-US" i="1" dirty="0"/>
              <a:t>DFAs</a:t>
            </a:r>
            <a:r>
              <a:rPr lang="en-US" dirty="0"/>
              <a:t> for a particular assessment unless a student is assigned the non-embedded designated support for simplified test directions. </a:t>
            </a:r>
          </a:p>
          <a:p>
            <a:pPr marL="0" indent="0">
              <a:buNone/>
            </a:pPr>
            <a:endParaRPr lang="en-US" dirty="0"/>
          </a:p>
        </p:txBody>
      </p:sp>
      <p:sp>
        <p:nvSpPr>
          <p:cNvPr id="4" name="Slide Number Placeholder 3">
            <a:extLst>
              <a:ext uri="{FF2B5EF4-FFF2-40B4-BE49-F238E27FC236}">
                <a16:creationId xmlns:a16="http://schemas.microsoft.com/office/drawing/2014/main" id="{9DF8FF7A-0D7A-42A8-D595-610A9BBA5481}"/>
              </a:ext>
            </a:extLst>
          </p:cNvPr>
          <p:cNvSpPr>
            <a:spLocks noGrp="1"/>
          </p:cNvSpPr>
          <p:nvPr>
            <p:ph type="sldNum" sz="quarter" idx="5"/>
          </p:nvPr>
        </p:nvSpPr>
        <p:spPr/>
        <p:txBody>
          <a:bodyPr/>
          <a:lstStyle/>
          <a:p>
            <a:fld id="{E04AD113-A2AE-4DF9-9DE8-7E2B57C48ADE}" type="slidenum">
              <a:rPr lang="en-US" smtClean="0"/>
              <a:t>41</a:t>
            </a:fld>
            <a:endParaRPr lang="en-US"/>
          </a:p>
        </p:txBody>
      </p:sp>
    </p:spTree>
    <p:extLst>
      <p:ext uri="{BB962C8B-B14F-4D97-AF65-F5344CB8AC3E}">
        <p14:creationId xmlns:p14="http://schemas.microsoft.com/office/powerpoint/2010/main" val="446088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We will start with the before testing steps.</a:t>
            </a:r>
          </a:p>
          <a:p>
            <a:r>
              <a:rPr lang="en-US" dirty="0"/>
              <a:t>The first thing on the list is to log on to TOMS and complete the appropriate Security Affidavit, as noted in the Security section earlier in this presentation.</a:t>
            </a:r>
          </a:p>
          <a:p>
            <a:r>
              <a:rPr lang="en-US" dirty="0"/>
              <a:t>This </a:t>
            </a:r>
            <a:r>
              <a:rPr lang="en-US" b="1" dirty="0"/>
              <a:t>must</a:t>
            </a:r>
            <a:r>
              <a:rPr lang="en-US" dirty="0"/>
              <a:t> be done </a:t>
            </a:r>
            <a:r>
              <a:rPr lang="en-US" b="1" dirty="0"/>
              <a:t>before</a:t>
            </a:r>
            <a:r>
              <a:rPr lang="en-US" dirty="0"/>
              <a:t> you start a test session.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You will have to verify your account via email and check your junk folders if you do not receive the verification code in your inbox.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lvl="0" indent="0">
              <a:lnSpc>
                <a:spcPct val="90000"/>
              </a:lnSpc>
              <a:spcBef>
                <a:spcPts val="600"/>
              </a:spcBef>
              <a:buNone/>
            </a:pPr>
            <a:r>
              <a:rPr lang="en-US" sz="2800" dirty="0"/>
              <a:t>Log on to TOMS to read and sign the ELPAC Security Affidavit:</a:t>
            </a:r>
          </a:p>
          <a:p>
            <a:pPr lvl="0">
              <a:lnSpc>
                <a:spcPct val="90000"/>
              </a:lnSpc>
              <a:spcBef>
                <a:spcPts val="600"/>
              </a:spcBef>
            </a:pPr>
            <a:r>
              <a:rPr lang="en-US" sz="2400" dirty="0"/>
              <a:t>Navigate to the </a:t>
            </a:r>
            <a:r>
              <a:rPr lang="en-US" sz="2400" dirty="0">
                <a:hlinkClick r:id="rId3"/>
              </a:rPr>
              <a:t>CAASPPP &amp; ELPAC Website</a:t>
            </a:r>
            <a:r>
              <a:rPr lang="en-US" sz="2400" dirty="0"/>
              <a:t>.</a:t>
            </a:r>
          </a:p>
          <a:p>
            <a:pPr lvl="0">
              <a:lnSpc>
                <a:spcPct val="90000"/>
              </a:lnSpc>
              <a:spcBef>
                <a:spcPts val="600"/>
              </a:spcBef>
            </a:pPr>
            <a:r>
              <a:rPr lang="en-US" sz="2400" dirty="0"/>
              <a:t>Select the </a:t>
            </a:r>
            <a:r>
              <a:rPr lang="en-US" sz="2400" b="1" dirty="0"/>
              <a:t>TOMS</a:t>
            </a:r>
            <a:r>
              <a:rPr lang="en-US" sz="2400" dirty="0"/>
              <a:t> tile on the home page.</a:t>
            </a:r>
          </a:p>
          <a:p>
            <a:pPr lvl="0">
              <a:lnSpc>
                <a:spcPct val="90000"/>
              </a:lnSpc>
              <a:spcBef>
                <a:spcPts val="600"/>
              </a:spcBef>
            </a:pPr>
            <a:r>
              <a:rPr lang="en-US" sz="2400" dirty="0"/>
              <a:t>Log on to TOMS.</a:t>
            </a:r>
          </a:p>
          <a:p>
            <a:pPr lvl="0">
              <a:lnSpc>
                <a:spcPct val="90000"/>
              </a:lnSpc>
              <a:spcBef>
                <a:spcPts val="600"/>
              </a:spcBef>
            </a:pPr>
            <a:r>
              <a:rPr lang="en-US" sz="2400" dirty="0"/>
              <a:t>The first time you log on, you will be asked to read and sign the security forms required for your role.</a:t>
            </a:r>
          </a:p>
          <a:p>
            <a:pPr marL="0" lvl="1" indent="0">
              <a:lnSpc>
                <a:spcPct val="90000"/>
              </a:lnSpc>
              <a:spcBef>
                <a:spcPts val="600"/>
              </a:spcBef>
              <a:buNone/>
            </a:pPr>
            <a:r>
              <a:rPr lang="en-US" sz="2800" i="1" dirty="0"/>
              <a:t>This </a:t>
            </a:r>
            <a:r>
              <a:rPr lang="en-US" sz="2800" b="1" i="1" dirty="0"/>
              <a:t>must</a:t>
            </a:r>
            <a:r>
              <a:rPr lang="en-US" sz="2800" i="1" dirty="0"/>
              <a:t> be done before you start testing, otherwise you will not be able to access the test session!</a:t>
            </a:r>
          </a:p>
          <a:p>
            <a:endParaRPr lang="en-US" b="1" i="1"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42</a:t>
            </a:fld>
            <a:endParaRPr lang="en-US"/>
          </a:p>
        </p:txBody>
      </p:sp>
    </p:spTree>
    <p:extLst>
      <p:ext uri="{BB962C8B-B14F-4D97-AF65-F5344CB8AC3E}">
        <p14:creationId xmlns:p14="http://schemas.microsoft.com/office/powerpoint/2010/main" val="22349160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Also, before testing, make sure that you can log on to the </a:t>
            </a:r>
            <a:r>
              <a:rPr lang="en-US" sz="1200" kern="1200" dirty="0">
                <a:solidFill>
                  <a:schemeClr val="tx1"/>
                </a:solidFill>
                <a:latin typeface="+mn-lt"/>
                <a:ea typeface="+mn-ea"/>
                <a:cs typeface="+mn-cs"/>
              </a:rPr>
              <a:t>Test Administrator Interface.</a:t>
            </a:r>
          </a:p>
          <a:p>
            <a:r>
              <a:rPr lang="en-US" dirty="0">
                <a:solidFill>
                  <a:srgbClr val="2A2F36"/>
                </a:solidFill>
              </a:rPr>
              <a:t>The Test Administrator Interface is used to access all ELPAC online assessments.</a:t>
            </a:r>
            <a:endParaRPr lang="en-US" dirty="0"/>
          </a:p>
          <a:p>
            <a:pPr marL="0" indent="0">
              <a:buNone/>
            </a:pPr>
            <a:endParaRPr lang="en-US" dirty="0"/>
          </a:p>
          <a:p>
            <a:pPr marL="0" indent="0">
              <a:lnSpc>
                <a:spcPct val="90000"/>
              </a:lnSpc>
              <a:spcBef>
                <a:spcPts val="1200"/>
              </a:spcBef>
              <a:buNone/>
            </a:pPr>
            <a:r>
              <a:rPr lang="en-US" sz="1400" dirty="0"/>
              <a:t>Make sure you can log on to the Test Administrator Interface and access ELPAC online assessments:</a:t>
            </a:r>
          </a:p>
          <a:p>
            <a:pPr>
              <a:lnSpc>
                <a:spcPct val="90000"/>
              </a:lnSpc>
              <a:spcBef>
                <a:spcPts val="1200"/>
              </a:spcBef>
            </a:pPr>
            <a:r>
              <a:rPr lang="en-US" sz="1200" b="1" dirty="0"/>
              <a:t>Navigate</a:t>
            </a:r>
            <a:r>
              <a:rPr lang="en-US" sz="1200" dirty="0"/>
              <a:t> to the </a:t>
            </a:r>
            <a:r>
              <a:rPr lang="en-US" sz="1200" dirty="0">
                <a:hlinkClick r:id="rId3"/>
              </a:rPr>
              <a:t>CAASPP &amp; ELPAC Website</a:t>
            </a:r>
            <a:r>
              <a:rPr lang="en-US" sz="1200" dirty="0"/>
              <a:t>.</a:t>
            </a:r>
            <a:endParaRPr lang="en-US" sz="1200" dirty="0">
              <a:cs typeface="Arial"/>
            </a:endParaRPr>
          </a:p>
          <a:p>
            <a:pPr>
              <a:lnSpc>
                <a:spcPct val="90000"/>
              </a:lnSpc>
              <a:spcBef>
                <a:spcPts val="1200"/>
              </a:spcBef>
            </a:pPr>
            <a:r>
              <a:rPr lang="en-US" sz="1200" dirty="0"/>
              <a:t>Select the </a:t>
            </a:r>
            <a:r>
              <a:rPr lang="en-US" sz="1200" b="1" dirty="0"/>
              <a:t>Administer a Test Session </a:t>
            </a:r>
            <a:r>
              <a:rPr lang="en-US" sz="1200" dirty="0"/>
              <a:t>tile on the home page.</a:t>
            </a:r>
            <a:endParaRPr lang="en-US" sz="1200" dirty="0">
              <a:cs typeface="Arial"/>
            </a:endParaRPr>
          </a:p>
          <a:p>
            <a:pPr>
              <a:lnSpc>
                <a:spcPct val="90000"/>
              </a:lnSpc>
              <a:spcBef>
                <a:spcPts val="1200"/>
              </a:spcBef>
            </a:pPr>
            <a:r>
              <a:rPr lang="en-US" sz="1200" dirty="0"/>
              <a:t>Select the </a:t>
            </a:r>
            <a:r>
              <a:rPr lang="en-US" sz="1200" b="1" dirty="0"/>
              <a:t>Test Administrator Interface Logon </a:t>
            </a:r>
            <a:r>
              <a:rPr lang="en-US" sz="1200" dirty="0"/>
              <a:t>button.</a:t>
            </a:r>
            <a:endParaRPr lang="en-US" sz="1200" dirty="0">
              <a:cs typeface="Arial"/>
            </a:endParaRPr>
          </a:p>
          <a:p>
            <a:pPr>
              <a:lnSpc>
                <a:spcPct val="90000"/>
              </a:lnSpc>
              <a:spcBef>
                <a:spcPts val="1200"/>
              </a:spcBef>
            </a:pPr>
            <a:r>
              <a:rPr lang="en-US" sz="1200" dirty="0"/>
              <a:t>Log on to the Test Administrator Interface.</a:t>
            </a:r>
            <a:endParaRPr lang="en-US" sz="1200" dirty="0">
              <a:cs typeface="Arial"/>
            </a:endParaRPr>
          </a:p>
        </p:txBody>
      </p:sp>
      <p:sp>
        <p:nvSpPr>
          <p:cNvPr id="4" name="Slide Number Placeholder 3"/>
          <p:cNvSpPr>
            <a:spLocks noGrp="1"/>
          </p:cNvSpPr>
          <p:nvPr>
            <p:ph type="sldNum" sz="quarter" idx="5"/>
          </p:nvPr>
        </p:nvSpPr>
        <p:spPr/>
        <p:txBody>
          <a:bodyPr/>
          <a:lstStyle/>
          <a:p>
            <a:fld id="{E04AD113-A2AE-4DF9-9DE8-7E2B57C48ADE}" type="slidenum">
              <a:rPr lang="en-US" smtClean="0"/>
              <a:t>43</a:t>
            </a:fld>
            <a:endParaRPr lang="en-US"/>
          </a:p>
        </p:txBody>
      </p:sp>
    </p:spTree>
    <p:extLst>
      <p:ext uri="{BB962C8B-B14F-4D97-AF65-F5344CB8AC3E}">
        <p14:creationId xmlns:p14="http://schemas.microsoft.com/office/powerpoint/2010/main" val="35613126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A1CA8-A83F-38AD-FB8F-F9812FA53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9B354-CABF-4338-5449-4CFDAF07F04B}"/>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35C275F-24AB-1549-88FC-48D08A2A5DE4}"/>
              </a:ext>
            </a:extLst>
          </p:cNvPr>
          <p:cNvSpPr>
            <a:spLocks noGrp="1"/>
          </p:cNvSpPr>
          <p:nvPr>
            <p:ph type="body" idx="1"/>
          </p:nvPr>
        </p:nvSpPr>
        <p:spPr/>
        <p:txBody>
          <a:bodyPr/>
          <a:lstStyle/>
          <a:p>
            <a:r>
              <a:rPr lang="en-US" dirty="0">
                <a:effectLst/>
              </a:rPr>
              <a:t>The next step in prepping to give the </a:t>
            </a:r>
            <a:r>
              <a:rPr lang="en-US" b="0" dirty="0"/>
              <a:t>assessment</a:t>
            </a:r>
            <a:r>
              <a:rPr lang="en-US" dirty="0"/>
              <a:t> is</a:t>
            </a:r>
            <a:r>
              <a:rPr lang="en-US" dirty="0">
                <a:effectLst/>
              </a:rPr>
              <a:t> to review student information in TOMS to verify</a:t>
            </a:r>
            <a:r>
              <a:rPr lang="en-US" dirty="0"/>
              <a:t> the appropriate test settings (for example, masking) in the student’s profile in TOMS at least two hours prior to the test administration. </a:t>
            </a:r>
          </a:p>
          <a:p>
            <a:pPr lvl="1">
              <a:buFont typeface="Aptos Narrow" panose="020B0604020202020204" pitchFamily="34" charset="0"/>
              <a:buChar char="–"/>
            </a:pPr>
            <a:r>
              <a:rPr lang="en-US" dirty="0"/>
              <a:t>Domain exemption test assignments must also be set in TOMS if they are designated in a student’s IEP. </a:t>
            </a:r>
            <a:endParaRPr lang="en-US" dirty="0">
              <a:solidFill>
                <a:srgbClr val="444444"/>
              </a:solidFill>
            </a:endParaRPr>
          </a:p>
          <a:p>
            <a:pPr lvl="1">
              <a:buFont typeface="Aptos Narrow" panose="020B0604020202020204" pitchFamily="34" charset="0"/>
              <a:buChar char="–"/>
            </a:pPr>
            <a:r>
              <a:rPr lang="en-US" dirty="0"/>
              <a:t>Note: If the IEP team identifies text-to-speech (TTS) for a student: </a:t>
            </a:r>
            <a:endParaRPr lang="en-US" dirty="0">
              <a:solidFill>
                <a:srgbClr val="444444"/>
              </a:solidFill>
            </a:endParaRPr>
          </a:p>
          <a:p>
            <a:pPr lvl="2"/>
            <a:r>
              <a:rPr lang="en-US" dirty="0"/>
              <a:t>it is not necessary for the Listening, Speaking, and Writing domains as the test is designed to read all questions and answer options aloud. </a:t>
            </a:r>
            <a:endParaRPr lang="en-US" dirty="0">
              <a:solidFill>
                <a:srgbClr val="444444"/>
              </a:solidFill>
            </a:endParaRPr>
          </a:p>
          <a:p>
            <a:pPr lvl="2"/>
            <a:r>
              <a:rPr lang="en-US" dirty="0"/>
              <a:t>TTS is not allowable for the Reading domain. </a:t>
            </a:r>
            <a:endParaRPr lang="en-US" dirty="0">
              <a:solidFill>
                <a:srgbClr val="444444"/>
              </a:solidFill>
            </a:endParaRPr>
          </a:p>
          <a:p>
            <a:pPr lvl="1">
              <a:buFont typeface="Aptos Narrow" panose="020B0604020202020204" pitchFamily="34" charset="0"/>
              <a:buChar char="–"/>
            </a:pPr>
            <a:r>
              <a:rPr lang="en-US" dirty="0"/>
              <a:t>If desired, set up any additional accessibility resources (for example, large mouse cursor).</a:t>
            </a:r>
          </a:p>
          <a:p>
            <a:pPr lvl="0"/>
            <a:r>
              <a:rPr lang="en-US" b="1" i="1" dirty="0">
                <a:effectLst/>
              </a:rPr>
              <a:t>[List steps for what to do if the information is wrong for a student.]</a:t>
            </a:r>
            <a:endParaRPr lang="en-US" b="1" i="1" dirty="0"/>
          </a:p>
          <a:p>
            <a:pPr marL="0" indent="0">
              <a:buNone/>
            </a:pPr>
            <a:r>
              <a:rPr lang="en-US" dirty="0"/>
              <a:t> </a:t>
            </a:r>
          </a:p>
          <a:p>
            <a:r>
              <a:rPr lang="en-US" dirty="0">
                <a:effectLst/>
              </a:rPr>
              <a:t>If a student is assigned "separate setting" for testing, work with </a:t>
            </a:r>
            <a:r>
              <a:rPr lang="en-US" b="1" i="1" dirty="0">
                <a:effectLst/>
              </a:rPr>
              <a:t>[insert name here] </a:t>
            </a:r>
            <a:r>
              <a:rPr lang="en-US" dirty="0">
                <a:effectLst/>
              </a:rPr>
              <a:t>to arrange testing for this student.</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5E0F91AC-9044-F075-CCC4-37C63D6DCD2D}"/>
              </a:ext>
            </a:extLst>
          </p:cNvPr>
          <p:cNvSpPr>
            <a:spLocks noGrp="1"/>
          </p:cNvSpPr>
          <p:nvPr>
            <p:ph type="sldNum" sz="quarter" idx="5"/>
          </p:nvPr>
        </p:nvSpPr>
        <p:spPr/>
        <p:txBody>
          <a:bodyPr/>
          <a:lstStyle/>
          <a:p>
            <a:fld id="{E04AD113-A2AE-4DF9-9DE8-7E2B57C48ADE}" type="slidenum">
              <a:rPr lang="en-US" smtClean="0"/>
              <a:t>44</a:t>
            </a:fld>
            <a:endParaRPr lang="en-US"/>
          </a:p>
        </p:txBody>
      </p:sp>
    </p:spTree>
    <p:extLst>
      <p:ext uri="{BB962C8B-B14F-4D97-AF65-F5344CB8AC3E}">
        <p14:creationId xmlns:p14="http://schemas.microsoft.com/office/powerpoint/2010/main" val="38653482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A077F-9F25-0694-E762-4B7E2A731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46AB6-9641-A06E-765E-8645D0A0ED18}"/>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D734BB26-7645-01AE-5A70-7445AC5557C4}"/>
              </a:ext>
            </a:extLst>
          </p:cNvPr>
          <p:cNvSpPr>
            <a:spLocks noGrp="1"/>
          </p:cNvSpPr>
          <p:nvPr>
            <p:ph type="body" idx="1"/>
          </p:nvPr>
        </p:nvSpPr>
        <p:spPr/>
        <p:txBody>
          <a:bodyPr/>
          <a:lstStyle/>
          <a:p>
            <a:r>
              <a:rPr lang="en-US" dirty="0"/>
              <a:t>Now let's think about preparing your room for testing.</a:t>
            </a:r>
          </a:p>
          <a:p>
            <a:r>
              <a:rPr lang="en-US" dirty="0"/>
              <a:t>To do this, you will want to</a:t>
            </a:r>
          </a:p>
          <a:p>
            <a:pPr lvl="1"/>
            <a:r>
              <a:rPr lang="en-US" dirty="0"/>
              <a:t>cover or take down all displayed instructional materials like vocabulary charts and sentence frame anchor charts;</a:t>
            </a:r>
          </a:p>
          <a:p>
            <a:pPr lvl="1"/>
            <a:r>
              <a:rPr lang="en-US" dirty="0"/>
              <a:t>arrange student seats so that they cannot view each other's answers;</a:t>
            </a:r>
          </a:p>
          <a:p>
            <a:pPr lvl="1"/>
            <a:r>
              <a:rPr lang="en-US" dirty="0"/>
              <a:t>post “Testing—Do Not Disturb" and "Unauthorized Electronic Devices May Not Be Used at Any Time During the Testing Session" signs outside your room</a:t>
            </a:r>
            <a:r>
              <a:rPr lang="en-US" sz="1200" b="1" dirty="0"/>
              <a:t>—</a:t>
            </a:r>
            <a:r>
              <a:rPr lang="en-US" dirty="0"/>
              <a:t>the link to these is in your resource guide; and </a:t>
            </a:r>
          </a:p>
          <a:p>
            <a:pPr lvl="1"/>
            <a:r>
              <a:rPr lang="en-US" dirty="0"/>
              <a:t>discuss local protocol for phones </a:t>
            </a:r>
            <a:r>
              <a:rPr lang="en-US" sz="1200" kern="1200" dirty="0">
                <a:solidFill>
                  <a:schemeClr val="tx1"/>
                </a:solidFill>
                <a:latin typeface="+mn-lt"/>
                <a:ea typeface="+mn-ea"/>
                <a:cs typeface="+mn-cs"/>
              </a:rPr>
              <a:t>and other devices during </a:t>
            </a:r>
            <a:r>
              <a:rPr lang="en-US" dirty="0"/>
              <a:t>testing. </a:t>
            </a:r>
          </a:p>
          <a:p>
            <a:endParaRPr lang="en-US" dirty="0"/>
          </a:p>
          <a:p>
            <a:r>
              <a:rPr lang="en-US" b="1" dirty="0"/>
              <a:t>Resource:</a:t>
            </a:r>
          </a:p>
          <a:p>
            <a:r>
              <a:rPr lang="en-US" b="1" dirty="0">
                <a:solidFill>
                  <a:srgbClr val="0070C0"/>
                </a:solidFill>
                <a:hlinkClick r:id="rId3">
                  <a:extLst>
                    <a:ext uri="{A12FA001-AC4F-418D-AE19-62706E023703}">
                      <ahyp:hlinkClr xmlns:ahyp="http://schemas.microsoft.com/office/drawing/2018/hyperlinkcolor" val="tx"/>
                    </a:ext>
                  </a:extLst>
                </a:hlinkClick>
              </a:rPr>
              <a:t>Other Testing Resources</a:t>
            </a:r>
            <a:r>
              <a:rPr lang="en-US" dirty="0">
                <a:solidFill>
                  <a:srgbClr val="0070C0"/>
                </a:solidFill>
              </a:rPr>
              <a:t> </a:t>
            </a:r>
            <a:r>
              <a:rPr lang="en-US" dirty="0"/>
              <a:t>Web Link</a:t>
            </a:r>
          </a:p>
        </p:txBody>
      </p:sp>
      <p:sp>
        <p:nvSpPr>
          <p:cNvPr id="4" name="Slide Number Placeholder 3">
            <a:extLst>
              <a:ext uri="{FF2B5EF4-FFF2-40B4-BE49-F238E27FC236}">
                <a16:creationId xmlns:a16="http://schemas.microsoft.com/office/drawing/2014/main" id="{AD2286A5-AF1A-BC23-DDE6-1950301EBFAD}"/>
              </a:ext>
            </a:extLst>
          </p:cNvPr>
          <p:cNvSpPr>
            <a:spLocks noGrp="1"/>
          </p:cNvSpPr>
          <p:nvPr>
            <p:ph type="sldNum" sz="quarter" idx="5"/>
          </p:nvPr>
        </p:nvSpPr>
        <p:spPr/>
        <p:txBody>
          <a:bodyPr/>
          <a:lstStyle/>
          <a:p>
            <a:fld id="{E04AD113-A2AE-4DF9-9DE8-7E2B57C48ADE}" type="slidenum">
              <a:rPr lang="en-US" smtClean="0"/>
              <a:t>45</a:t>
            </a:fld>
            <a:endParaRPr lang="en-US"/>
          </a:p>
        </p:txBody>
      </p:sp>
    </p:spTree>
    <p:extLst>
      <p:ext uri="{BB962C8B-B14F-4D97-AF65-F5344CB8AC3E}">
        <p14:creationId xmlns:p14="http://schemas.microsoft.com/office/powerpoint/2010/main" val="22897680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2C66A-4909-82D6-9E7B-206A01EAC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69F29B-67AB-155E-53E3-318B40F0CFCB}"/>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D719590-202D-BC5B-DE9B-8BBE71954611}"/>
              </a:ext>
            </a:extLst>
          </p:cNvPr>
          <p:cNvSpPr>
            <a:spLocks noGrp="1"/>
          </p:cNvSpPr>
          <p:nvPr>
            <p:ph type="body" idx="1"/>
          </p:nvPr>
        </p:nvSpPr>
        <p:spPr/>
        <p:txBody>
          <a:bodyPr/>
          <a:lstStyle/>
          <a:p>
            <a:r>
              <a:rPr lang="en-US" dirty="0"/>
              <a:t>Up next for room prep is to designate a place for backpacks and phones,</a:t>
            </a:r>
            <a:r>
              <a:rPr lang="en-US" b="1" dirty="0">
                <a:solidFill>
                  <a:srgbClr val="FF0000"/>
                </a:solidFill>
              </a:rPr>
              <a:t> </a:t>
            </a:r>
            <a:r>
              <a:rPr lang="en-US" sz="1200" kern="1200" dirty="0">
                <a:solidFill>
                  <a:schemeClr val="tx1"/>
                </a:solidFill>
                <a:latin typeface="+mn-lt"/>
                <a:ea typeface="+mn-ea"/>
                <a:cs typeface="+mn-cs"/>
              </a:rPr>
              <a:t>and other devices</a:t>
            </a:r>
            <a:r>
              <a:rPr lang="en-US" dirty="0"/>
              <a:t>.</a:t>
            </a:r>
          </a:p>
          <a:p>
            <a:pPr lvl="1"/>
            <a:r>
              <a:rPr lang="en-US" b="1" i="1" dirty="0">
                <a:highlight>
                  <a:srgbClr val="FFFF00"/>
                </a:highlight>
              </a:rPr>
              <a:t>[Talk through any local procedures on this.]</a:t>
            </a:r>
          </a:p>
          <a:p>
            <a:r>
              <a:rPr lang="en-US" dirty="0"/>
              <a:t>And you will need to clear the room of any non-secure people so testing can begin.</a:t>
            </a:r>
          </a:p>
          <a:p>
            <a:pPr lvl="1"/>
            <a:r>
              <a:rPr lang="en-US" dirty="0"/>
              <a:t>What do we mean by non-secure people?</a:t>
            </a:r>
          </a:p>
          <a:p>
            <a:pPr lvl="1"/>
            <a:r>
              <a:rPr lang="en-US" dirty="0"/>
              <a:t>Only testing staff and students who are actively testing should be in the testing room. </a:t>
            </a:r>
          </a:p>
          <a:p>
            <a:pPr lvl="1"/>
            <a:r>
              <a:rPr lang="en-US" sz="1200" kern="1200" dirty="0">
                <a:solidFill>
                  <a:schemeClr val="tx1"/>
                </a:solidFill>
                <a:effectLst/>
                <a:latin typeface="+mn-lt"/>
                <a:ea typeface="+mn-ea"/>
                <a:cs typeface="+mn-cs"/>
              </a:rPr>
              <a:t>Any adult in the room must have signed a security </a:t>
            </a:r>
            <a:r>
              <a:rPr lang="en-US" sz="1200" kern="1200" dirty="0">
                <a:solidFill>
                  <a:schemeClr val="tx1"/>
                </a:solidFill>
                <a:latin typeface="+mn-lt"/>
                <a:ea typeface="+mn-ea"/>
                <a:cs typeface="+mn-cs"/>
              </a:rPr>
              <a:t>agreement (through TOMS or a non-TOMS agreement)</a:t>
            </a:r>
          </a:p>
          <a:p>
            <a:pPr lvl="1"/>
            <a:r>
              <a:rPr lang="en-US" sz="1200" kern="1200" dirty="0">
                <a:solidFill>
                  <a:schemeClr val="tx1"/>
                </a:solidFill>
                <a:latin typeface="+mn-lt"/>
                <a:ea typeface="+mn-ea"/>
                <a:cs typeface="+mn-cs"/>
              </a:rPr>
              <a:t>Unauthorized staff or other adults, including students’ parents or guardians, must not be in the room during testing</a:t>
            </a:r>
            <a:r>
              <a:rPr lang="en-US" dirty="0"/>
              <a:t>.</a:t>
            </a:r>
          </a:p>
          <a:p>
            <a:endParaRPr lang="en-US" dirty="0"/>
          </a:p>
        </p:txBody>
      </p:sp>
      <p:sp>
        <p:nvSpPr>
          <p:cNvPr id="4" name="Slide Number Placeholder 3">
            <a:extLst>
              <a:ext uri="{FF2B5EF4-FFF2-40B4-BE49-F238E27FC236}">
                <a16:creationId xmlns:a16="http://schemas.microsoft.com/office/drawing/2014/main" id="{42763173-0646-8FB9-4DE4-0E40DDAA6220}"/>
              </a:ext>
            </a:extLst>
          </p:cNvPr>
          <p:cNvSpPr>
            <a:spLocks noGrp="1"/>
          </p:cNvSpPr>
          <p:nvPr>
            <p:ph type="sldNum" sz="quarter" idx="5"/>
          </p:nvPr>
        </p:nvSpPr>
        <p:spPr/>
        <p:txBody>
          <a:bodyPr/>
          <a:lstStyle/>
          <a:p>
            <a:fld id="{E04AD113-A2AE-4DF9-9DE8-7E2B57C48ADE}" type="slidenum">
              <a:rPr lang="en-US" smtClean="0"/>
              <a:t>46</a:t>
            </a:fld>
            <a:endParaRPr lang="en-US"/>
          </a:p>
        </p:txBody>
      </p:sp>
    </p:spTree>
    <p:extLst>
      <p:ext uri="{BB962C8B-B14F-4D97-AF65-F5344CB8AC3E}">
        <p14:creationId xmlns:p14="http://schemas.microsoft.com/office/powerpoint/2010/main" val="19855859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A745-94BA-F4BC-AB49-297D9CD8E2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CE954D-C4DF-3567-E922-436B47787BE8}"/>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9E95DCB9-85A3-B2E3-5579-CC1B7A1ADEE3}"/>
              </a:ext>
            </a:extLst>
          </p:cNvPr>
          <p:cNvSpPr>
            <a:spLocks noGrp="1"/>
          </p:cNvSpPr>
          <p:nvPr>
            <p:ph type="body" idx="1"/>
          </p:nvPr>
        </p:nvSpPr>
        <p:spPr/>
        <p:txBody>
          <a:bodyPr/>
          <a:lstStyle/>
          <a:p>
            <a:r>
              <a:rPr lang="en-US" b="0" dirty="0"/>
              <a:t>Now that our rooms are ready, we want to gather the supplies needed for testing. This includes</a:t>
            </a:r>
          </a:p>
          <a:p>
            <a:pPr lvl="1"/>
            <a:r>
              <a:rPr lang="en-US" dirty="0"/>
              <a:t>blank scratch paper; and</a:t>
            </a:r>
          </a:p>
          <a:p>
            <a:pPr lvl="1"/>
            <a:r>
              <a:rPr lang="en-US" dirty="0"/>
              <a:t>student</a:t>
            </a:r>
            <a:r>
              <a:rPr lang="en-US" b="0" dirty="0"/>
              <a:t> logon information (such as SSID and name). Remember, this is secure information. </a:t>
            </a:r>
            <a:endParaRPr lang="en-US" dirty="0"/>
          </a:p>
          <a:p>
            <a:r>
              <a:rPr lang="en-US" sz="1200" b="0" kern="1200" dirty="0">
                <a:solidFill>
                  <a:schemeClr val="tx1"/>
                </a:solidFill>
                <a:effectLst/>
                <a:latin typeface="+mn-lt"/>
                <a:ea typeface="+mn-ea"/>
                <a:cs typeface="+mn-cs"/>
              </a:rPr>
              <a:t>When print-on-demand is allowed, students will </a:t>
            </a:r>
            <a:r>
              <a:rPr lang="en-US" dirty="0"/>
              <a:t>send print</a:t>
            </a:r>
            <a:r>
              <a:rPr lang="en-US" sz="1200" b="0" kern="1200" dirty="0">
                <a:solidFill>
                  <a:schemeClr val="tx1"/>
                </a:solidFill>
                <a:effectLst/>
                <a:latin typeface="+mn-lt"/>
                <a:ea typeface="+mn-ea"/>
                <a:cs typeface="+mn-cs"/>
              </a:rPr>
              <a:t> </a:t>
            </a:r>
            <a:r>
              <a:rPr lang="en-US" dirty="0"/>
              <a:t>request </a:t>
            </a:r>
            <a:r>
              <a:rPr lang="en-US" sz="1200" b="0" kern="1200" dirty="0">
                <a:solidFill>
                  <a:schemeClr val="tx1"/>
                </a:solidFill>
                <a:effectLst/>
                <a:latin typeface="+mn-lt"/>
                <a:ea typeface="+mn-ea"/>
                <a:cs typeface="+mn-cs"/>
              </a:rPr>
              <a:t>to a secured printer and then </a:t>
            </a:r>
            <a:r>
              <a:rPr lang="en-US" dirty="0"/>
              <a:t>TE will give</a:t>
            </a:r>
            <a:r>
              <a:rPr lang="en-US" sz="1200" b="0" kern="1200" dirty="0">
                <a:solidFill>
                  <a:schemeClr val="tx1"/>
                </a:solidFill>
                <a:effectLst/>
                <a:latin typeface="+mn-lt"/>
                <a:ea typeface="+mn-ea"/>
                <a:cs typeface="+mn-cs"/>
              </a:rPr>
              <a:t> to the student. It does not pre-print the test. </a:t>
            </a:r>
            <a:endParaRPr lang="en-US" b="0" dirty="0"/>
          </a:p>
          <a:p>
            <a:r>
              <a:rPr lang="en-US" b="0" dirty="0"/>
              <a:t>Also, if you have any printed materials or forms, you will pick those up from </a:t>
            </a:r>
            <a:r>
              <a:rPr lang="en-US" b="1" i="1" dirty="0"/>
              <a:t>[insert local procedure for this.</a:t>
            </a:r>
            <a:r>
              <a:rPr lang="en-US" dirty="0"/>
              <a:t>]</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13C93E0F-495B-3190-1A54-614BFE04113F}"/>
              </a:ext>
            </a:extLst>
          </p:cNvPr>
          <p:cNvSpPr>
            <a:spLocks noGrp="1"/>
          </p:cNvSpPr>
          <p:nvPr>
            <p:ph type="sldNum" sz="quarter" idx="5"/>
          </p:nvPr>
        </p:nvSpPr>
        <p:spPr/>
        <p:txBody>
          <a:bodyPr/>
          <a:lstStyle/>
          <a:p>
            <a:fld id="{E04AD113-A2AE-4DF9-9DE8-7E2B57C48ADE}" type="slidenum">
              <a:rPr lang="en-US" smtClean="0"/>
              <a:t>47</a:t>
            </a:fld>
            <a:endParaRPr lang="en-US"/>
          </a:p>
        </p:txBody>
      </p:sp>
    </p:spTree>
    <p:extLst>
      <p:ext uri="{BB962C8B-B14F-4D97-AF65-F5344CB8AC3E}">
        <p14:creationId xmlns:p14="http://schemas.microsoft.com/office/powerpoint/2010/main" val="23714959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Let's take a moment to check in on what we just covered about ELPAC roles and preparing to administer the assessments with a Thumbs Up, Thumbs Down activity.</a:t>
            </a:r>
          </a:p>
          <a:p>
            <a:r>
              <a:rPr lang="en-US" dirty="0"/>
              <a:t>I am going to offer out a statement. If you agree with it, give me a thumbs up, if you disagree, give me a thumbs down.</a:t>
            </a:r>
          </a:p>
          <a:p>
            <a:endParaRPr lang="en-US" dirty="0"/>
          </a:p>
          <a:p>
            <a:r>
              <a:rPr lang="en-US" b="1" i="1" dirty="0"/>
              <a:t>Notes for Facilitators:</a:t>
            </a:r>
          </a:p>
          <a:p>
            <a:pPr lvl="1"/>
            <a:r>
              <a:rPr lang="en-US" b="1" i="1" dirty="0"/>
              <a:t>You will say the statement on the slide. </a:t>
            </a:r>
          </a:p>
          <a:p>
            <a:pPr lvl="1"/>
            <a:r>
              <a:rPr lang="en-US" b="1" i="1" dirty="0"/>
              <a:t>If attendees agree they will give a thumbs up, if they disagree, a thumbs down.</a:t>
            </a:r>
          </a:p>
          <a:p>
            <a:pPr lvl="1"/>
            <a:r>
              <a:rPr lang="en-US" b="1" i="1" dirty="0"/>
              <a:t>Reteach as needed based on attendee responses.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48</a:t>
            </a:fld>
            <a:endParaRPr lang="en-US"/>
          </a:p>
        </p:txBody>
      </p:sp>
    </p:spTree>
    <p:extLst>
      <p:ext uri="{BB962C8B-B14F-4D97-AF65-F5344CB8AC3E}">
        <p14:creationId xmlns:p14="http://schemas.microsoft.com/office/powerpoint/2010/main" val="41836157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Statement number one: You need to log on to TOMS before you can start a test session.</a:t>
            </a:r>
          </a:p>
          <a:p>
            <a:r>
              <a:rPr lang="en-US" b="1" i="1" dirty="0"/>
              <a:t>[Wait to see how attendees respond.]</a:t>
            </a:r>
          </a:p>
          <a:p>
            <a:endParaRPr lang="en-US" dirty="0"/>
          </a:p>
          <a:p>
            <a:r>
              <a:rPr lang="en-US" dirty="0"/>
              <a:t>This is a thumbs up.</a:t>
            </a:r>
          </a:p>
          <a:p>
            <a:pPr lvl="1"/>
            <a:r>
              <a:rPr lang="en-US" dirty="0"/>
              <a:t>You need to log on to TOMS before testing to sign the security affidavit.</a:t>
            </a:r>
          </a:p>
          <a:p>
            <a:pPr lvl="1"/>
            <a:r>
              <a:rPr lang="en-US" dirty="0"/>
              <a:t>If you do not do this, you will not be able to start a summative test session.</a:t>
            </a:r>
          </a:p>
          <a:p>
            <a:endParaRPr lang="en-US" dirty="0"/>
          </a:p>
          <a:p>
            <a:r>
              <a:rPr lang="en-US" dirty="0"/>
              <a:t>This is not something you want to run into while you have a classroom full of students waiting for you to start the test session, so please be sure to get this completed before you get near testing time.</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49</a:t>
            </a:fld>
            <a:endParaRPr lang="en-US"/>
          </a:p>
        </p:txBody>
      </p:sp>
    </p:spTree>
    <p:extLst>
      <p:ext uri="{BB962C8B-B14F-4D97-AF65-F5344CB8AC3E}">
        <p14:creationId xmlns:p14="http://schemas.microsoft.com/office/powerpoint/2010/main" val="59472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64D3B-61E3-2E6B-8594-6A14735932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00DA1-381C-BCF2-CF13-932157B5DF66}"/>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29D5613F-7996-3B0C-D5F1-DCB3CA5361CF}"/>
              </a:ext>
            </a:extLst>
          </p:cNvPr>
          <p:cNvSpPr>
            <a:spLocks noGrp="1"/>
          </p:cNvSpPr>
          <p:nvPr>
            <p:ph type="body" idx="1"/>
          </p:nvPr>
        </p:nvSpPr>
        <p:spPr/>
        <p:txBody>
          <a:bodyPr/>
          <a:lstStyle/>
          <a:p>
            <a:r>
              <a:rPr lang="en-US" dirty="0">
                <a:highlight>
                  <a:srgbClr val="00FFFF"/>
                </a:highlight>
                <a:latin typeface="+mn-lt"/>
                <a:cs typeface="Arial" panose="020B0604020202020204" pitchFamily="34" charset="0"/>
              </a:rPr>
              <a:t>Welcome, everyone, to the ELPAC Test Examiner Training!</a:t>
            </a:r>
          </a:p>
          <a:p>
            <a:endParaRPr lang="en-US" dirty="0"/>
          </a:p>
        </p:txBody>
      </p:sp>
      <p:sp>
        <p:nvSpPr>
          <p:cNvPr id="4" name="Slide Number Placeholder 3">
            <a:extLst>
              <a:ext uri="{FF2B5EF4-FFF2-40B4-BE49-F238E27FC236}">
                <a16:creationId xmlns:a16="http://schemas.microsoft.com/office/drawing/2014/main" id="{519B02BE-7BF2-F47F-1ECB-A8C470B6FB4E}"/>
              </a:ext>
            </a:extLst>
          </p:cNvPr>
          <p:cNvSpPr>
            <a:spLocks noGrp="1"/>
          </p:cNvSpPr>
          <p:nvPr>
            <p:ph type="sldNum" sz="quarter" idx="5"/>
          </p:nvPr>
        </p:nvSpPr>
        <p:spPr/>
        <p:txBody>
          <a:bodyPr/>
          <a:lstStyle/>
          <a:p>
            <a:fld id="{E04AD113-A2AE-4DF9-9DE8-7E2B57C48ADE}" type="slidenum">
              <a:rPr lang="en-US" smtClean="0"/>
              <a:t>5</a:t>
            </a:fld>
            <a:endParaRPr lang="en-US"/>
          </a:p>
        </p:txBody>
      </p:sp>
    </p:spTree>
    <p:extLst>
      <p:ext uri="{BB962C8B-B14F-4D97-AF65-F5344CB8AC3E}">
        <p14:creationId xmlns:p14="http://schemas.microsoft.com/office/powerpoint/2010/main" val="39692849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3E7DB-CF20-CAFB-3473-32CDC0CAA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A7D97C-5782-96EF-D05A-D5ACD5AD5293}"/>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B678DBD8-E452-39B8-AECE-D640B15D4CAC}"/>
              </a:ext>
            </a:extLst>
          </p:cNvPr>
          <p:cNvSpPr>
            <a:spLocks noGrp="1"/>
          </p:cNvSpPr>
          <p:nvPr>
            <p:ph type="body" idx="1"/>
          </p:nvPr>
        </p:nvSpPr>
        <p:spPr/>
        <p:txBody>
          <a:bodyPr/>
          <a:lstStyle/>
          <a:p>
            <a:r>
              <a:rPr lang="en-US" dirty="0"/>
              <a:t>Statement number two: You can leave instructional materials on your walls uncovered during testing.</a:t>
            </a:r>
          </a:p>
          <a:p>
            <a:r>
              <a:rPr lang="en-US" b="1" i="1" dirty="0"/>
              <a:t>[Wait to see how attendees respond.]</a:t>
            </a:r>
          </a:p>
          <a:p>
            <a:endParaRPr lang="en-US" dirty="0"/>
          </a:p>
          <a:p>
            <a:r>
              <a:rPr lang="en-US" dirty="0"/>
              <a:t>This is a thumbs down.</a:t>
            </a:r>
          </a:p>
          <a:p>
            <a:pPr lvl="1"/>
            <a:r>
              <a:rPr lang="en-US" dirty="0"/>
              <a:t>You need to remove or cover all instructional materials during testing.</a:t>
            </a:r>
          </a:p>
          <a:p>
            <a:endParaRPr lang="en-US" dirty="0"/>
          </a:p>
        </p:txBody>
      </p:sp>
      <p:sp>
        <p:nvSpPr>
          <p:cNvPr id="4" name="Slide Number Placeholder 3">
            <a:extLst>
              <a:ext uri="{FF2B5EF4-FFF2-40B4-BE49-F238E27FC236}">
                <a16:creationId xmlns:a16="http://schemas.microsoft.com/office/drawing/2014/main" id="{6E8F7BAE-75D4-E3A5-6A97-8EAF1D5FD738}"/>
              </a:ext>
            </a:extLst>
          </p:cNvPr>
          <p:cNvSpPr>
            <a:spLocks noGrp="1"/>
          </p:cNvSpPr>
          <p:nvPr>
            <p:ph type="sldNum" sz="quarter" idx="5"/>
          </p:nvPr>
        </p:nvSpPr>
        <p:spPr/>
        <p:txBody>
          <a:bodyPr/>
          <a:lstStyle/>
          <a:p>
            <a:fld id="{E04AD113-A2AE-4DF9-9DE8-7E2B57C48ADE}" type="slidenum">
              <a:rPr lang="en-US" smtClean="0"/>
              <a:t>50</a:t>
            </a:fld>
            <a:endParaRPr lang="en-US"/>
          </a:p>
        </p:txBody>
      </p:sp>
    </p:spTree>
    <p:extLst>
      <p:ext uri="{BB962C8B-B14F-4D97-AF65-F5344CB8AC3E}">
        <p14:creationId xmlns:p14="http://schemas.microsoft.com/office/powerpoint/2010/main" val="14754444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A0503-B7C4-0F3E-0592-0FB34CCA86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5BB3C-CC94-D9CD-4E41-3B2DFF8D8785}"/>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4FDEFF1A-CF04-7FDC-AFF1-1723155B4349}"/>
              </a:ext>
            </a:extLst>
          </p:cNvPr>
          <p:cNvSpPr>
            <a:spLocks noGrp="1"/>
          </p:cNvSpPr>
          <p:nvPr>
            <p:ph type="body" idx="1"/>
          </p:nvPr>
        </p:nvSpPr>
        <p:spPr/>
        <p:txBody>
          <a:bodyPr/>
          <a:lstStyle/>
          <a:p>
            <a:r>
              <a:rPr lang="en-US" dirty="0"/>
              <a:t>Let’s do one more. Statement number three: My school or LEA has a local protocol for electronic devices (such as phones or smartwatches) during testing.</a:t>
            </a:r>
          </a:p>
          <a:p>
            <a:r>
              <a:rPr lang="en-US" b="1" i="1" dirty="0"/>
              <a:t>[Wait to see how attendees respond.]</a:t>
            </a:r>
          </a:p>
          <a:p>
            <a:endParaRPr lang="en-US" dirty="0"/>
          </a:p>
          <a:p>
            <a:r>
              <a:rPr lang="en-US" dirty="0"/>
              <a:t>This is a thumbs up.</a:t>
            </a:r>
          </a:p>
          <a:p>
            <a:pPr lvl="1"/>
            <a:r>
              <a:rPr lang="en-US" dirty="0"/>
              <a:t>To ensure that all students are tested under the same conditions and test security, your school or LEA should have a local protocol for electronic devices (such as phones or smartwatches)  during testing.</a:t>
            </a:r>
          </a:p>
          <a:p>
            <a:endParaRPr lang="en-US" dirty="0"/>
          </a:p>
          <a:p>
            <a:r>
              <a:rPr lang="en-US" dirty="0"/>
              <a:t>If thumbs down, your school or LEA doesn't have a plan, how can you work to maintain a secure testing environment?</a:t>
            </a:r>
          </a:p>
          <a:p>
            <a:pPr marL="457200" lvl="1" indent="0">
              <a:buNone/>
            </a:pPr>
            <a:endParaRPr lang="en-US" dirty="0"/>
          </a:p>
          <a:p>
            <a:endParaRPr lang="en-US" dirty="0"/>
          </a:p>
        </p:txBody>
      </p:sp>
      <p:sp>
        <p:nvSpPr>
          <p:cNvPr id="4" name="Slide Number Placeholder 3">
            <a:extLst>
              <a:ext uri="{FF2B5EF4-FFF2-40B4-BE49-F238E27FC236}">
                <a16:creationId xmlns:a16="http://schemas.microsoft.com/office/drawing/2014/main" id="{C8DD58AA-F3D7-00AD-3430-7D885DE13689}"/>
              </a:ext>
            </a:extLst>
          </p:cNvPr>
          <p:cNvSpPr>
            <a:spLocks noGrp="1"/>
          </p:cNvSpPr>
          <p:nvPr>
            <p:ph type="sldNum" sz="quarter" idx="5"/>
          </p:nvPr>
        </p:nvSpPr>
        <p:spPr/>
        <p:txBody>
          <a:bodyPr/>
          <a:lstStyle/>
          <a:p>
            <a:fld id="{E04AD113-A2AE-4DF9-9DE8-7E2B57C48ADE}" type="slidenum">
              <a:rPr lang="en-US" smtClean="0"/>
              <a:t>51</a:t>
            </a:fld>
            <a:endParaRPr lang="en-US"/>
          </a:p>
        </p:txBody>
      </p:sp>
    </p:spTree>
    <p:extLst>
      <p:ext uri="{BB962C8B-B14F-4D97-AF65-F5344CB8AC3E}">
        <p14:creationId xmlns:p14="http://schemas.microsoft.com/office/powerpoint/2010/main" val="25887043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8261F-E23E-CBB7-81CB-1B5876FE3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7BC497-7611-D197-8F90-E72512CA1EFD}"/>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7BBA2FFF-7BB1-E6BD-5DEB-1A8FC7DC1E5F}"/>
              </a:ext>
            </a:extLst>
          </p:cNvPr>
          <p:cNvSpPr>
            <a:spLocks noGrp="1"/>
          </p:cNvSpPr>
          <p:nvPr>
            <p:ph type="body" idx="1"/>
          </p:nvPr>
        </p:nvSpPr>
        <p:spPr/>
        <p:txBody>
          <a:bodyPr/>
          <a:lstStyle/>
          <a:p>
            <a:r>
              <a:rPr lang="en-US" dirty="0"/>
              <a:t>Now let’s discuss classroom logistics for starting a test session.</a:t>
            </a:r>
          </a:p>
        </p:txBody>
      </p:sp>
      <p:sp>
        <p:nvSpPr>
          <p:cNvPr id="4" name="Slide Number Placeholder 3">
            <a:extLst>
              <a:ext uri="{FF2B5EF4-FFF2-40B4-BE49-F238E27FC236}">
                <a16:creationId xmlns:a16="http://schemas.microsoft.com/office/drawing/2014/main" id="{339DB35E-44DE-3023-F565-576073E6EF6D}"/>
              </a:ext>
            </a:extLst>
          </p:cNvPr>
          <p:cNvSpPr>
            <a:spLocks noGrp="1"/>
          </p:cNvSpPr>
          <p:nvPr>
            <p:ph type="sldNum" sz="quarter" idx="5"/>
          </p:nvPr>
        </p:nvSpPr>
        <p:spPr/>
        <p:txBody>
          <a:bodyPr/>
          <a:lstStyle/>
          <a:p>
            <a:fld id="{E04AD113-A2AE-4DF9-9DE8-7E2B57C48ADE}" type="slidenum">
              <a:rPr lang="en-US" smtClean="0"/>
              <a:t>52</a:t>
            </a:fld>
            <a:endParaRPr lang="en-US"/>
          </a:p>
        </p:txBody>
      </p:sp>
    </p:spTree>
    <p:extLst>
      <p:ext uri="{BB962C8B-B14F-4D97-AF65-F5344CB8AC3E}">
        <p14:creationId xmlns:p14="http://schemas.microsoft.com/office/powerpoint/2010/main" val="41239034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This next section is all about starting a test session. </a:t>
            </a:r>
          </a:p>
          <a:p>
            <a:pPr lvl="1"/>
            <a:r>
              <a:rPr lang="en-US" dirty="0"/>
              <a:t>Before we jump in, I want to let you know that we will cover later in this training the steps you will follow to start a test session.</a:t>
            </a:r>
          </a:p>
          <a:p>
            <a:pPr marL="171450" indent="-171450"/>
            <a:r>
              <a:rPr lang="en-US" dirty="0"/>
              <a:t>First up, for your role is to start a testing session and write the Session ID on the board.</a:t>
            </a:r>
          </a:p>
          <a:p>
            <a:pPr lvl="1"/>
            <a:r>
              <a:rPr lang="en-US" dirty="0"/>
              <a:t>Students will need this ID to log on to the test.</a:t>
            </a:r>
          </a:p>
          <a:p>
            <a:pPr marL="457200" lvl="1" indent="0">
              <a:buNone/>
            </a:pPr>
            <a:endParaRPr lang="en-US" dirty="0"/>
          </a:p>
          <a:p>
            <a:r>
              <a:rPr lang="en-US" dirty="0"/>
              <a:t>You will also want to ensure you create an appropriate test</a:t>
            </a:r>
            <a:r>
              <a:rPr lang="en-US" b="1" dirty="0">
                <a:solidFill>
                  <a:srgbClr val="FF0000"/>
                </a:solidFill>
              </a:rPr>
              <a:t> </a:t>
            </a:r>
            <a:r>
              <a:rPr lang="en-US" dirty="0"/>
              <a:t>environment void of talking or other distractions that might interfere with a student’s ability to concentrate or might compromise the testing situation or environment.</a:t>
            </a:r>
          </a:p>
          <a:p>
            <a:pPr lvl="0"/>
            <a:endParaRPr lang="en-US" dirty="0"/>
          </a:p>
          <a:p>
            <a:pPr lvl="0"/>
            <a:endParaRPr lang="en-US" dirty="0"/>
          </a:p>
          <a:p>
            <a:pPr marL="0" lvl="0" indent="0">
              <a:buNone/>
            </a:pPr>
            <a:r>
              <a:rPr lang="en-US" dirty="0"/>
              <a:t>Resource guide: </a:t>
            </a:r>
          </a:p>
          <a:p>
            <a:pPr marL="0" indent="0">
              <a:buNone/>
            </a:pPr>
            <a:r>
              <a:rPr lang="en-US" b="0" dirty="0">
                <a:solidFill>
                  <a:schemeClr val="tx1"/>
                </a:solidFill>
                <a:hlinkClick r:id="rId3">
                  <a:extLst>
                    <a:ext uri="{A12FA001-AC4F-418D-AE19-62706E023703}">
                      <ahyp:hlinkClr xmlns:ahyp="http://schemas.microsoft.com/office/drawing/2018/hyperlinkcolor" val="tx"/>
                    </a:ext>
                  </a:extLst>
                </a:hlinkClick>
              </a:rPr>
              <a:t>https://ca-toms-help.ets.org/s/pdf/How-to-Start-an-ELPAC-Test-Session.pdf</a:t>
            </a:r>
            <a:endParaRPr lang="en-US" b="0" dirty="0">
              <a:solidFill>
                <a:schemeClr val="tx1"/>
              </a:solidFill>
            </a:endParaRPr>
          </a:p>
          <a:p>
            <a:pPr marL="0" lvl="0" indent="0">
              <a:buNone/>
            </a:pPr>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53</a:t>
            </a:fld>
            <a:endParaRPr lang="en-US"/>
          </a:p>
        </p:txBody>
      </p:sp>
    </p:spTree>
    <p:extLst>
      <p:ext uri="{BB962C8B-B14F-4D97-AF65-F5344CB8AC3E}">
        <p14:creationId xmlns:p14="http://schemas.microsoft.com/office/powerpoint/2010/main" val="7509606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4B062-DC07-4FF4-ABE9-360591C32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38279-3DA0-31BD-AEA6-C08B8994E99C}"/>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D79A509C-99E7-DD51-F048-E337FE507E52}"/>
              </a:ext>
            </a:extLst>
          </p:cNvPr>
          <p:cNvSpPr>
            <a:spLocks noGrp="1"/>
          </p:cNvSpPr>
          <p:nvPr>
            <p:ph type="body" idx="1"/>
          </p:nvPr>
        </p:nvSpPr>
        <p:spPr/>
        <p:txBody>
          <a:bodyPr/>
          <a:lstStyle/>
          <a:p>
            <a:r>
              <a:rPr lang="en-US" dirty="0"/>
              <a:t>As you begin testing, review student information in the </a:t>
            </a:r>
            <a:r>
              <a:rPr lang="en-US" b="0" dirty="0"/>
              <a:t>Test Administrator, or TA, interface </a:t>
            </a:r>
            <a:r>
              <a:rPr lang="en-US" dirty="0"/>
              <a:t>to </a:t>
            </a:r>
            <a:r>
              <a:rPr lang="en-US" sz="1200" b="0" kern="1200" dirty="0">
                <a:solidFill>
                  <a:schemeClr val="tx1"/>
                </a:solidFill>
                <a:latin typeface="+mn-lt"/>
                <a:ea typeface="+mn-ea"/>
                <a:cs typeface="+mn-cs"/>
              </a:rPr>
              <a:t>verify student test settings. </a:t>
            </a:r>
          </a:p>
          <a:p>
            <a:pPr lvl="2"/>
            <a:r>
              <a:rPr lang="en-US" dirty="0"/>
              <a:t>If the information is incorrect, </a:t>
            </a:r>
            <a:r>
              <a:rPr lang="en-US" b="1" i="1" dirty="0"/>
              <a:t>[</a:t>
            </a:r>
            <a:r>
              <a:rPr lang="en-US" b="1" i="1" dirty="0">
                <a:highlight>
                  <a:srgbClr val="FFFF00"/>
                </a:highlight>
              </a:rPr>
              <a:t>list what your local process is for incorrect information</a:t>
            </a:r>
            <a:r>
              <a:rPr lang="en-US" b="1" i="1" dirty="0"/>
              <a:t>].</a:t>
            </a:r>
          </a:p>
          <a:p>
            <a:pPr lvl="1"/>
            <a:r>
              <a:rPr lang="en-US" dirty="0"/>
              <a:t>Read the Say lines in the </a:t>
            </a:r>
            <a:r>
              <a:rPr lang="en-US" i="1" dirty="0"/>
              <a:t>DFAs</a:t>
            </a:r>
            <a:r>
              <a:rPr lang="en-US" dirty="0"/>
              <a:t> as written to maintain accuracy and consistency across the district.</a:t>
            </a:r>
          </a:p>
        </p:txBody>
      </p:sp>
      <p:sp>
        <p:nvSpPr>
          <p:cNvPr id="4" name="Slide Number Placeholder 3">
            <a:extLst>
              <a:ext uri="{FF2B5EF4-FFF2-40B4-BE49-F238E27FC236}">
                <a16:creationId xmlns:a16="http://schemas.microsoft.com/office/drawing/2014/main" id="{C7AA5306-F801-D8B5-F76B-3BFAD5879F7A}"/>
              </a:ext>
            </a:extLst>
          </p:cNvPr>
          <p:cNvSpPr>
            <a:spLocks noGrp="1"/>
          </p:cNvSpPr>
          <p:nvPr>
            <p:ph type="sldNum" sz="quarter" idx="5"/>
          </p:nvPr>
        </p:nvSpPr>
        <p:spPr/>
        <p:txBody>
          <a:bodyPr/>
          <a:lstStyle/>
          <a:p>
            <a:fld id="{E04AD113-A2AE-4DF9-9DE8-7E2B57C48ADE}" type="slidenum">
              <a:rPr lang="en-US" smtClean="0"/>
              <a:t>54</a:t>
            </a:fld>
            <a:endParaRPr lang="en-US"/>
          </a:p>
        </p:txBody>
      </p:sp>
    </p:spTree>
    <p:extLst>
      <p:ext uri="{BB962C8B-B14F-4D97-AF65-F5344CB8AC3E}">
        <p14:creationId xmlns:p14="http://schemas.microsoft.com/office/powerpoint/2010/main" val="23794873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FFC9F-1818-4678-36BA-2FA09B70B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EA570-667E-B491-1769-ACE176C9B0FA}"/>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8D995C05-55CC-C447-D3D4-8104284DE186}"/>
              </a:ext>
            </a:extLst>
          </p:cNvPr>
          <p:cNvSpPr>
            <a:spLocks noGrp="1"/>
          </p:cNvSpPr>
          <p:nvPr>
            <p:ph type="body" idx="1"/>
          </p:nvPr>
        </p:nvSpPr>
        <p:spPr/>
        <p:txBody>
          <a:bodyPr/>
          <a:lstStyle/>
          <a:p>
            <a:r>
              <a:rPr lang="en-US" dirty="0"/>
              <a:t>Also, when starting a test session, you will </a:t>
            </a:r>
            <a:r>
              <a:rPr lang="en-US" sz="1200" kern="1200" dirty="0">
                <a:solidFill>
                  <a:schemeClr val="tx1"/>
                </a:solidFill>
                <a:latin typeface="+mn-lt"/>
                <a:ea typeface="+mn-ea"/>
                <a:cs typeface="+mn-cs"/>
              </a:rPr>
              <a:t>want to have an electric device plan to ensure that students do not have access to digital, electronic or manual devices.</a:t>
            </a:r>
          </a:p>
          <a:p>
            <a:pPr lvl="1"/>
            <a:r>
              <a:rPr lang="en-US" dirty="0"/>
              <a:t>This includes cell phones and smart watches, unless it is an approved medical support.</a:t>
            </a:r>
          </a:p>
          <a:p>
            <a:pPr lvl="2"/>
            <a:r>
              <a:rPr lang="en-US" b="1" i="1" dirty="0"/>
              <a:t>[Insert local protocol for storage of devices during testing.]</a:t>
            </a:r>
          </a:p>
          <a:p>
            <a:pPr lvl="1"/>
            <a:r>
              <a:rPr lang="en-US" b="0" i="0" dirty="0"/>
              <a:t>Double check for phones and Bluetooth electronics.</a:t>
            </a:r>
            <a:endParaRPr lang="en-US" sz="1200" b="0" i="0" dirty="0"/>
          </a:p>
          <a:p>
            <a:pPr lvl="1"/>
            <a:r>
              <a:rPr lang="en-US" sz="2400" dirty="0"/>
              <a:t>Hang “</a:t>
            </a:r>
            <a:r>
              <a:rPr lang="en-US" sz="2400" b="1" dirty="0"/>
              <a:t>Unauthorized electronic devices may not be used at any time during the testing session</a:t>
            </a:r>
            <a:r>
              <a:rPr lang="en-US" sz="2400" dirty="0"/>
              <a:t>” signs where clearly visible to students in the testing environment as a test security reminder.</a:t>
            </a:r>
          </a:p>
          <a:p>
            <a:pPr lvl="0"/>
            <a:r>
              <a:rPr lang="en-US" sz="2800" dirty="0"/>
              <a:t>Staff should actively monitor the test session.</a:t>
            </a:r>
          </a:p>
          <a:p>
            <a:pPr marL="457200" lvl="1" indent="0">
              <a:buNone/>
            </a:pPr>
            <a:endParaRPr lang="en-US" dirty="0"/>
          </a:p>
          <a:p>
            <a:pPr marL="628650" marR="0" lvl="1" indent="-171450" algn="l" defTabSz="914400" rtl="0" eaLnBrk="1" fontAlgn="auto" latinLnBrk="0" hangingPunct="1">
              <a:lnSpc>
                <a:spcPct val="100000"/>
              </a:lnSpc>
              <a:spcBef>
                <a:spcPts val="0"/>
              </a:spcBef>
              <a:spcAft>
                <a:spcPts val="0"/>
              </a:spcAft>
              <a:buClrTx/>
              <a:buSzTx/>
              <a:buFont typeface="Aptos Narrow" panose="020B0004020202020204" pitchFamily="34" charset="0"/>
              <a:buChar char="–"/>
              <a:tabLst/>
              <a:defRPr/>
            </a:pPr>
            <a:endParaRPr lang="en-US" sz="1200" kern="1200" dirty="0">
              <a:solidFill>
                <a:schemeClr val="tx1"/>
              </a:solidFill>
              <a:effectLst/>
              <a:latin typeface="+mn-lt"/>
            </a:endParaRPr>
          </a:p>
          <a:p>
            <a:pPr lvl="1"/>
            <a:endParaRPr lang="en-US" dirty="0"/>
          </a:p>
        </p:txBody>
      </p:sp>
      <p:sp>
        <p:nvSpPr>
          <p:cNvPr id="4" name="Slide Number Placeholder 3">
            <a:extLst>
              <a:ext uri="{FF2B5EF4-FFF2-40B4-BE49-F238E27FC236}">
                <a16:creationId xmlns:a16="http://schemas.microsoft.com/office/drawing/2014/main" id="{DEB8D1EA-5FD8-2222-129A-3D739F1EB328}"/>
              </a:ext>
            </a:extLst>
          </p:cNvPr>
          <p:cNvSpPr>
            <a:spLocks noGrp="1"/>
          </p:cNvSpPr>
          <p:nvPr>
            <p:ph type="sldNum" sz="quarter" idx="5"/>
          </p:nvPr>
        </p:nvSpPr>
        <p:spPr/>
        <p:txBody>
          <a:bodyPr/>
          <a:lstStyle/>
          <a:p>
            <a:fld id="{E04AD113-A2AE-4DF9-9DE8-7E2B57C48ADE}" type="slidenum">
              <a:rPr lang="en-US" smtClean="0"/>
              <a:t>55</a:t>
            </a:fld>
            <a:endParaRPr lang="en-US"/>
          </a:p>
        </p:txBody>
      </p:sp>
    </p:spTree>
    <p:extLst>
      <p:ext uri="{BB962C8B-B14F-4D97-AF65-F5344CB8AC3E}">
        <p14:creationId xmlns:p14="http://schemas.microsoft.com/office/powerpoint/2010/main" val="27629494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Now let’s discuss what happens during testing.</a:t>
            </a:r>
          </a:p>
        </p:txBody>
      </p:sp>
      <p:sp>
        <p:nvSpPr>
          <p:cNvPr id="4" name="Slide Number Placeholder 3"/>
          <p:cNvSpPr>
            <a:spLocks noGrp="1"/>
          </p:cNvSpPr>
          <p:nvPr>
            <p:ph type="sldNum" sz="quarter" idx="5"/>
          </p:nvPr>
        </p:nvSpPr>
        <p:spPr/>
        <p:txBody>
          <a:bodyPr/>
          <a:lstStyle/>
          <a:p>
            <a:fld id="{E04AD113-A2AE-4DF9-9DE8-7E2B57C48ADE}" type="slidenum">
              <a:rPr lang="en-US" smtClean="0"/>
              <a:t>56</a:t>
            </a:fld>
            <a:endParaRPr lang="en-US"/>
          </a:p>
        </p:txBody>
      </p:sp>
    </p:spTree>
    <p:extLst>
      <p:ext uri="{BB962C8B-B14F-4D97-AF65-F5344CB8AC3E}">
        <p14:creationId xmlns:p14="http://schemas.microsoft.com/office/powerpoint/2010/main" val="31299291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During testing you want </a:t>
            </a:r>
            <a:r>
              <a:rPr lang="en-US" sz="1200" kern="1200" dirty="0">
                <a:solidFill>
                  <a:schemeClr val="tx1"/>
                </a:solidFill>
                <a:latin typeface="+mn-lt"/>
                <a:ea typeface="+mn-ea"/>
                <a:cs typeface="+mn-cs"/>
              </a:rPr>
              <a:t>to move around the room so that students are actively supervised by a trained TE or proctor. </a:t>
            </a:r>
          </a:p>
          <a:p>
            <a:r>
              <a:rPr lang="en-US" sz="1200" kern="1200" dirty="0">
                <a:solidFill>
                  <a:schemeClr val="tx1"/>
                </a:solidFill>
                <a:latin typeface="+mn-lt"/>
                <a:ea typeface="+mn-ea"/>
                <a:cs typeface="+mn-cs"/>
              </a:rPr>
              <a:t>Monitor student desks for nonsecure items.</a:t>
            </a:r>
          </a:p>
          <a:p>
            <a:pPr marL="0" indent="0">
              <a:buNone/>
            </a:pP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Remember that students are prohibited from</a:t>
            </a:r>
          </a:p>
          <a:p>
            <a:pPr lvl="1"/>
            <a:r>
              <a:rPr lang="en-US" sz="1200" kern="1200" dirty="0">
                <a:solidFill>
                  <a:schemeClr val="tx1"/>
                </a:solidFill>
                <a:latin typeface="+mn-lt"/>
                <a:ea typeface="+mn-ea"/>
                <a:cs typeface="+mn-cs"/>
              </a:rPr>
              <a:t>viewing other students’ answers;</a:t>
            </a:r>
          </a:p>
          <a:p>
            <a:pPr lvl="1"/>
            <a:r>
              <a:rPr lang="en-US" sz="1200" kern="1200" dirty="0">
                <a:solidFill>
                  <a:schemeClr val="tx1"/>
                </a:solidFill>
                <a:latin typeface="+mn-lt"/>
                <a:ea typeface="+mn-ea"/>
                <a:cs typeface="+mn-cs"/>
              </a:rPr>
              <a:t>distracting or interrupting other students; and</a:t>
            </a:r>
          </a:p>
          <a:p>
            <a:pPr lvl="1"/>
            <a:r>
              <a:rPr lang="en-US" sz="1200" kern="1200" dirty="0">
                <a:solidFill>
                  <a:schemeClr val="tx1"/>
                </a:solidFill>
                <a:latin typeface="+mn-lt"/>
                <a:ea typeface="+mn-ea"/>
                <a:cs typeface="+mn-cs"/>
              </a:rPr>
              <a:t>accessing or using unauthorized electronic devices that allow access to outside information, communication among students or with other individuals outside the testing environment, or the ability to photograph or copy test content.</a:t>
            </a:r>
          </a:p>
          <a:p>
            <a:pPr lvl="2"/>
            <a:r>
              <a:rPr lang="en-US" sz="1200" kern="1200" dirty="0">
                <a:solidFill>
                  <a:schemeClr val="tx1"/>
                </a:solidFill>
                <a:latin typeface="+mn-lt"/>
                <a:ea typeface="+mn-ea"/>
                <a:cs typeface="+mn-cs"/>
              </a:rPr>
              <a:t>This includes, but is not limited to, cell phones, smart watches, tablets, cameras, and electronic translation devices.</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You should be keeping an eye out for these things while you are moving around the room.</a:t>
            </a:r>
          </a:p>
          <a:p>
            <a:pPr>
              <a:defRPr/>
            </a:pPr>
            <a:r>
              <a:rPr lang="en-US" sz="1200" kern="1200" dirty="0">
                <a:solidFill>
                  <a:schemeClr val="tx1"/>
                </a:solidFill>
                <a:latin typeface="+mn-lt"/>
                <a:ea typeface="+mn-ea"/>
                <a:cs typeface="+mn-cs"/>
              </a:rPr>
              <a:t>If a student runs into a test delivery issue (for example, test skipping </a:t>
            </a:r>
            <a:r>
              <a:rPr lang="en-US" sz="1200" kern="1200" dirty="0">
                <a:solidFill>
                  <a:schemeClr val="tx1"/>
                </a:solidFill>
                <a:effectLst/>
                <a:latin typeface="+mn-lt"/>
                <a:ea typeface="+mn-ea"/>
                <a:cs typeface="+mn-cs"/>
              </a:rPr>
              <a:t>questions</a:t>
            </a:r>
            <a:r>
              <a:rPr lang="en-US" sz="1200" b="0" kern="1200" dirty="0">
                <a:solidFill>
                  <a:schemeClr val="tx1"/>
                </a:solidFill>
                <a:effectLst/>
                <a:latin typeface="+mn-lt"/>
                <a:ea typeface="+mn-ea"/>
                <a:cs typeface="+mn-cs"/>
              </a:rPr>
              <a:t>, unable to click on items), pause the test immediately and let </a:t>
            </a:r>
            <a:r>
              <a:rPr lang="en-US" dirty="0"/>
              <a:t>the</a:t>
            </a:r>
            <a:r>
              <a:rPr lang="en-US" sz="1200" b="0" kern="1200" dirty="0">
                <a:solidFill>
                  <a:schemeClr val="tx1"/>
                </a:solidFill>
                <a:effectLst/>
                <a:latin typeface="+mn-lt"/>
                <a:ea typeface="+mn-ea"/>
                <a:cs typeface="+mn-cs"/>
              </a:rPr>
              <a:t> site coordinator know.</a:t>
            </a:r>
            <a:endParaRPr lang="en-US" sz="1200" b="0" kern="1200" dirty="0">
              <a:solidFill>
                <a:schemeClr val="tx1"/>
              </a:solidFill>
              <a:effectLst/>
              <a:latin typeface="+mn-lt"/>
            </a:endParaRPr>
          </a:p>
          <a:p>
            <a:pPr marL="0" indent="0">
              <a:buNone/>
              <a:defRPr/>
            </a:pPr>
            <a:endParaRPr lang="en-US" dirty="0"/>
          </a:p>
          <a:p>
            <a:pPr marL="0" indent="0">
              <a:buNone/>
              <a:defRPr/>
            </a:pPr>
            <a:r>
              <a:rPr lang="en-US" sz="1200" b="1" kern="1200" dirty="0">
                <a:solidFill>
                  <a:schemeClr val="tx1"/>
                </a:solidFill>
                <a:effectLst/>
                <a:highlight>
                  <a:srgbClr val="FFFF00"/>
                </a:highlight>
                <a:latin typeface="+mn-lt"/>
                <a:ea typeface="+mn-ea"/>
                <a:cs typeface="+mn-cs"/>
              </a:rPr>
              <a:t>Facilitator note: </a:t>
            </a:r>
            <a:r>
              <a:rPr lang="en-US" sz="1200" b="0" kern="1200" dirty="0">
                <a:solidFill>
                  <a:schemeClr val="tx1"/>
                </a:solidFill>
                <a:effectLst/>
                <a:highlight>
                  <a:srgbClr val="FFFF00"/>
                </a:highlight>
                <a:latin typeface="+mn-lt"/>
                <a:ea typeface="+mn-ea"/>
                <a:cs typeface="+mn-cs"/>
              </a:rPr>
              <a:t>This might be a good point to stop and discuss possible issues that might </a:t>
            </a:r>
            <a:r>
              <a:rPr lang="en-US" dirty="0">
                <a:highlight>
                  <a:srgbClr val="FFFF00"/>
                </a:highlight>
              </a:rPr>
              <a:t>occur</a:t>
            </a:r>
            <a:r>
              <a:rPr lang="en-US" sz="1200" b="0" kern="1200" dirty="0">
                <a:solidFill>
                  <a:schemeClr val="tx1"/>
                </a:solidFill>
                <a:effectLst/>
                <a:highlight>
                  <a:srgbClr val="FFFF00"/>
                </a:highlight>
                <a:latin typeface="+mn-lt"/>
                <a:ea typeface="+mn-ea"/>
                <a:cs typeface="+mn-cs"/>
              </a:rPr>
              <a:t> </a:t>
            </a:r>
            <a:r>
              <a:rPr lang="en-US" dirty="0">
                <a:highlight>
                  <a:srgbClr val="FFFF00"/>
                </a:highlight>
              </a:rPr>
              <a:t>at </a:t>
            </a:r>
            <a:r>
              <a:rPr lang="en-US" sz="1200" b="0" kern="1200" dirty="0">
                <a:solidFill>
                  <a:schemeClr val="tx1"/>
                </a:solidFill>
                <a:effectLst/>
                <a:highlight>
                  <a:srgbClr val="FFFF00"/>
                </a:highlight>
                <a:latin typeface="+mn-lt"/>
                <a:ea typeface="+mn-ea"/>
                <a:cs typeface="+mn-cs"/>
              </a:rPr>
              <a:t>your site.</a:t>
            </a:r>
            <a:endParaRPr lang="en-US" dirty="0">
              <a:highlight>
                <a:srgbClr val="FFFF00"/>
              </a:highlight>
            </a:endParaRPr>
          </a:p>
          <a:p>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57</a:t>
            </a:fld>
            <a:endParaRPr lang="en-US"/>
          </a:p>
        </p:txBody>
      </p:sp>
    </p:spTree>
    <p:extLst>
      <p:ext uri="{BB962C8B-B14F-4D97-AF65-F5344CB8AC3E}">
        <p14:creationId xmlns:p14="http://schemas.microsoft.com/office/powerpoint/2010/main" val="42525680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We also want to throw in a reminder here that, only the student is permitted to review their responses to the ELPAC in the testing interface or on their scratch paper.</a:t>
            </a:r>
          </a:p>
          <a:p>
            <a:r>
              <a:rPr lang="en-US" dirty="0"/>
              <a:t>TEs should do their best to refrain from reviewing student responses or test questions while you are walking around, as it is prohibited.</a:t>
            </a:r>
          </a:p>
          <a:p>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58</a:t>
            </a:fld>
            <a:endParaRPr lang="en-US"/>
          </a:p>
        </p:txBody>
      </p:sp>
    </p:spTree>
    <p:extLst>
      <p:ext uri="{BB962C8B-B14F-4D97-AF65-F5344CB8AC3E}">
        <p14:creationId xmlns:p14="http://schemas.microsoft.com/office/powerpoint/2010/main" val="24911907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21A56-0DE8-3816-E38C-24946DBF8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B31F3-00D0-ABE6-2503-6308ADBD7E81}"/>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1EDF8937-15D0-7D1B-A02E-00E0D8D0E9AB}"/>
              </a:ext>
            </a:extLst>
          </p:cNvPr>
          <p:cNvSpPr>
            <a:spLocks noGrp="1"/>
          </p:cNvSpPr>
          <p:nvPr>
            <p:ph type="body" idx="1"/>
          </p:nvPr>
        </p:nvSpPr>
        <p:spPr/>
        <p:txBody>
          <a:bodyPr/>
          <a:lstStyle/>
          <a:p>
            <a:r>
              <a:rPr lang="en-US" dirty="0"/>
              <a:t>The next one can be a bit tricky, but the TE must refrain from assisting students in answering test questions. If a student asks for assistance on the assessments, the TE cannot help them.</a:t>
            </a:r>
          </a:p>
          <a:p>
            <a:r>
              <a:rPr lang="en-US" dirty="0"/>
              <a:t>Instead, you can encourage them to reread the directions, and say,  “</a:t>
            </a:r>
            <a:r>
              <a:rPr lang="en-US"/>
              <a:t>I cannot help </a:t>
            </a:r>
            <a:r>
              <a:rPr lang="en-US" dirty="0"/>
              <a:t>you with the test. Try to do the best you can.”</a:t>
            </a:r>
          </a:p>
          <a:p>
            <a:endParaRPr lang="en-US" dirty="0"/>
          </a:p>
          <a:p>
            <a:r>
              <a:rPr lang="en-US" dirty="0"/>
              <a:t>Unless the student requests the Universal Support of a Test Navigation Assistant (TNA) or is assigned the designated support of a Designated Interface Assistant (DIA).</a:t>
            </a:r>
          </a:p>
          <a:p>
            <a:endParaRPr lang="en-US" b="1" dirty="0">
              <a:solidFill>
                <a:srgbClr val="FF0000"/>
              </a:solidFill>
            </a:endParaRPr>
          </a:p>
          <a:p>
            <a:r>
              <a:rPr lang="en-US" dirty="0"/>
              <a:t>For more information on a TNA and DIA, refer to the ELPAC Test Navigation Assistant (TNA) and Designated Interface Assistant Use Scenarios document and video on the CAASPP &amp; ELPAC Website.</a:t>
            </a:r>
          </a:p>
          <a:p>
            <a:endParaRPr lang="en-US" dirty="0"/>
          </a:p>
          <a:p>
            <a:r>
              <a:rPr lang="en-US" dirty="0"/>
              <a:t>Resource:</a:t>
            </a:r>
          </a:p>
          <a:p>
            <a:r>
              <a:rPr lang="en-US" dirty="0">
                <a:hlinkClick r:id="rId3"/>
              </a:rPr>
              <a:t>ELPAC Test Navigation Assistant and Designated Interface ...</a:t>
            </a:r>
            <a:endParaRPr lang="en-US" dirty="0"/>
          </a:p>
          <a:p>
            <a:endParaRPr lang="en-US" dirty="0">
              <a:cs typeface="+mn-lt"/>
            </a:endParaRPr>
          </a:p>
        </p:txBody>
      </p:sp>
      <p:sp>
        <p:nvSpPr>
          <p:cNvPr id="4" name="Slide Number Placeholder 3">
            <a:extLst>
              <a:ext uri="{FF2B5EF4-FFF2-40B4-BE49-F238E27FC236}">
                <a16:creationId xmlns:a16="http://schemas.microsoft.com/office/drawing/2014/main" id="{B2456D97-4626-6721-0508-1AE9ACD97AB0}"/>
              </a:ext>
            </a:extLst>
          </p:cNvPr>
          <p:cNvSpPr>
            <a:spLocks noGrp="1"/>
          </p:cNvSpPr>
          <p:nvPr>
            <p:ph type="sldNum" sz="quarter" idx="5"/>
          </p:nvPr>
        </p:nvSpPr>
        <p:spPr/>
        <p:txBody>
          <a:bodyPr/>
          <a:lstStyle/>
          <a:p>
            <a:fld id="{E04AD113-A2AE-4DF9-9DE8-7E2B57C48ADE}" type="slidenum">
              <a:rPr lang="en-US" smtClean="0"/>
              <a:t>59</a:t>
            </a:fld>
            <a:endParaRPr lang="en-US"/>
          </a:p>
        </p:txBody>
      </p:sp>
    </p:spTree>
    <p:extLst>
      <p:ext uri="{BB962C8B-B14F-4D97-AF65-F5344CB8AC3E}">
        <p14:creationId xmlns:p14="http://schemas.microsoft.com/office/powerpoint/2010/main" val="2395341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latin typeface="+mn-lt"/>
              </a:rPr>
              <a:t>Today we will cover </a:t>
            </a:r>
          </a:p>
          <a:p>
            <a:pPr lvl="1">
              <a:spcBef>
                <a:spcPts val="600"/>
              </a:spcBef>
              <a:spcAft>
                <a:spcPts val="600"/>
              </a:spcAft>
            </a:pPr>
            <a:r>
              <a:rPr lang="en-US" dirty="0"/>
              <a:t>an overview of English Language Proficiency Assessments for California, or ELPAC;</a:t>
            </a:r>
          </a:p>
          <a:p>
            <a:pPr lvl="1">
              <a:spcBef>
                <a:spcPts val="600"/>
              </a:spcBef>
              <a:spcAft>
                <a:spcPts val="600"/>
              </a:spcAft>
            </a:pPr>
            <a:r>
              <a:rPr lang="en-US" dirty="0"/>
              <a:t>Test Security;</a:t>
            </a:r>
          </a:p>
          <a:p>
            <a:pPr lvl="1">
              <a:spcBef>
                <a:spcPts val="600"/>
              </a:spcBef>
              <a:spcAft>
                <a:spcPts val="600"/>
              </a:spcAft>
            </a:pPr>
            <a:r>
              <a:rPr lang="en-US" dirty="0"/>
              <a:t>Accessibility Resources Overview;</a:t>
            </a:r>
          </a:p>
          <a:p>
            <a:pPr lvl="1">
              <a:spcBef>
                <a:spcPts val="600"/>
              </a:spcBef>
              <a:spcAft>
                <a:spcPts val="600"/>
              </a:spcAft>
            </a:pPr>
            <a:r>
              <a:rPr lang="en-US" dirty="0"/>
              <a:t>Different ELPAC Roles;</a:t>
            </a:r>
          </a:p>
          <a:p>
            <a:pPr lvl="1">
              <a:spcBef>
                <a:spcPts val="600"/>
              </a:spcBef>
              <a:spcAft>
                <a:spcPts val="600"/>
              </a:spcAft>
            </a:pPr>
            <a:r>
              <a:rPr lang="en-US" dirty="0"/>
              <a:t>ELPAC Prep;</a:t>
            </a:r>
          </a:p>
          <a:p>
            <a:pPr lvl="1">
              <a:spcBef>
                <a:spcPts val="600"/>
              </a:spcBef>
              <a:spcAft>
                <a:spcPts val="600"/>
              </a:spcAft>
            </a:pPr>
            <a:r>
              <a:rPr lang="en-US" dirty="0"/>
              <a:t>Classroom Logistica for Starting a Test Session;</a:t>
            </a:r>
          </a:p>
          <a:p>
            <a:pPr lvl="1">
              <a:spcBef>
                <a:spcPts val="600"/>
              </a:spcBef>
              <a:spcAft>
                <a:spcPts val="600"/>
              </a:spcAft>
            </a:pPr>
            <a:r>
              <a:rPr lang="en-US" dirty="0"/>
              <a:t>During ELPAC Testing;</a:t>
            </a:r>
          </a:p>
          <a:p>
            <a:pPr lvl="1">
              <a:spcBef>
                <a:spcPts val="600"/>
              </a:spcBef>
              <a:spcAft>
                <a:spcPts val="600"/>
              </a:spcAft>
            </a:pPr>
            <a:r>
              <a:rPr lang="en-US" dirty="0"/>
              <a:t>ELPAC Pause Rules;</a:t>
            </a:r>
          </a:p>
          <a:p>
            <a:pPr lvl="1">
              <a:spcBef>
                <a:spcPts val="600"/>
              </a:spcBef>
              <a:spcAft>
                <a:spcPts val="600"/>
              </a:spcAft>
            </a:pPr>
            <a:r>
              <a:rPr lang="en-US" dirty="0"/>
              <a:t>After ELPAC Testing;</a:t>
            </a:r>
          </a:p>
          <a:p>
            <a:pPr lvl="1">
              <a:spcBef>
                <a:spcPts val="600"/>
              </a:spcBef>
              <a:spcAft>
                <a:spcPts val="600"/>
              </a:spcAft>
            </a:pPr>
            <a:r>
              <a:rPr lang="en-US" dirty="0"/>
              <a:t>Technology: Test Administration;</a:t>
            </a:r>
          </a:p>
          <a:p>
            <a:pPr lvl="1">
              <a:spcBef>
                <a:spcPts val="600"/>
              </a:spcBef>
              <a:spcAft>
                <a:spcPts val="600"/>
              </a:spcAft>
            </a:pPr>
            <a:r>
              <a:rPr lang="en-US" dirty="0"/>
              <a:t>Security Incidents and Cheating; and </a:t>
            </a:r>
          </a:p>
          <a:p>
            <a:pPr lvl="1">
              <a:spcBef>
                <a:spcPts val="600"/>
              </a:spcBef>
              <a:spcAft>
                <a:spcPts val="600"/>
              </a:spcAft>
            </a:pPr>
            <a:r>
              <a:rPr lang="en-US" dirty="0"/>
              <a:t>Preparing Students.</a:t>
            </a:r>
          </a:p>
          <a:p>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6</a:t>
            </a:fld>
            <a:endParaRPr lang="en-US"/>
          </a:p>
        </p:txBody>
      </p:sp>
    </p:spTree>
    <p:extLst>
      <p:ext uri="{BB962C8B-B14F-4D97-AF65-F5344CB8AC3E}">
        <p14:creationId xmlns:p14="http://schemas.microsoft.com/office/powerpoint/2010/main" val="3708574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1BE88-FB8A-6B3B-E21B-CE626D7C16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9CF037-3E8A-C4D4-0768-99BBCDCFCB12}"/>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39EF52D5-A3BC-0B4E-E516-79978D6BB78A}"/>
              </a:ext>
            </a:extLst>
          </p:cNvPr>
          <p:cNvSpPr>
            <a:spLocks noGrp="1"/>
          </p:cNvSpPr>
          <p:nvPr>
            <p:ph type="body" idx="1"/>
          </p:nvPr>
        </p:nvSpPr>
        <p:spPr/>
        <p:txBody>
          <a:bodyPr/>
          <a:lstStyle/>
          <a:p>
            <a:r>
              <a:rPr lang="en-US" dirty="0"/>
              <a:t>As testing is wrapping up </a:t>
            </a:r>
            <a:r>
              <a:rPr lang="en-US" b="0" dirty="0"/>
              <a:t>for the day, collect all logon cards and store them securely. Reminder to collect all scratch paper. All scratch paper for the ELPAC assessments must be securely destroyed.  </a:t>
            </a:r>
          </a:p>
          <a:p>
            <a:endParaRPr lang="en-US" dirty="0"/>
          </a:p>
          <a:p>
            <a:r>
              <a:rPr lang="en-US" dirty="0"/>
              <a:t>That’s right, all student ID information must be collected at the end of each test session, stored securely, and then destroyed securely.</a:t>
            </a:r>
          </a:p>
          <a:p>
            <a:pPr lvl="1"/>
            <a:r>
              <a:rPr lang="en-US" dirty="0"/>
              <a:t>The loss of logon information is considered a security incident at the local level.</a:t>
            </a:r>
          </a:p>
          <a:p>
            <a:pPr lvl="1"/>
            <a:r>
              <a:rPr lang="en-US" dirty="0"/>
              <a:t>This does not need to be reported in the </a:t>
            </a:r>
            <a:r>
              <a:rPr lang="en-US" sz="1200" i="0" dirty="0"/>
              <a:t>Security Test and Incident Reporting System, or STAIRS;</a:t>
            </a:r>
            <a:r>
              <a:rPr lang="en-US" dirty="0"/>
              <a:t> however, it is not something we want happening.</a:t>
            </a:r>
          </a:p>
          <a:p>
            <a:pPr lvl="1"/>
            <a:r>
              <a:rPr lang="en-US" dirty="0"/>
              <a:t>If students will be logging on to multiple tests in one day, collect the logon cards after the last logon of the day has been completed.</a:t>
            </a:r>
          </a:p>
          <a:p>
            <a:endParaRPr lang="en-US" dirty="0"/>
          </a:p>
        </p:txBody>
      </p:sp>
      <p:sp>
        <p:nvSpPr>
          <p:cNvPr id="4" name="Slide Number Placeholder 3">
            <a:extLst>
              <a:ext uri="{FF2B5EF4-FFF2-40B4-BE49-F238E27FC236}">
                <a16:creationId xmlns:a16="http://schemas.microsoft.com/office/drawing/2014/main" id="{619143C7-6D73-6F5B-17F4-813C57D72D92}"/>
              </a:ext>
            </a:extLst>
          </p:cNvPr>
          <p:cNvSpPr>
            <a:spLocks noGrp="1"/>
          </p:cNvSpPr>
          <p:nvPr>
            <p:ph type="sldNum" sz="quarter" idx="5"/>
          </p:nvPr>
        </p:nvSpPr>
        <p:spPr/>
        <p:txBody>
          <a:bodyPr/>
          <a:lstStyle/>
          <a:p>
            <a:fld id="{E04AD113-A2AE-4DF9-9DE8-7E2B57C48ADE}" type="slidenum">
              <a:rPr lang="en-US" smtClean="0"/>
              <a:t>60</a:t>
            </a:fld>
            <a:endParaRPr lang="en-US"/>
          </a:p>
        </p:txBody>
      </p:sp>
    </p:spTree>
    <p:extLst>
      <p:ext uri="{BB962C8B-B14F-4D97-AF65-F5344CB8AC3E}">
        <p14:creationId xmlns:p14="http://schemas.microsoft.com/office/powerpoint/2010/main" val="36677687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Our next section is all about pausing ELPAC Assessments, and the rules around the length of the pause.</a:t>
            </a:r>
          </a:p>
          <a:p>
            <a:r>
              <a:rPr lang="en-US" dirty="0"/>
              <a:t>Both the</a:t>
            </a:r>
            <a:r>
              <a:rPr lang="en-US" b="0" dirty="0"/>
              <a:t> </a:t>
            </a:r>
            <a:r>
              <a:rPr lang="en-US" dirty="0"/>
              <a:t>links</a:t>
            </a:r>
            <a:r>
              <a:rPr lang="en-US" b="0" dirty="0"/>
              <a:t> to the Pause Rules flyer </a:t>
            </a:r>
            <a:r>
              <a:rPr lang="en-US" dirty="0"/>
              <a:t>and the Administer a Test Session web page, where the </a:t>
            </a:r>
            <a:r>
              <a:rPr lang="en-US" i="1" dirty="0"/>
              <a:t>PFA</a:t>
            </a:r>
            <a:r>
              <a:rPr lang="en-US" dirty="0"/>
              <a:t> documents are provided </a:t>
            </a:r>
            <a:r>
              <a:rPr lang="en-US" b="0" dirty="0"/>
              <a:t>in the Resource Guide.</a:t>
            </a:r>
          </a:p>
        </p:txBody>
      </p:sp>
      <p:sp>
        <p:nvSpPr>
          <p:cNvPr id="4" name="Slide Number Placeholder 3"/>
          <p:cNvSpPr>
            <a:spLocks noGrp="1"/>
          </p:cNvSpPr>
          <p:nvPr>
            <p:ph type="sldNum" sz="quarter" idx="5"/>
          </p:nvPr>
        </p:nvSpPr>
        <p:spPr/>
        <p:txBody>
          <a:bodyPr/>
          <a:lstStyle/>
          <a:p>
            <a:fld id="{E04AD113-A2AE-4DF9-9DE8-7E2B57C48ADE}" type="slidenum">
              <a:rPr lang="en-US" smtClean="0"/>
              <a:t>61</a:t>
            </a:fld>
            <a:endParaRPr lang="en-US"/>
          </a:p>
        </p:txBody>
      </p:sp>
    </p:spTree>
    <p:extLst>
      <p:ext uri="{BB962C8B-B14F-4D97-AF65-F5344CB8AC3E}">
        <p14:creationId xmlns:p14="http://schemas.microsoft.com/office/powerpoint/2010/main" val="41234618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If a student needs a break, pause the test.</a:t>
            </a:r>
          </a:p>
          <a:p>
            <a:r>
              <a:rPr lang="en-US" dirty="0"/>
              <a:t>The student may</a:t>
            </a:r>
            <a:r>
              <a:rPr lang="en-US" b="1" dirty="0">
                <a:solidFill>
                  <a:srgbClr val="FF0000"/>
                </a:solidFill>
              </a:rPr>
              <a:t> </a:t>
            </a:r>
            <a:r>
              <a:rPr lang="en-US" dirty="0"/>
              <a:t>then</a:t>
            </a:r>
            <a:r>
              <a:rPr lang="en-US" b="0" i="0" dirty="0"/>
              <a:t> </a:t>
            </a:r>
            <a:r>
              <a:rPr lang="en-US" b="1" i="1" dirty="0"/>
              <a:t>[update these options as needed for local procedures]</a:t>
            </a:r>
          </a:p>
          <a:p>
            <a:pPr lvl="1"/>
            <a:r>
              <a:rPr lang="en-US" sz="1200" b="0" i="0" kern="1200" dirty="0">
                <a:solidFill>
                  <a:schemeClr val="tx1"/>
                </a:solidFill>
                <a:latin typeface="+mn-lt"/>
                <a:ea typeface="+mn-ea"/>
                <a:cs typeface="+mn-cs"/>
              </a:rPr>
              <a:t>use the restroom; </a:t>
            </a:r>
          </a:p>
          <a:p>
            <a:pPr lvl="1"/>
            <a:r>
              <a:rPr lang="en-US" sz="1200" b="0" i="0" kern="1200" dirty="0">
                <a:solidFill>
                  <a:schemeClr val="tx1"/>
                </a:solidFill>
                <a:latin typeface="+mn-lt"/>
                <a:ea typeface="+mn-ea"/>
                <a:cs typeface="+mn-cs"/>
              </a:rPr>
              <a:t>get a drink of water; and </a:t>
            </a:r>
          </a:p>
          <a:p>
            <a:pPr lvl="1"/>
            <a:r>
              <a:rPr lang="en-US" sz="1200" b="0" i="0" kern="1200" dirty="0">
                <a:solidFill>
                  <a:schemeClr val="tx1"/>
                </a:solidFill>
                <a:latin typeface="+mn-lt"/>
                <a:ea typeface="+mn-ea"/>
                <a:cs typeface="+mn-cs"/>
              </a:rPr>
              <a:t>go stretch or </a:t>
            </a:r>
            <a:r>
              <a:rPr lang="en-US" dirty="0"/>
              <a:t>outside</a:t>
            </a:r>
            <a:r>
              <a:rPr lang="en-US" b="0" i="0" dirty="0"/>
              <a:t> to </a:t>
            </a:r>
            <a:r>
              <a:rPr lang="en-US" dirty="0"/>
              <a:t>get</a:t>
            </a:r>
            <a:r>
              <a:rPr lang="en-US" b="0" i="0" dirty="0"/>
              <a:t> the wiggles out.</a:t>
            </a:r>
          </a:p>
          <a:p>
            <a:endParaRPr lang="en-US" dirty="0"/>
          </a:p>
          <a:p>
            <a:r>
              <a:rPr lang="en-US" dirty="0"/>
              <a:t>Students </a:t>
            </a:r>
            <a:r>
              <a:rPr lang="en-US" b="1" dirty="0"/>
              <a:t>cannot</a:t>
            </a:r>
            <a:r>
              <a:rPr lang="en-US" dirty="0"/>
              <a:t> access technology during breaks.</a:t>
            </a:r>
          </a:p>
          <a:p>
            <a:pPr lvl="1"/>
            <a:r>
              <a:rPr lang="en-US" dirty="0"/>
              <a:t>Also, remind students to keep the break under 20 minutes.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62</a:t>
            </a:fld>
            <a:endParaRPr lang="en-US"/>
          </a:p>
        </p:txBody>
      </p:sp>
    </p:spTree>
    <p:extLst>
      <p:ext uri="{BB962C8B-B14F-4D97-AF65-F5344CB8AC3E}">
        <p14:creationId xmlns:p14="http://schemas.microsoft.com/office/powerpoint/2010/main" val="5228470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pPr>
              <a:buNone/>
            </a:pPr>
            <a:r>
              <a:rPr lang="en-US" dirty="0"/>
              <a:t>There are some ELPAC tests without pause rules</a:t>
            </a:r>
            <a:r>
              <a:rPr lang="en-US" sz="1200" kern="1200" dirty="0">
                <a:solidFill>
                  <a:schemeClr val="tx1"/>
                </a:solidFill>
                <a:latin typeface="+mn-lt"/>
                <a:ea typeface="+mn-ea"/>
                <a:cs typeface="+mn-cs"/>
              </a:rPr>
              <a:t>.</a:t>
            </a:r>
          </a:p>
          <a:p>
            <a:pPr>
              <a:spcBef>
                <a:spcPts val="600"/>
              </a:spcBef>
              <a:spcAft>
                <a:spcPts val="600"/>
              </a:spcAft>
            </a:pPr>
            <a:r>
              <a:rPr lang="en-US" dirty="0"/>
              <a:t>The Initial ELPAC and Summative ELPAC </a:t>
            </a:r>
            <a:r>
              <a:rPr lang="en-US" sz="1200" kern="1200" dirty="0">
                <a:solidFill>
                  <a:schemeClr val="tx1"/>
                </a:solidFill>
                <a:latin typeface="+mn-lt"/>
                <a:ea typeface="+mn-ea"/>
                <a:cs typeface="+mn-cs"/>
              </a:rPr>
              <a:t>Speaking and Writing domains </a:t>
            </a:r>
            <a:r>
              <a:rPr lang="en-US" dirty="0"/>
              <a:t>have no pause rules. </a:t>
            </a:r>
          </a:p>
          <a:p>
            <a:pPr>
              <a:spcBef>
                <a:spcPts val="600"/>
              </a:spcBef>
              <a:spcAft>
                <a:spcPts val="600"/>
              </a:spcAft>
            </a:pPr>
            <a:r>
              <a:rPr lang="en-US" dirty="0"/>
              <a:t>Likewise, the Initial Alternate ELPAC and Summative Alternate ELPAC also have no pause rules.</a:t>
            </a:r>
          </a:p>
          <a:p>
            <a:pPr>
              <a:buNone/>
            </a:pPr>
            <a:endParaRPr lang="en-US" dirty="0"/>
          </a:p>
          <a:p>
            <a:pPr>
              <a:buNone/>
            </a:pPr>
            <a:r>
              <a:rPr lang="en-US" dirty="0"/>
              <a:t>For these assessments, without pause rules, if a student is paused for more than 20 minutes, they will be able to return to items with previous or partial responses within the current assessment or test segment. </a:t>
            </a:r>
          </a:p>
        </p:txBody>
      </p:sp>
      <p:sp>
        <p:nvSpPr>
          <p:cNvPr id="4" name="Slide Number Placeholder 3"/>
          <p:cNvSpPr>
            <a:spLocks noGrp="1"/>
          </p:cNvSpPr>
          <p:nvPr>
            <p:ph type="sldNum" sz="quarter" idx="5"/>
          </p:nvPr>
        </p:nvSpPr>
        <p:spPr/>
        <p:txBody>
          <a:bodyPr/>
          <a:lstStyle/>
          <a:p>
            <a:fld id="{E04AD113-A2AE-4DF9-9DE8-7E2B57C48ADE}" type="slidenum">
              <a:rPr lang="en-US" smtClean="0"/>
              <a:t>63</a:t>
            </a:fld>
            <a:endParaRPr lang="en-US"/>
          </a:p>
        </p:txBody>
      </p:sp>
    </p:spTree>
    <p:extLst>
      <p:ext uri="{BB962C8B-B14F-4D97-AF65-F5344CB8AC3E}">
        <p14:creationId xmlns:p14="http://schemas.microsoft.com/office/powerpoint/2010/main" val="3447008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Let’s start with pauses less than 20 minutes.</a:t>
            </a:r>
          </a:p>
          <a:p>
            <a:endParaRPr lang="en-US" dirty="0"/>
          </a:p>
          <a:p>
            <a:r>
              <a:rPr lang="en-US" dirty="0"/>
              <a:t>For</a:t>
            </a:r>
            <a:r>
              <a:rPr lang="en-US" b="1" dirty="0">
                <a:solidFill>
                  <a:srgbClr val="FF0000"/>
                </a:solidFill>
              </a:rPr>
              <a:t> </a:t>
            </a:r>
            <a:r>
              <a:rPr lang="en-US" sz="1200" kern="1200" dirty="0">
                <a:solidFill>
                  <a:schemeClr val="tx1"/>
                </a:solidFill>
                <a:latin typeface="+mn-lt"/>
                <a:ea typeface="+mn-ea"/>
                <a:cs typeface="+mn-cs"/>
              </a:rPr>
              <a:t>Initial ELPAC and Summative ELPAC Listening and Reading domains, if the student needs to pause the test, refer to the Preparing for Administration document, also known as the PFA, for more detailed instructions, but in general if the student returns under 20 minutes, then they will return to the page where they paused and may revisit previously answered questions</a:t>
            </a:r>
            <a:r>
              <a:rPr lang="en-US" dirty="0"/>
              <a:t>.</a:t>
            </a:r>
          </a:p>
          <a:p>
            <a:pPr marL="0" indent="0">
              <a:buNone/>
            </a:pPr>
            <a:endParaRPr lang="en-US" b="1" dirty="0"/>
          </a:p>
          <a:p>
            <a:pPr marL="0" indent="0">
              <a:buNone/>
            </a:pPr>
            <a:r>
              <a:rPr lang="en-US" dirty="0"/>
              <a:t>Link to PFA: https://www.caaspp-elpac.org/s/docs/ELPACIA.Grade3-12.PFA.2025-26.pdf </a:t>
            </a:r>
          </a:p>
          <a:p>
            <a:pPr marL="0" indent="0">
              <a:buNone/>
            </a:pPr>
            <a:r>
              <a:rPr lang="en-US" dirty="0"/>
              <a:t>Link to TOMS guide: https://ca-toms-help.ets.org/accessibility-guide/accessibility-features-caaspp-elpac/universal-tools/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64</a:t>
            </a:fld>
            <a:endParaRPr lang="en-US"/>
          </a:p>
        </p:txBody>
      </p:sp>
    </p:spTree>
    <p:extLst>
      <p:ext uri="{BB962C8B-B14F-4D97-AF65-F5344CB8AC3E}">
        <p14:creationId xmlns:p14="http://schemas.microsoft.com/office/powerpoint/2010/main" val="22173390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D396D-1452-375F-42EA-9B9B8519A5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899D5-87DD-47DF-B109-3E332A092EA1}"/>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4C55DF43-22C2-D384-CF8B-FC2BB8062132}"/>
              </a:ext>
            </a:extLst>
          </p:cNvPr>
          <p:cNvSpPr>
            <a:spLocks noGrp="1"/>
          </p:cNvSpPr>
          <p:nvPr>
            <p:ph type="body" idx="1"/>
          </p:nvPr>
        </p:nvSpPr>
        <p:spPr/>
        <p:txBody>
          <a:bodyPr/>
          <a:lstStyle/>
          <a:p>
            <a:r>
              <a:rPr lang="en-US" dirty="0"/>
              <a:t>When a test is paused </a:t>
            </a:r>
            <a:r>
              <a:rPr lang="en-US" sz="1200" kern="1200" dirty="0">
                <a:solidFill>
                  <a:schemeClr val="tx1"/>
                </a:solidFill>
                <a:latin typeface="+mn-lt"/>
                <a:ea typeface="+mn-ea"/>
                <a:cs typeface="+mn-cs"/>
              </a:rPr>
              <a:t>for 20 minutes or more during either the Initial ELPAC and Summative ELPAC Listening and Reading domains, a student</a:t>
            </a:r>
          </a:p>
          <a:p>
            <a:pPr lvl="1"/>
            <a:r>
              <a:rPr lang="en-US" sz="1200" kern="1200" dirty="0">
                <a:solidFill>
                  <a:schemeClr val="tx1"/>
                </a:solidFill>
                <a:latin typeface="+mn-lt"/>
                <a:ea typeface="+mn-ea"/>
                <a:cs typeface="+mn-cs"/>
              </a:rPr>
              <a:t>returns to the last page containing questions with which the student has not yet interacted; and</a:t>
            </a:r>
          </a:p>
          <a:p>
            <a:pPr lvl="1"/>
            <a:r>
              <a:rPr lang="en-US" sz="1200" kern="1200" dirty="0">
                <a:solidFill>
                  <a:schemeClr val="tx1"/>
                </a:solidFill>
                <a:latin typeface="+mn-lt"/>
                <a:ea typeface="+mn-ea"/>
                <a:cs typeface="+mn-cs"/>
              </a:rPr>
              <a:t>if a TE does not approve a student before the 20 minutes expires, the student </a:t>
            </a:r>
            <a:r>
              <a:rPr lang="en-US" dirty="0"/>
              <a:t>cannot return to previously completed pages, even if they are marked for review.</a:t>
            </a:r>
          </a:p>
          <a:p>
            <a:endParaRPr lang="en-US" dirty="0"/>
          </a:p>
          <a:p>
            <a:endParaRPr lang="en-US" dirty="0"/>
          </a:p>
        </p:txBody>
      </p:sp>
      <p:sp>
        <p:nvSpPr>
          <p:cNvPr id="4" name="Slide Number Placeholder 3">
            <a:extLst>
              <a:ext uri="{FF2B5EF4-FFF2-40B4-BE49-F238E27FC236}">
                <a16:creationId xmlns:a16="http://schemas.microsoft.com/office/drawing/2014/main" id="{9A498310-F57C-4B2F-BACD-FC862E0E3953}"/>
              </a:ext>
            </a:extLst>
          </p:cNvPr>
          <p:cNvSpPr>
            <a:spLocks noGrp="1"/>
          </p:cNvSpPr>
          <p:nvPr>
            <p:ph type="sldNum" sz="quarter" idx="5"/>
          </p:nvPr>
        </p:nvSpPr>
        <p:spPr/>
        <p:txBody>
          <a:bodyPr/>
          <a:lstStyle/>
          <a:p>
            <a:fld id="{E04AD113-A2AE-4DF9-9DE8-7E2B57C48ADE}" type="slidenum">
              <a:rPr lang="en-US" smtClean="0"/>
              <a:t>65</a:t>
            </a:fld>
            <a:endParaRPr lang="en-US"/>
          </a:p>
        </p:txBody>
      </p:sp>
    </p:spTree>
    <p:extLst>
      <p:ext uri="{BB962C8B-B14F-4D97-AF65-F5344CB8AC3E}">
        <p14:creationId xmlns:p14="http://schemas.microsoft.com/office/powerpoint/2010/main" val="11570040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B10AD-089A-77F6-6BD6-DC5398EEC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C444F-279D-15CD-6181-3CA8E3A37A78}"/>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87C34F26-05BF-B3DB-B6B7-90807E691CB1}"/>
              </a:ext>
            </a:extLst>
          </p:cNvPr>
          <p:cNvSpPr>
            <a:spLocks noGrp="1"/>
          </p:cNvSpPr>
          <p:nvPr>
            <p:ph type="body" idx="1"/>
          </p:nvPr>
        </p:nvSpPr>
        <p:spPr/>
        <p:txBody>
          <a:bodyPr/>
          <a:lstStyle/>
          <a:p>
            <a:r>
              <a:rPr lang="en-US" dirty="0"/>
              <a:t>If a student needs a break of more than 20 minutes, or will not finish by the end of the testing session, students should:</a:t>
            </a:r>
          </a:p>
          <a:p>
            <a:pPr lvl="1"/>
            <a:r>
              <a:rPr lang="en-US" dirty="0"/>
              <a:t>review all questions they have started; and </a:t>
            </a:r>
          </a:p>
          <a:p>
            <a:pPr lvl="1"/>
            <a:r>
              <a:rPr lang="en-US" dirty="0"/>
              <a:t>complete  all questions marked for review. </a:t>
            </a:r>
          </a:p>
          <a:p>
            <a:pPr lvl="2"/>
            <a:r>
              <a:rPr lang="en-US" dirty="0"/>
              <a:t>they cannot access these later—remember the pause rules.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a:t>
            </a:r>
            <a:r>
              <a:rPr lang="en-US" sz="1200" kern="1200" dirty="0">
                <a:solidFill>
                  <a:schemeClr val="tx1"/>
                </a:solidFill>
                <a:effectLst/>
                <a:latin typeface="+mn-lt"/>
                <a:ea typeface="+mn-ea"/>
                <a:cs typeface="+mn-cs"/>
              </a:rPr>
              <a:t> the event of a fire alarm, internet outage, or health concern that lasts more than 20 minutes the TE should alert the Site Coordinator so they can appropriately address the issue</a:t>
            </a:r>
            <a:r>
              <a:rPr lang="en-US" dirty="0"/>
              <a:t>.</a:t>
            </a:r>
            <a:endParaRPr lang="en-US" sz="1200" kern="1200" dirty="0">
              <a:solidFill>
                <a:schemeClr val="tx1"/>
              </a:solidFill>
              <a:effectLst/>
              <a:latin typeface="+mn-lt"/>
            </a:endParaRPr>
          </a:p>
          <a:p>
            <a:endParaRPr lang="en-US" dirty="0"/>
          </a:p>
        </p:txBody>
      </p:sp>
      <p:sp>
        <p:nvSpPr>
          <p:cNvPr id="4" name="Slide Number Placeholder 3">
            <a:extLst>
              <a:ext uri="{FF2B5EF4-FFF2-40B4-BE49-F238E27FC236}">
                <a16:creationId xmlns:a16="http://schemas.microsoft.com/office/drawing/2014/main" id="{3A9EB5CE-DBE4-F73B-09C3-CF38055E9C7E}"/>
              </a:ext>
            </a:extLst>
          </p:cNvPr>
          <p:cNvSpPr>
            <a:spLocks noGrp="1"/>
          </p:cNvSpPr>
          <p:nvPr>
            <p:ph type="sldNum" sz="quarter" idx="5"/>
          </p:nvPr>
        </p:nvSpPr>
        <p:spPr/>
        <p:txBody>
          <a:bodyPr/>
          <a:lstStyle/>
          <a:p>
            <a:fld id="{E04AD113-A2AE-4DF9-9DE8-7E2B57C48ADE}" type="slidenum">
              <a:rPr lang="en-US" smtClean="0"/>
              <a:t>66</a:t>
            </a:fld>
            <a:endParaRPr lang="en-US"/>
          </a:p>
        </p:txBody>
      </p:sp>
    </p:spTree>
    <p:extLst>
      <p:ext uri="{BB962C8B-B14F-4D97-AF65-F5344CB8AC3E}">
        <p14:creationId xmlns:p14="http://schemas.microsoft.com/office/powerpoint/2010/main" val="1226615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7A1ED-8C92-555E-F826-B313700E9C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6E3B6-2515-B3AE-41A9-F541294CF232}"/>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583457A5-C47D-3A28-1C89-35861D97B826}"/>
              </a:ext>
            </a:extLst>
          </p:cNvPr>
          <p:cNvSpPr>
            <a:spLocks noGrp="1"/>
          </p:cNvSpPr>
          <p:nvPr>
            <p:ph type="body" idx="1"/>
          </p:nvPr>
        </p:nvSpPr>
        <p:spPr/>
        <p:txBody>
          <a:bodyPr/>
          <a:lstStyle/>
          <a:p>
            <a:r>
              <a:rPr lang="en-US" sz="1200" kern="1200" dirty="0">
                <a:solidFill>
                  <a:schemeClr val="tx1"/>
                </a:solidFill>
                <a:latin typeface="+mn-lt"/>
                <a:ea typeface="+mn-ea"/>
                <a:cs typeface="+mn-cs"/>
              </a:rPr>
              <a:t>For breaks more </a:t>
            </a:r>
            <a:r>
              <a:rPr lang="en-US" dirty="0"/>
              <a:t>than 20 minutes collect all materials, write the student's name on scratch paper, and collect logon card.</a:t>
            </a:r>
          </a:p>
          <a:p>
            <a:pPr lvl="1"/>
            <a:r>
              <a:rPr lang="en-US" dirty="0"/>
              <a:t>Remember these cannot remain on student desks.</a:t>
            </a:r>
          </a:p>
          <a:p>
            <a:pPr lvl="1"/>
            <a:r>
              <a:rPr lang="en-US" dirty="0"/>
              <a:t>Printed materials, scratch paper, the DFAs, and documents with student information must be securely stored in a locked location that can be opened only with a key or keycard by staff responsible for test administration.</a:t>
            </a:r>
          </a:p>
        </p:txBody>
      </p:sp>
      <p:sp>
        <p:nvSpPr>
          <p:cNvPr id="4" name="Slide Number Placeholder 3">
            <a:extLst>
              <a:ext uri="{FF2B5EF4-FFF2-40B4-BE49-F238E27FC236}">
                <a16:creationId xmlns:a16="http://schemas.microsoft.com/office/drawing/2014/main" id="{4ACBC41E-1CFD-F1EC-AF03-19127E91F01D}"/>
              </a:ext>
            </a:extLst>
          </p:cNvPr>
          <p:cNvSpPr>
            <a:spLocks noGrp="1"/>
          </p:cNvSpPr>
          <p:nvPr>
            <p:ph type="sldNum" sz="quarter" idx="5"/>
          </p:nvPr>
        </p:nvSpPr>
        <p:spPr/>
        <p:txBody>
          <a:bodyPr/>
          <a:lstStyle/>
          <a:p>
            <a:fld id="{E04AD113-A2AE-4DF9-9DE8-7E2B57C48ADE}" type="slidenum">
              <a:rPr lang="en-US" smtClean="0"/>
              <a:t>67</a:t>
            </a:fld>
            <a:endParaRPr lang="en-US"/>
          </a:p>
        </p:txBody>
      </p:sp>
    </p:spTree>
    <p:extLst>
      <p:ext uri="{BB962C8B-B14F-4D97-AF65-F5344CB8AC3E}">
        <p14:creationId xmlns:p14="http://schemas.microsoft.com/office/powerpoint/2010/main" val="38958576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6FAEA-D216-4002-442B-D047423EBC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0792C3-CA25-4E03-ADBF-2BC25096CD6D}"/>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3362E0F-72F3-4842-3353-1B796618A491}"/>
              </a:ext>
            </a:extLst>
          </p:cNvPr>
          <p:cNvSpPr>
            <a:spLocks noGrp="1"/>
          </p:cNvSpPr>
          <p:nvPr>
            <p:ph type="body" idx="1"/>
          </p:nvPr>
        </p:nvSpPr>
        <p:spPr/>
        <p:txBody>
          <a:bodyPr/>
          <a:lstStyle/>
          <a:p>
            <a:r>
              <a:rPr lang="en-US" dirty="0"/>
              <a:t>And if the student will not complete testing the same day, </a:t>
            </a:r>
            <a:r>
              <a:rPr lang="en-US" b="1" i="1" dirty="0"/>
              <a:t>[insert local process here].</a:t>
            </a:r>
          </a:p>
          <a:p>
            <a:endParaRPr lang="en-US" dirty="0"/>
          </a:p>
        </p:txBody>
      </p:sp>
      <p:sp>
        <p:nvSpPr>
          <p:cNvPr id="4" name="Slide Number Placeholder 3">
            <a:extLst>
              <a:ext uri="{FF2B5EF4-FFF2-40B4-BE49-F238E27FC236}">
                <a16:creationId xmlns:a16="http://schemas.microsoft.com/office/drawing/2014/main" id="{D90506A1-1F9E-C8CB-A246-13338A1655A5}"/>
              </a:ext>
            </a:extLst>
          </p:cNvPr>
          <p:cNvSpPr>
            <a:spLocks noGrp="1"/>
          </p:cNvSpPr>
          <p:nvPr>
            <p:ph type="sldNum" sz="quarter" idx="5"/>
          </p:nvPr>
        </p:nvSpPr>
        <p:spPr/>
        <p:txBody>
          <a:bodyPr/>
          <a:lstStyle/>
          <a:p>
            <a:fld id="{E04AD113-A2AE-4DF9-9DE8-7E2B57C48ADE}" type="slidenum">
              <a:rPr lang="en-US" smtClean="0"/>
              <a:t>68</a:t>
            </a:fld>
            <a:endParaRPr lang="en-US"/>
          </a:p>
        </p:txBody>
      </p:sp>
    </p:spTree>
    <p:extLst>
      <p:ext uri="{BB962C8B-B14F-4D97-AF65-F5344CB8AC3E}">
        <p14:creationId xmlns:p14="http://schemas.microsoft.com/office/powerpoint/2010/main" val="1426946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And then we have inactivity, which is not a pause initiated by student, but a timeout due to no activity from the student.</a:t>
            </a:r>
          </a:p>
          <a:p>
            <a:endParaRPr lang="en-US" dirty="0"/>
          </a:p>
          <a:p>
            <a:r>
              <a:rPr lang="en-US" dirty="0"/>
              <a:t>As a security measure, students are automatically logged out of the test after 30 minutes of inactivity.  </a:t>
            </a:r>
          </a:p>
          <a:p>
            <a:pPr lvl="0"/>
            <a:endParaRPr lang="en-US" dirty="0"/>
          </a:p>
          <a:p>
            <a:r>
              <a:rPr lang="en-US" sz="1200" kern="1200" dirty="0">
                <a:solidFill>
                  <a:schemeClr val="tx1"/>
                </a:solidFill>
                <a:latin typeface="+mn-lt"/>
                <a:ea typeface="+mn-ea"/>
                <a:cs typeface="+mn-cs"/>
              </a:rPr>
              <a:t>Test Activity includes: </a:t>
            </a:r>
          </a:p>
          <a:p>
            <a:pPr lvl="1"/>
            <a:r>
              <a:rPr lang="en-US" dirty="0"/>
              <a:t>Selecting a menu or an answer.</a:t>
            </a:r>
          </a:p>
          <a:p>
            <a:pPr lvl="1"/>
            <a:r>
              <a:rPr lang="en-US" dirty="0"/>
              <a:t>Using a navigation option in the assessment (e.g., selecting Next or Back buttons, using the Questions drop-down list).</a:t>
            </a:r>
          </a:p>
          <a:p>
            <a:r>
              <a:rPr lang="en-US" dirty="0"/>
              <a:t>Please note that moving the mouse or selecting an empty space on the screen is not considered activity.</a:t>
            </a:r>
          </a:p>
          <a:p>
            <a:endParaRPr lang="en-US" dirty="0"/>
          </a:p>
          <a:p>
            <a:r>
              <a:rPr lang="en-US" dirty="0"/>
              <a:t>Before the system logs out, a warning message will display.</a:t>
            </a:r>
          </a:p>
          <a:p>
            <a:pPr lvl="1"/>
            <a:r>
              <a:rPr lang="en-US" dirty="0"/>
              <a:t>Selecting OK in this message will restart the 30-minute inactivity timer.</a:t>
            </a:r>
          </a:p>
          <a:p>
            <a:endParaRPr lang="en-US" dirty="0"/>
          </a:p>
          <a:p>
            <a:r>
              <a:rPr lang="en-US" dirty="0"/>
              <a:t>As soon as the inactivity logout happens, the 20-minute pause timer starts. </a:t>
            </a:r>
          </a:p>
          <a:p>
            <a:pPr lvl="1"/>
            <a:r>
              <a:rPr lang="en-US" dirty="0"/>
              <a:t>So, if the student is logged out due to inactivity and logs back in within 20 minutes, </a:t>
            </a:r>
            <a:r>
              <a:rPr lang="en-US" b="0" dirty="0"/>
              <a:t>they may return to previously answered </a:t>
            </a:r>
            <a:r>
              <a:rPr lang="en-US" dirty="0"/>
              <a:t>questions or pages</a:t>
            </a:r>
            <a:r>
              <a:rPr lang="en-US" b="0" dirty="0"/>
              <a:t>. </a:t>
            </a:r>
          </a:p>
          <a:p>
            <a:pPr lvl="1"/>
            <a:r>
              <a:rPr lang="en-US" dirty="0"/>
              <a:t>If the student takes 20 or more minutes to log back in, </a:t>
            </a:r>
            <a:r>
              <a:rPr lang="en-US" b="0" dirty="0"/>
              <a:t>they </a:t>
            </a:r>
            <a:r>
              <a:rPr lang="en-US" b="0" strike="noStrike" dirty="0"/>
              <a:t>will </a:t>
            </a:r>
            <a:r>
              <a:rPr lang="en-US" b="0" dirty="0"/>
              <a:t>not return to previously answered questions</a:t>
            </a:r>
            <a:r>
              <a:rPr lang="en-US" dirty="0"/>
              <a:t> or pages</a:t>
            </a:r>
            <a:r>
              <a:rPr lang="en-US" b="0" dirty="0"/>
              <a:t>.</a:t>
            </a:r>
            <a:endParaRPr lang="en-US" b="0" strike="sngStrike" dirty="0"/>
          </a:p>
          <a:p>
            <a:pPr marL="0" indent="0">
              <a:buNone/>
            </a:pPr>
            <a:endParaRPr lang="en-US" dirty="0"/>
          </a:p>
          <a:p>
            <a:r>
              <a:rPr lang="en-US" b="0" dirty="0"/>
              <a:t>The time the student sat idle that caused the logout, is not counted</a:t>
            </a:r>
            <a:r>
              <a:rPr lang="en-US" dirty="0"/>
              <a:t> in the 20-minutes</a:t>
            </a:r>
            <a:r>
              <a:rPr lang="en-US" b="0" dirty="0"/>
              <a:t>,  just the minutes after </a:t>
            </a:r>
            <a:r>
              <a:rPr lang="en-US" dirty="0"/>
              <a:t>the </a:t>
            </a:r>
            <a:r>
              <a:rPr lang="en-US" b="0" dirty="0"/>
              <a:t>logout.</a:t>
            </a:r>
          </a:p>
          <a:p>
            <a:pPr marL="0" indent="0">
              <a:buNone/>
            </a:pPr>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69</a:t>
            </a:fld>
            <a:endParaRPr lang="en-US"/>
          </a:p>
        </p:txBody>
      </p:sp>
    </p:spTree>
    <p:extLst>
      <p:ext uri="{BB962C8B-B14F-4D97-AF65-F5344CB8AC3E}">
        <p14:creationId xmlns:p14="http://schemas.microsoft.com/office/powerpoint/2010/main" val="337948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pPr marL="285750" indent="-285750">
              <a:buClr>
                <a:schemeClr val="dk1"/>
              </a:buClr>
              <a:buSzPts val="1200"/>
              <a:buFont typeface="Arial"/>
              <a:buChar char="•"/>
            </a:pPr>
            <a:r>
              <a:rPr lang="en-US" dirty="0"/>
              <a:t>Let's start with an </a:t>
            </a:r>
            <a:r>
              <a:rPr lang="en-US" b="0" dirty="0"/>
              <a:t>overview of the ELPAC.</a:t>
            </a:r>
          </a:p>
          <a:p>
            <a:pPr marL="285750" indent="-285750">
              <a:spcBef>
                <a:spcPts val="600"/>
              </a:spcBef>
              <a:buClr>
                <a:schemeClr val="dk1"/>
              </a:buClr>
              <a:buSzPts val="1200"/>
              <a:buFont typeface="Arial"/>
              <a:buChar char="•"/>
            </a:pPr>
            <a:r>
              <a:rPr lang="en-US" b="0" dirty="0"/>
              <a:t>As a reminder, ELPAC stands for the English Language Proficiency Assessments for California. </a:t>
            </a:r>
          </a:p>
          <a:p>
            <a:pPr marL="285750" indent="-285750">
              <a:spcBef>
                <a:spcPts val="600"/>
              </a:spcBef>
              <a:buClr>
                <a:srgbClr val="000000"/>
              </a:buClr>
              <a:buSzPts val="1200"/>
              <a:buFont typeface="Arial"/>
              <a:buChar char="•"/>
            </a:pPr>
            <a:r>
              <a:rPr lang="en-US" dirty="0"/>
              <a:t>The following assessments are Under</a:t>
            </a:r>
            <a:r>
              <a:rPr lang="en-US" b="0" dirty="0"/>
              <a:t> </a:t>
            </a:r>
            <a:r>
              <a:rPr lang="en-US" dirty="0"/>
              <a:t>the ELPAC</a:t>
            </a:r>
            <a:r>
              <a:rPr lang="en-US" b="0" dirty="0"/>
              <a:t> umbrella</a:t>
            </a:r>
            <a:r>
              <a:rPr lang="en-US" dirty="0"/>
              <a:t>,</a:t>
            </a:r>
            <a:r>
              <a:rPr lang="en-US" b="0" dirty="0"/>
              <a:t> as we like to say</a:t>
            </a:r>
            <a:r>
              <a:rPr lang="en-US" dirty="0"/>
              <a:t>:</a:t>
            </a:r>
            <a:endParaRPr lang="en-US" b="0" dirty="0"/>
          </a:p>
          <a:p>
            <a:pPr lvl="1"/>
            <a:r>
              <a:rPr lang="en-US" b="0" dirty="0"/>
              <a:t>Initial ELPAC</a:t>
            </a:r>
          </a:p>
          <a:p>
            <a:pPr marL="628650" marR="0" lvl="1" indent="-171450" algn="l" defTabSz="914400" rtl="0" eaLnBrk="1" fontAlgn="auto" latinLnBrk="0" hangingPunct="1">
              <a:lnSpc>
                <a:spcPct val="100000"/>
              </a:lnSpc>
              <a:spcBef>
                <a:spcPts val="0"/>
              </a:spcBef>
              <a:spcAft>
                <a:spcPts val="0"/>
              </a:spcAft>
              <a:buClrTx/>
              <a:buSzTx/>
              <a:buFont typeface="Aptos Narrow" panose="020B0004020202020204" pitchFamily="34" charset="0"/>
              <a:buChar char="–"/>
              <a:tabLst/>
              <a:defRPr/>
            </a:pPr>
            <a:r>
              <a:rPr lang="en-US" b="0" dirty="0"/>
              <a:t>Initial Alternate ELPAC</a:t>
            </a:r>
          </a:p>
          <a:p>
            <a:pPr lvl="1"/>
            <a:r>
              <a:rPr lang="en-US" b="0" dirty="0"/>
              <a:t>Summative ELPAC</a:t>
            </a:r>
          </a:p>
          <a:p>
            <a:pPr lvl="1"/>
            <a:r>
              <a:rPr lang="en-US" b="0" dirty="0"/>
              <a:t>Summative Alternate ELPAC</a:t>
            </a:r>
          </a:p>
          <a:p>
            <a:r>
              <a:rPr lang="en-US" b="0" dirty="0"/>
              <a:t>Let's dig into each assessment a bit more.</a:t>
            </a:r>
          </a:p>
          <a:p>
            <a:pPr marL="285750" lvl="0" indent="-285750" algn="l" rtl="0">
              <a:spcBef>
                <a:spcPts val="600"/>
              </a:spcBef>
              <a:spcAft>
                <a:spcPts val="0"/>
              </a:spcAft>
              <a:buClr>
                <a:schemeClr val="dk1"/>
              </a:buClr>
              <a:buSzPts val="1200"/>
              <a:buFont typeface="Arial"/>
              <a:buChar char="•"/>
            </a:pPr>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7</a:t>
            </a:fld>
            <a:endParaRPr lang="en-US"/>
          </a:p>
        </p:txBody>
      </p:sp>
    </p:spTree>
    <p:extLst>
      <p:ext uri="{BB962C8B-B14F-4D97-AF65-F5344CB8AC3E}">
        <p14:creationId xmlns:p14="http://schemas.microsoft.com/office/powerpoint/2010/main" val="42070859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As students finish testing and </a:t>
            </a:r>
            <a:r>
              <a:rPr lang="en-US" dirty="0"/>
              <a:t>other students are still testing, they can do an independent activity, like reading or drawing.</a:t>
            </a:r>
          </a:p>
          <a:p>
            <a:r>
              <a:rPr lang="en-US" dirty="0"/>
              <a:t>Just remember, they should not be disturbing or helping other students who are still testing, and no discussion of test materials may occur.</a:t>
            </a:r>
          </a:p>
          <a:p>
            <a:r>
              <a:rPr lang="en-US" dirty="0"/>
              <a:t>This includes a debrief of the questions they saw on the test.</a:t>
            </a:r>
          </a:p>
          <a:p>
            <a:r>
              <a:rPr lang="en-US" b="1" i="1" dirty="0"/>
              <a:t>[Insert your local procedures here.]</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70</a:t>
            </a:fld>
            <a:endParaRPr lang="en-US"/>
          </a:p>
        </p:txBody>
      </p:sp>
    </p:spTree>
    <p:extLst>
      <p:ext uri="{BB962C8B-B14F-4D97-AF65-F5344CB8AC3E}">
        <p14:creationId xmlns:p14="http://schemas.microsoft.com/office/powerpoint/2010/main" val="116321790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C795-EB37-58E8-004B-5DEE264FF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798E0-C909-1721-3391-5738681C7224}"/>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022DB9F-3C17-2528-3F02-C20C0992866A}"/>
              </a:ext>
            </a:extLst>
          </p:cNvPr>
          <p:cNvSpPr>
            <a:spLocks noGrp="1"/>
          </p:cNvSpPr>
          <p:nvPr>
            <p:ph type="body" idx="1"/>
          </p:nvPr>
        </p:nvSpPr>
        <p:spPr/>
        <p:txBody>
          <a:bodyPr/>
          <a:lstStyle/>
          <a:p>
            <a:pPr marL="0" indent="0">
              <a:spcBef>
                <a:spcPts val="1800"/>
              </a:spcBef>
              <a:buNone/>
            </a:pPr>
            <a:r>
              <a:rPr lang="en-US" dirty="0">
                <a:solidFill>
                  <a:srgbClr val="0D3B4F"/>
                </a:solidFill>
              </a:rPr>
              <a:t>Reminder about Rules for Ending the Test</a:t>
            </a:r>
          </a:p>
          <a:p>
            <a:pPr>
              <a:spcBef>
                <a:spcPts val="1800"/>
              </a:spcBef>
            </a:pPr>
            <a:r>
              <a:rPr lang="en-US" dirty="0"/>
              <a:t>A student </a:t>
            </a:r>
            <a:r>
              <a:rPr lang="en-US" sz="1200" kern="1200" dirty="0">
                <a:solidFill>
                  <a:schemeClr val="tx1"/>
                </a:solidFill>
                <a:latin typeface="+mn-lt"/>
                <a:ea typeface="+mn-ea"/>
                <a:cs typeface="+mn-cs"/>
              </a:rPr>
              <a:t>may not return to a segment once it has been completed.</a:t>
            </a:r>
          </a:p>
          <a:p>
            <a:pPr>
              <a:spcBef>
                <a:spcPts val="1800"/>
              </a:spcBef>
            </a:pPr>
            <a:r>
              <a:rPr lang="en-US" sz="1200" kern="1200" dirty="0">
                <a:solidFill>
                  <a:schemeClr val="tx1"/>
                </a:solidFill>
                <a:latin typeface="+mn-lt"/>
                <a:ea typeface="+mn-ea"/>
                <a:cs typeface="+mn-cs"/>
              </a:rPr>
              <a:t>Students may not return to a test once it has been submitted.</a:t>
            </a:r>
          </a:p>
          <a:p>
            <a:pPr>
              <a:spcBef>
                <a:spcPts val="1800"/>
              </a:spcBef>
            </a:pPr>
            <a:r>
              <a:rPr lang="en-US" sz="1200" kern="1200" dirty="0">
                <a:solidFill>
                  <a:schemeClr val="tx1"/>
                </a:solidFill>
                <a:latin typeface="+mn-lt"/>
                <a:ea typeface="+mn-ea"/>
                <a:cs typeface="+mn-cs"/>
              </a:rPr>
              <a:t>Students must enter an answer for all items on a page before proceeding.</a:t>
            </a:r>
          </a:p>
          <a:p>
            <a:pPr>
              <a:spcBef>
                <a:spcPts val="1800"/>
              </a:spcBef>
            </a:pPr>
            <a:r>
              <a:rPr lang="en-US" sz="1200" kern="1200" dirty="0">
                <a:solidFill>
                  <a:schemeClr val="tx1"/>
                </a:solidFill>
                <a:latin typeface="+mn-lt"/>
                <a:ea typeface="+mn-ea"/>
                <a:cs typeface="+mn-cs"/>
              </a:rPr>
              <a:t>During the test, students </a:t>
            </a:r>
            <a:r>
              <a:rPr lang="en-US" dirty="0"/>
              <a:t>may mark item for review if they want to return to it. They can do so at the end of the segment or use the past/marked question drop-down list.</a:t>
            </a:r>
          </a:p>
        </p:txBody>
      </p:sp>
      <p:sp>
        <p:nvSpPr>
          <p:cNvPr id="4" name="Slide Number Placeholder 3">
            <a:extLst>
              <a:ext uri="{FF2B5EF4-FFF2-40B4-BE49-F238E27FC236}">
                <a16:creationId xmlns:a16="http://schemas.microsoft.com/office/drawing/2014/main" id="{B1215B7B-71AD-C450-B63D-3F40DDFA929E}"/>
              </a:ext>
            </a:extLst>
          </p:cNvPr>
          <p:cNvSpPr>
            <a:spLocks noGrp="1"/>
          </p:cNvSpPr>
          <p:nvPr>
            <p:ph type="sldNum" sz="quarter" idx="5"/>
          </p:nvPr>
        </p:nvSpPr>
        <p:spPr/>
        <p:txBody>
          <a:bodyPr/>
          <a:lstStyle/>
          <a:p>
            <a:fld id="{E04AD113-A2AE-4DF9-9DE8-7E2B57C48ADE}" type="slidenum">
              <a:rPr lang="en-US" smtClean="0"/>
              <a:t>71</a:t>
            </a:fld>
            <a:endParaRPr lang="en-US"/>
          </a:p>
        </p:txBody>
      </p:sp>
    </p:spTree>
    <p:extLst>
      <p:ext uri="{BB962C8B-B14F-4D97-AF65-F5344CB8AC3E}">
        <p14:creationId xmlns:p14="http://schemas.microsoft.com/office/powerpoint/2010/main" val="24911413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We are now going to pause and reflect.</a:t>
            </a:r>
          </a:p>
          <a:p>
            <a:pPr lvl="1"/>
            <a:r>
              <a:rPr lang="en-US" dirty="0"/>
              <a:t>Take a moment to write down one thing that sits square, one thing that is still rolling around, and three points you want to remember.</a:t>
            </a:r>
          </a:p>
          <a:p>
            <a:endParaRPr lang="en-US" dirty="0"/>
          </a:p>
          <a:p>
            <a:r>
              <a:rPr lang="en-US" b="1" i="1" dirty="0"/>
              <a:t>[Give attendees three to four minutes to complete the reflection.]</a:t>
            </a:r>
          </a:p>
          <a:p>
            <a:endParaRPr lang="en-US" dirty="0"/>
          </a:p>
          <a:p>
            <a:r>
              <a:rPr lang="en-US" b="1" i="1" dirty="0"/>
              <a:t>Notes for Facilitators:</a:t>
            </a:r>
          </a:p>
          <a:p>
            <a:pPr lvl="1"/>
            <a:r>
              <a:rPr lang="en-US" dirty="0"/>
              <a:t>This can be done on scratch paper, electronically, or you can print a reflection document if you choose.</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72</a:t>
            </a:fld>
            <a:endParaRPr lang="en-US"/>
          </a:p>
        </p:txBody>
      </p:sp>
    </p:spTree>
    <p:extLst>
      <p:ext uri="{BB962C8B-B14F-4D97-AF65-F5344CB8AC3E}">
        <p14:creationId xmlns:p14="http://schemas.microsoft.com/office/powerpoint/2010/main" val="29807182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1B25-1F73-D5AC-B02D-DA64D6ADF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30D203-9CA1-3582-07B6-0DF259E1662F}"/>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1666C576-1DD3-CB03-D7D8-FE9E0797E6F9}"/>
              </a:ext>
            </a:extLst>
          </p:cNvPr>
          <p:cNvSpPr>
            <a:spLocks noGrp="1"/>
          </p:cNvSpPr>
          <p:nvPr>
            <p:ph type="body" idx="1"/>
          </p:nvPr>
        </p:nvSpPr>
        <p:spPr/>
        <p:txBody>
          <a:bodyPr/>
          <a:lstStyle/>
          <a:p>
            <a:r>
              <a:rPr lang="en-US" dirty="0"/>
              <a:t>Our next section is all about what happens after ELPAC testing.</a:t>
            </a:r>
            <a:endParaRPr lang="en-US" b="0" dirty="0"/>
          </a:p>
          <a:p>
            <a:pPr marL="0" indent="0">
              <a:buNone/>
            </a:pPr>
            <a:endParaRPr lang="en-US" dirty="0"/>
          </a:p>
        </p:txBody>
      </p:sp>
      <p:sp>
        <p:nvSpPr>
          <p:cNvPr id="4" name="Slide Number Placeholder 3">
            <a:extLst>
              <a:ext uri="{FF2B5EF4-FFF2-40B4-BE49-F238E27FC236}">
                <a16:creationId xmlns:a16="http://schemas.microsoft.com/office/drawing/2014/main" id="{15E013CD-B1F1-4AEF-4F42-1151B3AC7D43}"/>
              </a:ext>
            </a:extLst>
          </p:cNvPr>
          <p:cNvSpPr>
            <a:spLocks noGrp="1"/>
          </p:cNvSpPr>
          <p:nvPr>
            <p:ph type="sldNum" sz="quarter" idx="5"/>
          </p:nvPr>
        </p:nvSpPr>
        <p:spPr/>
        <p:txBody>
          <a:bodyPr/>
          <a:lstStyle/>
          <a:p>
            <a:fld id="{E04AD113-A2AE-4DF9-9DE8-7E2B57C48ADE}" type="slidenum">
              <a:rPr lang="en-US" smtClean="0"/>
              <a:t>73</a:t>
            </a:fld>
            <a:endParaRPr lang="en-US"/>
          </a:p>
        </p:txBody>
      </p:sp>
    </p:spTree>
    <p:extLst>
      <p:ext uri="{BB962C8B-B14F-4D97-AF65-F5344CB8AC3E}">
        <p14:creationId xmlns:p14="http://schemas.microsoft.com/office/powerpoint/2010/main" val="31357172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662BC-1102-2344-85A1-73B5AE228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0DFB1-D845-61DD-97B8-9464DC4AFE70}"/>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56FA91B6-F2C2-36E0-7793-898F5EF9C926}"/>
              </a:ext>
            </a:extLst>
          </p:cNvPr>
          <p:cNvSpPr>
            <a:spLocks noGrp="1"/>
          </p:cNvSpPr>
          <p:nvPr>
            <p:ph type="body" idx="1"/>
          </p:nvPr>
        </p:nvSpPr>
        <p:spPr/>
        <p:txBody>
          <a:bodyPr/>
          <a:lstStyle/>
          <a:p>
            <a:r>
              <a:rPr lang="en-US" dirty="0"/>
              <a:t>When it is time to wrap up testing for the day, make sure you collect secure materials:</a:t>
            </a:r>
          </a:p>
          <a:p>
            <a:pPr lvl="1"/>
            <a:r>
              <a:rPr lang="en-US" dirty="0"/>
              <a:t>All student ID information must be collected at the end of each testing session, stored securely, and then destroyed securely.</a:t>
            </a:r>
          </a:p>
          <a:p>
            <a:pPr lvl="1"/>
            <a:r>
              <a:rPr lang="en-US" dirty="0"/>
              <a:t>Scratch paper used on the ELPAC must be destroyed after each testing session and may not be retained.</a:t>
            </a:r>
          </a:p>
          <a:p>
            <a:pPr lvl="1"/>
            <a:r>
              <a:rPr lang="en-US" dirty="0"/>
              <a:t>Do not place secure materials in the recycling bin when destroying secure documents!</a:t>
            </a:r>
          </a:p>
          <a:p>
            <a:endParaRPr lang="en-US" dirty="0"/>
          </a:p>
          <a:p>
            <a:r>
              <a:rPr lang="en-US" b="1" i="1" dirty="0"/>
              <a:t>[Talk about your local process for materials when two test sessions will happen in one day.]</a:t>
            </a:r>
          </a:p>
        </p:txBody>
      </p:sp>
      <p:sp>
        <p:nvSpPr>
          <p:cNvPr id="4" name="Slide Number Placeholder 3">
            <a:extLst>
              <a:ext uri="{FF2B5EF4-FFF2-40B4-BE49-F238E27FC236}">
                <a16:creationId xmlns:a16="http://schemas.microsoft.com/office/drawing/2014/main" id="{675D5CD3-AAC7-02CE-20C3-970B6221A7FB}"/>
              </a:ext>
            </a:extLst>
          </p:cNvPr>
          <p:cNvSpPr>
            <a:spLocks noGrp="1"/>
          </p:cNvSpPr>
          <p:nvPr>
            <p:ph type="sldNum" sz="quarter" idx="5"/>
          </p:nvPr>
        </p:nvSpPr>
        <p:spPr/>
        <p:txBody>
          <a:bodyPr/>
          <a:lstStyle/>
          <a:p>
            <a:fld id="{E04AD113-A2AE-4DF9-9DE8-7E2B57C48ADE}" type="slidenum">
              <a:rPr lang="en-US" smtClean="0"/>
              <a:t>74</a:t>
            </a:fld>
            <a:endParaRPr lang="en-US"/>
          </a:p>
        </p:txBody>
      </p:sp>
    </p:spTree>
    <p:extLst>
      <p:ext uri="{BB962C8B-B14F-4D97-AF65-F5344CB8AC3E}">
        <p14:creationId xmlns:p14="http://schemas.microsoft.com/office/powerpoint/2010/main" val="276723638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As testing wraps up altogether, be sure to monitor the completion status of each of your students.</a:t>
            </a:r>
          </a:p>
          <a:p>
            <a:pPr lvl="1"/>
            <a:r>
              <a:rPr lang="en-US" dirty="0"/>
              <a:t>Did you have a student who did not finish one of the days when all the other students did?</a:t>
            </a:r>
          </a:p>
          <a:p>
            <a:pPr lvl="1"/>
            <a:r>
              <a:rPr lang="en-US" b="1" i="1" dirty="0"/>
              <a:t>[Insert local procedures for this.]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75</a:t>
            </a:fld>
            <a:endParaRPr lang="en-US"/>
          </a:p>
        </p:txBody>
      </p:sp>
    </p:spTree>
    <p:extLst>
      <p:ext uri="{BB962C8B-B14F-4D97-AF65-F5344CB8AC3E}">
        <p14:creationId xmlns:p14="http://schemas.microsoft.com/office/powerpoint/2010/main" val="3256343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24D0D-EB47-6EDF-6E77-9102C467C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D2215-86B3-261F-53B3-F2266BE415A7}"/>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8F892926-7CDA-BFC8-038D-EBAD21665787}"/>
              </a:ext>
            </a:extLst>
          </p:cNvPr>
          <p:cNvSpPr>
            <a:spLocks noGrp="1"/>
          </p:cNvSpPr>
          <p:nvPr>
            <p:ph type="body" idx="1"/>
          </p:nvPr>
        </p:nvSpPr>
        <p:spPr/>
        <p:txBody>
          <a:bodyPr/>
          <a:lstStyle/>
          <a:p>
            <a:r>
              <a:rPr lang="en-US" dirty="0"/>
              <a:t>Testing wrap up means the secure paper items must be collected </a:t>
            </a:r>
            <a:r>
              <a:rPr lang="en-US" sz="1200" kern="1200" dirty="0">
                <a:solidFill>
                  <a:schemeClr val="tx1"/>
                </a:solidFill>
                <a:latin typeface="+mn-lt"/>
                <a:ea typeface="+mn-ea"/>
                <a:cs typeface="+mn-cs"/>
              </a:rPr>
              <a:t>and inventoried as directed by your LEA Coordinator. Then you immediately shredded these materials upon a student’s completion of the test.</a:t>
            </a:r>
          </a:p>
          <a:p>
            <a:r>
              <a:rPr lang="en-US" sz="1200" kern="1200" dirty="0">
                <a:solidFill>
                  <a:schemeClr val="tx1"/>
                </a:solidFill>
                <a:latin typeface="+mn-lt"/>
                <a:ea typeface="+mn-ea"/>
                <a:cs typeface="+mn-cs"/>
              </a:rPr>
              <a:t>Secure papers include</a:t>
            </a:r>
          </a:p>
          <a:p>
            <a:pPr lvl="1"/>
            <a:r>
              <a:rPr lang="en-US" sz="1200" kern="1200" dirty="0">
                <a:solidFill>
                  <a:schemeClr val="tx1"/>
                </a:solidFill>
                <a:latin typeface="+mn-lt"/>
                <a:ea typeface="+mn-ea"/>
                <a:cs typeface="+mn-cs"/>
              </a:rPr>
              <a:t>printed test items or passages;</a:t>
            </a:r>
          </a:p>
          <a:p>
            <a:pPr lvl="1"/>
            <a:r>
              <a:rPr lang="en-US" sz="1200" kern="1200" dirty="0">
                <a:solidFill>
                  <a:schemeClr val="tx1"/>
                </a:solidFill>
                <a:latin typeface="+mn-lt"/>
                <a:ea typeface="+mn-ea"/>
                <a:cs typeface="+mn-cs"/>
              </a:rPr>
              <a:t>scratch paper;</a:t>
            </a:r>
          </a:p>
          <a:p>
            <a:pPr lvl="1"/>
            <a:r>
              <a:rPr lang="en-US" sz="1200" kern="1200" dirty="0">
                <a:solidFill>
                  <a:schemeClr val="tx1"/>
                </a:solidFill>
                <a:latin typeface="+mn-lt"/>
                <a:ea typeface="+mn-ea"/>
                <a:cs typeface="+mn-cs"/>
              </a:rPr>
              <a:t>notecards or paper that include student logon information; and </a:t>
            </a:r>
          </a:p>
          <a:p>
            <a:pPr lvl="1"/>
            <a:r>
              <a:rPr lang="en-US" sz="1200" kern="1200" dirty="0">
                <a:solidFill>
                  <a:schemeClr val="tx1"/>
                </a:solidFill>
                <a:latin typeface="+mn-lt"/>
                <a:ea typeface="+mn-ea"/>
                <a:cs typeface="+mn-cs"/>
              </a:rPr>
              <a:t>printed </a:t>
            </a:r>
            <a:r>
              <a:rPr lang="en-US" sz="1200" i="1" kern="1200" dirty="0">
                <a:solidFill>
                  <a:schemeClr val="tx1"/>
                </a:solidFill>
                <a:latin typeface="+mn-lt"/>
                <a:ea typeface="+mn-ea"/>
                <a:cs typeface="+mn-cs"/>
              </a:rPr>
              <a:t>DFA</a:t>
            </a:r>
            <a:r>
              <a:rPr lang="en-US" sz="1200" kern="1200" dirty="0">
                <a:solidFill>
                  <a:schemeClr val="tx1"/>
                </a:solidFill>
                <a:latin typeface="+mn-lt"/>
                <a:ea typeface="+mn-ea"/>
                <a:cs typeface="+mn-cs"/>
              </a:rPr>
              <a:t>s.</a:t>
            </a:r>
          </a:p>
          <a:p>
            <a:r>
              <a:rPr lang="en-US" b="1" i="1" dirty="0"/>
              <a:t>[Insert local process for completing this.]</a:t>
            </a:r>
          </a:p>
          <a:p>
            <a:endParaRPr lang="en-US" dirty="0"/>
          </a:p>
          <a:p>
            <a:r>
              <a:rPr lang="en-US" dirty="0"/>
              <a:t>Be sure to double delete electronic secure materials from your computer or devices.</a:t>
            </a:r>
          </a:p>
          <a:p>
            <a:pPr lvl="1"/>
            <a:r>
              <a:rPr lang="en-US" dirty="0"/>
              <a:t>That means delete them and then empty the recycle bin.</a:t>
            </a:r>
          </a:p>
          <a:p>
            <a:endParaRPr lang="en-US" dirty="0"/>
          </a:p>
          <a:p>
            <a:r>
              <a:rPr lang="en-US" dirty="0"/>
              <a:t>Do not record test items, talk about test items, teach to test items, or share test items with the media.</a:t>
            </a:r>
          </a:p>
          <a:p>
            <a:pPr lvl="1"/>
            <a:r>
              <a:rPr lang="en-US" dirty="0"/>
              <a:t>This is common sense, but we have to say it.</a:t>
            </a:r>
          </a:p>
        </p:txBody>
      </p:sp>
      <p:sp>
        <p:nvSpPr>
          <p:cNvPr id="4" name="Slide Number Placeholder 3">
            <a:extLst>
              <a:ext uri="{FF2B5EF4-FFF2-40B4-BE49-F238E27FC236}">
                <a16:creationId xmlns:a16="http://schemas.microsoft.com/office/drawing/2014/main" id="{7D915DFE-6798-4A63-C862-C059CE4BE7BB}"/>
              </a:ext>
            </a:extLst>
          </p:cNvPr>
          <p:cNvSpPr>
            <a:spLocks noGrp="1"/>
          </p:cNvSpPr>
          <p:nvPr>
            <p:ph type="sldNum" sz="quarter" idx="5"/>
          </p:nvPr>
        </p:nvSpPr>
        <p:spPr/>
        <p:txBody>
          <a:bodyPr/>
          <a:lstStyle/>
          <a:p>
            <a:fld id="{E04AD113-A2AE-4DF9-9DE8-7E2B57C48ADE}" type="slidenum">
              <a:rPr lang="en-US" smtClean="0"/>
              <a:t>76</a:t>
            </a:fld>
            <a:endParaRPr lang="en-US"/>
          </a:p>
        </p:txBody>
      </p:sp>
    </p:spTree>
    <p:extLst>
      <p:ext uri="{BB962C8B-B14F-4D97-AF65-F5344CB8AC3E}">
        <p14:creationId xmlns:p14="http://schemas.microsoft.com/office/powerpoint/2010/main" val="23244741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02348-A8C6-F37E-D9C9-EC4CE5178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F4685-3826-7EF1-B533-A0D69E0CD63C}"/>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E8181D1E-3964-2062-AE4F-D34E60F1D2F4}"/>
              </a:ext>
            </a:extLst>
          </p:cNvPr>
          <p:cNvSpPr>
            <a:spLocks noGrp="1"/>
          </p:cNvSpPr>
          <p:nvPr>
            <p:ph type="body" idx="1"/>
          </p:nvPr>
        </p:nvSpPr>
        <p:spPr/>
        <p:txBody>
          <a:bodyPr/>
          <a:lstStyle/>
          <a:p>
            <a:pPr marL="0" lvl="0" indent="0">
              <a:buFont typeface="Aptos Narrow" panose="020B0604020202020204" pitchFamily="34" charset="0"/>
              <a:buNone/>
            </a:pPr>
            <a:r>
              <a:rPr lang="en-US" dirty="0"/>
              <a:t>And I know we have said this before, but one last reminder—do not review student answers. This is a violation and is reported as a security breach.</a:t>
            </a:r>
            <a:endParaRPr lang="en-US" dirty="0">
              <a:solidFill>
                <a:srgbClr val="444444"/>
              </a:solidFill>
            </a:endParaRPr>
          </a:p>
          <a:p>
            <a:endParaRPr lang="en-US" dirty="0"/>
          </a:p>
          <a:p>
            <a:pPr marL="354330" indent="-171450"/>
            <a:r>
              <a:rPr lang="en-US" sz="1200" dirty="0"/>
              <a:t>LEA ELPAC coordinators, site ELPAC coordinators, and TEs are not permitted to review student responses in the testing interface or students’ notes on scratch paper.</a:t>
            </a:r>
            <a:endParaRPr lang="en-US" sz="1200" dirty="0">
              <a:cs typeface="Arial"/>
            </a:endParaRPr>
          </a:p>
          <a:p>
            <a:pPr marL="354330" indent="-171450"/>
            <a:r>
              <a:rPr lang="en-US" sz="1200" dirty="0"/>
              <a:t>Similarly, staff who are handling test materials are not permitted to review student responses to the ELPAC in the testing interface or students’ notes on scratch paper.</a:t>
            </a:r>
            <a:endParaRPr lang="en-US" sz="1200" dirty="0">
              <a:cs typeface="Arial"/>
            </a:endParaRPr>
          </a:p>
        </p:txBody>
      </p:sp>
      <p:sp>
        <p:nvSpPr>
          <p:cNvPr id="4" name="Slide Number Placeholder 3">
            <a:extLst>
              <a:ext uri="{FF2B5EF4-FFF2-40B4-BE49-F238E27FC236}">
                <a16:creationId xmlns:a16="http://schemas.microsoft.com/office/drawing/2014/main" id="{FA07A3FC-648B-9CD5-5652-79BAC4BF6A99}"/>
              </a:ext>
            </a:extLst>
          </p:cNvPr>
          <p:cNvSpPr>
            <a:spLocks noGrp="1"/>
          </p:cNvSpPr>
          <p:nvPr>
            <p:ph type="sldNum" sz="quarter" idx="5"/>
          </p:nvPr>
        </p:nvSpPr>
        <p:spPr/>
        <p:txBody>
          <a:bodyPr/>
          <a:lstStyle/>
          <a:p>
            <a:fld id="{E04AD113-A2AE-4DF9-9DE8-7E2B57C48ADE}" type="slidenum">
              <a:rPr lang="en-US" smtClean="0"/>
              <a:t>77</a:t>
            </a:fld>
            <a:endParaRPr lang="en-US"/>
          </a:p>
        </p:txBody>
      </p:sp>
    </p:spTree>
    <p:extLst>
      <p:ext uri="{BB962C8B-B14F-4D97-AF65-F5344CB8AC3E}">
        <p14:creationId xmlns:p14="http://schemas.microsoft.com/office/powerpoint/2010/main" val="10835402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Earlier we covered your role in starting a test session and promised more details on the “how to”.</a:t>
            </a:r>
          </a:p>
          <a:p>
            <a:r>
              <a:rPr lang="en-US" dirty="0"/>
              <a:t>Well, now is that time. </a:t>
            </a:r>
          </a:p>
          <a:p>
            <a:r>
              <a:rPr lang="en-US" dirty="0"/>
              <a:t>Let’s cover the technology of administering a test.</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78</a:t>
            </a:fld>
            <a:endParaRPr lang="en-US"/>
          </a:p>
        </p:txBody>
      </p:sp>
    </p:spTree>
    <p:extLst>
      <p:ext uri="{BB962C8B-B14F-4D97-AF65-F5344CB8AC3E}">
        <p14:creationId xmlns:p14="http://schemas.microsoft.com/office/powerpoint/2010/main" val="2047942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In your resource guide are links to both a video and a quick reference guide that will repeat the steps we are covering here.</a:t>
            </a:r>
          </a:p>
          <a:p>
            <a:r>
              <a:rPr lang="en-US" dirty="0"/>
              <a:t>The QR codes are also on the slide.</a:t>
            </a:r>
          </a:p>
          <a:p>
            <a:r>
              <a:rPr lang="en-US" dirty="0"/>
              <a:t>In addition, there are specific instruction per grade level and grade spans for administering the ELPAC on the Administer a Test Session web page.</a:t>
            </a:r>
          </a:p>
          <a:p>
            <a:endParaRPr lang="en-US" dirty="0"/>
          </a:p>
          <a:p>
            <a:r>
              <a:rPr lang="en-US" dirty="0">
                <a:highlight>
                  <a:srgbClr val="F2F4F7"/>
                </a:highlight>
              </a:rPr>
              <a:t>Let’s walk through it.</a:t>
            </a:r>
          </a:p>
          <a:p>
            <a:pPr marL="0" indent="0">
              <a:buNone/>
            </a:pPr>
            <a:endParaRPr lang="en-US" b="1" dirty="0">
              <a:solidFill>
                <a:srgbClr val="2A2F36"/>
              </a:solidFill>
              <a:highlight>
                <a:srgbClr val="F2F4F7"/>
              </a:highlight>
            </a:endParaRPr>
          </a:p>
          <a:p>
            <a:pPr marL="0" indent="0">
              <a:buNone/>
            </a:pPr>
            <a:r>
              <a:rPr lang="en-US" b="1" dirty="0">
                <a:solidFill>
                  <a:srgbClr val="2A2F36"/>
                </a:solidFill>
                <a:highlight>
                  <a:srgbClr val="F2F4F7"/>
                </a:highlight>
              </a:rPr>
              <a:t>Resource Guide:</a:t>
            </a:r>
          </a:p>
          <a:p>
            <a:r>
              <a:rPr lang="en-US" dirty="0">
                <a:solidFill>
                  <a:srgbClr val="2A2F36"/>
                </a:solidFill>
                <a:highlight>
                  <a:srgbClr val="F2F4F7"/>
                </a:highlight>
              </a:rPr>
              <a:t>https://www.caaspp-elpac.org/resources/administration/administer-a-test-session</a:t>
            </a:r>
            <a:endParaRPr lang="en-US" b="1" dirty="0">
              <a:solidFill>
                <a:srgbClr val="2A2F36"/>
              </a:solidFill>
              <a:highlight>
                <a:srgbClr val="F2F4F7"/>
              </a:highlight>
            </a:endParaRPr>
          </a:p>
          <a:p>
            <a:pPr marL="0" indent="0">
              <a:buNone/>
            </a:pPr>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79</a:t>
            </a:fld>
            <a:endParaRPr lang="en-US"/>
          </a:p>
        </p:txBody>
      </p:sp>
    </p:spTree>
    <p:extLst>
      <p:ext uri="{BB962C8B-B14F-4D97-AF65-F5344CB8AC3E}">
        <p14:creationId xmlns:p14="http://schemas.microsoft.com/office/powerpoint/2010/main" val="3380814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pPr marL="0" indent="0">
              <a:buClr>
                <a:schemeClr val="dk1"/>
              </a:buClr>
              <a:buSzPts val="1200"/>
              <a:buNone/>
            </a:pPr>
            <a:r>
              <a:rPr lang="en-US" b="0" dirty="0"/>
              <a:t>Let's begin with </a:t>
            </a:r>
            <a:r>
              <a:rPr lang="en-US" b="1" dirty="0"/>
              <a:t>who</a:t>
            </a:r>
            <a:r>
              <a:rPr lang="en-US" b="0" dirty="0"/>
              <a:t> takes the Initial ELPAC?</a:t>
            </a:r>
          </a:p>
          <a:p>
            <a:pPr marL="171450" indent="-171450">
              <a:buClr>
                <a:schemeClr val="dk1"/>
              </a:buClr>
              <a:buSzPts val="1200"/>
            </a:pPr>
            <a:r>
              <a:rPr lang="en-US" b="0" dirty="0"/>
              <a:t>The answer is all students in kindergarten, or K, through grade twelve whose Home Language Survey indicates a primary language other than English. </a:t>
            </a:r>
          </a:p>
          <a:p>
            <a:pPr marL="0" indent="0">
              <a:spcBef>
                <a:spcPts val="600"/>
              </a:spcBef>
              <a:buClr>
                <a:srgbClr val="000000"/>
              </a:buClr>
              <a:buSzPts val="1200"/>
              <a:buNone/>
            </a:pPr>
            <a:r>
              <a:rPr lang="en-US" b="1" dirty="0"/>
              <a:t>How </a:t>
            </a:r>
            <a:r>
              <a:rPr lang="en-US" b="0" dirty="0"/>
              <a:t>is the ELPAC administered?</a:t>
            </a:r>
          </a:p>
          <a:p>
            <a:pPr>
              <a:spcBef>
                <a:spcPts val="600"/>
              </a:spcBef>
              <a:buClr>
                <a:schemeClr val="dk1"/>
              </a:buClr>
              <a:buSzPts val="1200"/>
            </a:pPr>
            <a:r>
              <a:rPr lang="en-US" b="0" dirty="0"/>
              <a:t>The Initial ELPAC is an untimed computer-based assessment for all grade levels</a:t>
            </a:r>
            <a:r>
              <a:rPr lang="en-US" dirty="0"/>
              <a:t>, except</a:t>
            </a:r>
            <a:r>
              <a:rPr lang="en-US" b="0" dirty="0"/>
              <a:t> K through grade two writing, which is a paper-pencil test administered one-on-one.</a:t>
            </a:r>
          </a:p>
          <a:p>
            <a:pPr lvl="1">
              <a:spcBef>
                <a:spcPts val="600"/>
              </a:spcBef>
              <a:buClr>
                <a:srgbClr val="000000"/>
              </a:buClr>
              <a:buSzPts val="1200"/>
              <a:buFont typeface="Courier New" panose="020B0604020202020204" pitchFamily="34" charset="0"/>
              <a:buChar char="o"/>
            </a:pPr>
            <a:r>
              <a:rPr lang="en-US" dirty="0"/>
              <a:t>K through grade two Speaking, Listening, and Reading are administered one on one, but the Writing may be given in small groups.</a:t>
            </a:r>
          </a:p>
          <a:p>
            <a:pPr lvl="1">
              <a:spcBef>
                <a:spcPts val="600"/>
              </a:spcBef>
              <a:buClr>
                <a:schemeClr val="dk1"/>
              </a:buClr>
              <a:buSzPts val="1200"/>
              <a:buFont typeface="Courier New" panose="020B0604020202020204" pitchFamily="34" charset="0"/>
              <a:buChar char="o"/>
            </a:pPr>
            <a:r>
              <a:rPr lang="en-US" dirty="0"/>
              <a:t>Grades</a:t>
            </a:r>
            <a:r>
              <a:rPr lang="en-US" b="0" dirty="0"/>
              <a:t> three through twelve</a:t>
            </a:r>
            <a:r>
              <a:rPr lang="en-US" dirty="0"/>
              <a:t> are </a:t>
            </a:r>
            <a:r>
              <a:rPr lang="en-US" b="0" dirty="0"/>
              <a:t>administered in groups except for speaking, which is assessed one-on-one.</a:t>
            </a:r>
          </a:p>
          <a:p>
            <a:pPr marL="0" marR="0" lvl="0" indent="0" algn="l" defTabSz="914400" rtl="0" eaLnBrk="1" fontAlgn="auto" latinLnBrk="0" hangingPunct="1">
              <a:lnSpc>
                <a:spcPct val="100000"/>
              </a:lnSpc>
              <a:spcBef>
                <a:spcPts val="600"/>
              </a:spcBef>
              <a:spcAft>
                <a:spcPts val="0"/>
              </a:spcAft>
              <a:buClr>
                <a:schemeClr val="dk1"/>
              </a:buClr>
              <a:buSzPts val="1200"/>
              <a:buFont typeface="Arial" panose="020B0604020202020204" pitchFamily="34" charset="0"/>
              <a:buNone/>
              <a:tabLst/>
              <a:defRPr/>
            </a:pPr>
            <a:r>
              <a:rPr lang="en-US" b="1" dirty="0"/>
              <a:t>When?</a:t>
            </a:r>
          </a:p>
          <a:p>
            <a:pPr>
              <a:spcBef>
                <a:spcPts val="600"/>
              </a:spcBef>
              <a:buClr>
                <a:schemeClr val="dk1"/>
              </a:buClr>
              <a:buSzPts val="1200"/>
            </a:pPr>
            <a:r>
              <a:rPr lang="en-US" b="0" dirty="0"/>
              <a:t>The Initial ELPAC administration window is </a:t>
            </a:r>
            <a:r>
              <a:rPr lang="en-US" dirty="0"/>
              <a:t>open</a:t>
            </a:r>
            <a:r>
              <a:rPr lang="en-US" b="0" dirty="0"/>
              <a:t> </a:t>
            </a:r>
            <a:r>
              <a:rPr lang="en-US" sz="1200" b="0" kern="1200" dirty="0">
                <a:solidFill>
                  <a:schemeClr val="tx1"/>
                </a:solidFill>
                <a:latin typeface="+mn-lt"/>
                <a:ea typeface="+mn-ea"/>
                <a:cs typeface="+mn-cs"/>
              </a:rPr>
              <a:t>from first week of July </a:t>
            </a:r>
            <a:r>
              <a:rPr lang="en-US" b="0" dirty="0"/>
              <a:t>through June 30 annually. The test must be administered within 30 calendar days of the student’s first day of instruction in a California public school</a:t>
            </a:r>
          </a:p>
          <a:p>
            <a:pPr marL="0" indent="0">
              <a:spcBef>
                <a:spcPts val="600"/>
              </a:spcBef>
              <a:buClr>
                <a:schemeClr val="dk1"/>
              </a:buClr>
              <a:buSzPts val="1200"/>
              <a:buNone/>
            </a:pPr>
            <a:endParaRPr lang="en-US" b="0" strike="sngStrike" dirty="0"/>
          </a:p>
          <a:p>
            <a:pPr marL="0" indent="0">
              <a:spcBef>
                <a:spcPts val="600"/>
              </a:spcBef>
              <a:buSzPts val="1200"/>
              <a:buNone/>
            </a:pPr>
            <a:r>
              <a:rPr lang="en-US" b="1" dirty="0"/>
              <a:t>Resource guide:</a:t>
            </a:r>
          </a:p>
          <a:p>
            <a:r>
              <a:rPr lang="en-US" b="0" dirty="0">
                <a:hlinkClick r:id="rId3"/>
              </a:rPr>
              <a:t>https://www.caaspp-elpac.org/s/docs/inelpacfactsheet.pdf</a:t>
            </a:r>
            <a:endParaRPr lang="en-US" b="0" dirty="0"/>
          </a:p>
          <a:p>
            <a:pPr marL="0" indent="0">
              <a:spcBef>
                <a:spcPts val="600"/>
              </a:spcBef>
              <a:buClr>
                <a:schemeClr val="dk1"/>
              </a:buClr>
              <a:buSzPts val="1200"/>
              <a:buNone/>
            </a:pPr>
            <a:endParaRPr lang="en-US" b="0" strike="sngStrike" dirty="0"/>
          </a:p>
        </p:txBody>
      </p:sp>
      <p:sp>
        <p:nvSpPr>
          <p:cNvPr id="4" name="Slide Number Placeholder 3"/>
          <p:cNvSpPr>
            <a:spLocks noGrp="1"/>
          </p:cNvSpPr>
          <p:nvPr>
            <p:ph type="sldNum" sz="quarter" idx="5"/>
          </p:nvPr>
        </p:nvSpPr>
        <p:spPr/>
        <p:txBody>
          <a:bodyPr/>
          <a:lstStyle/>
          <a:p>
            <a:fld id="{E04AD113-A2AE-4DF9-9DE8-7E2B57C48ADE}" type="slidenum">
              <a:rPr lang="en-US" smtClean="0"/>
              <a:t>8</a:t>
            </a:fld>
            <a:endParaRPr lang="en-US"/>
          </a:p>
        </p:txBody>
      </p:sp>
    </p:spTree>
    <p:extLst>
      <p:ext uri="{BB962C8B-B14F-4D97-AF65-F5344CB8AC3E}">
        <p14:creationId xmlns:p14="http://schemas.microsoft.com/office/powerpoint/2010/main" val="186054224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The first step is to navigate to the CAASPP &amp; ELPAC Website.</a:t>
            </a:r>
          </a:p>
          <a:p>
            <a:r>
              <a:rPr lang="en-US" dirty="0"/>
              <a:t>On the homepage you will select the Administer a Test Session tile.</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80</a:t>
            </a:fld>
            <a:endParaRPr lang="en-US"/>
          </a:p>
        </p:txBody>
      </p:sp>
    </p:spTree>
    <p:extLst>
      <p:ext uri="{BB962C8B-B14F-4D97-AF65-F5344CB8AC3E}">
        <p14:creationId xmlns:p14="http://schemas.microsoft.com/office/powerpoint/2010/main" val="122211501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9453-78D8-F6BB-5910-C5A5B1171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E2139-A7D7-2263-FBA2-034319AA9EC5}"/>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8B0C5C60-40D7-F1C6-C8C2-F6FB744629F7}"/>
              </a:ext>
            </a:extLst>
          </p:cNvPr>
          <p:cNvSpPr>
            <a:spLocks noGrp="1"/>
          </p:cNvSpPr>
          <p:nvPr>
            <p:ph type="body" idx="1"/>
          </p:nvPr>
        </p:nvSpPr>
        <p:spPr/>
        <p:txBody>
          <a:bodyPr/>
          <a:lstStyle/>
          <a:p>
            <a:r>
              <a:rPr lang="en-US" dirty="0"/>
              <a:t>Read the first part of the How to Administer an ELPAC Test Session Documents.</a:t>
            </a:r>
          </a:p>
          <a:p>
            <a:r>
              <a:rPr lang="en-US" dirty="0"/>
              <a:t>It is important to note, however, that the kindergarten through grade two writing instructions are only found in the secure </a:t>
            </a:r>
            <a:r>
              <a:rPr lang="en-US" i="1" dirty="0"/>
              <a:t>DFA</a:t>
            </a:r>
            <a:r>
              <a:rPr lang="en-US" dirty="0"/>
              <a:t> found in TOMS or the draft </a:t>
            </a:r>
            <a:r>
              <a:rPr lang="en-US" i="1" dirty="0"/>
              <a:t>DFA</a:t>
            </a:r>
            <a:r>
              <a:rPr lang="en-US" dirty="0"/>
              <a:t> in Moodle.</a:t>
            </a:r>
          </a:p>
          <a:p>
            <a:r>
              <a:rPr lang="en-US" dirty="0"/>
              <a:t>Remember to read it verbatim.</a:t>
            </a:r>
          </a:p>
          <a:p>
            <a:r>
              <a:rPr lang="en-US" dirty="0"/>
              <a:t>I want to pause and note here that we will be mentioning the </a:t>
            </a:r>
            <a:r>
              <a:rPr lang="en-US" i="1" dirty="0"/>
              <a:t>DFA</a:t>
            </a:r>
            <a:r>
              <a:rPr lang="en-US" dirty="0"/>
              <a:t> throughout this section.</a:t>
            </a:r>
          </a:p>
          <a:p>
            <a:r>
              <a:rPr lang="en-US" dirty="0"/>
              <a:t>You will read parts of the script at certain points during logon.</a:t>
            </a:r>
          </a:p>
          <a:p>
            <a:r>
              <a:rPr lang="en-US" dirty="0"/>
              <a:t>The point is to have all TEs across the state say the same thing in the same way.</a:t>
            </a:r>
          </a:p>
          <a:p>
            <a:r>
              <a:rPr lang="en-US" dirty="0"/>
              <a:t>The </a:t>
            </a:r>
            <a:r>
              <a:rPr lang="en-US" i="1" dirty="0"/>
              <a:t>DFA</a:t>
            </a:r>
            <a:r>
              <a:rPr lang="en-US" dirty="0"/>
              <a:t> is a helpful tool for you during testing.</a:t>
            </a:r>
          </a:p>
        </p:txBody>
      </p:sp>
      <p:sp>
        <p:nvSpPr>
          <p:cNvPr id="4" name="Slide Number Placeholder 3">
            <a:extLst>
              <a:ext uri="{FF2B5EF4-FFF2-40B4-BE49-F238E27FC236}">
                <a16:creationId xmlns:a16="http://schemas.microsoft.com/office/drawing/2014/main" id="{D126A5BF-A057-5726-4AB0-4BC209F4D201}"/>
              </a:ext>
            </a:extLst>
          </p:cNvPr>
          <p:cNvSpPr>
            <a:spLocks noGrp="1"/>
          </p:cNvSpPr>
          <p:nvPr>
            <p:ph type="sldNum" sz="quarter" idx="5"/>
          </p:nvPr>
        </p:nvSpPr>
        <p:spPr/>
        <p:txBody>
          <a:bodyPr/>
          <a:lstStyle/>
          <a:p>
            <a:fld id="{E04AD113-A2AE-4DF9-9DE8-7E2B57C48ADE}" type="slidenum">
              <a:rPr lang="en-US" smtClean="0"/>
              <a:t>81</a:t>
            </a:fld>
            <a:endParaRPr lang="en-US"/>
          </a:p>
        </p:txBody>
      </p:sp>
    </p:spTree>
    <p:extLst>
      <p:ext uri="{BB962C8B-B14F-4D97-AF65-F5344CB8AC3E}">
        <p14:creationId xmlns:p14="http://schemas.microsoft.com/office/powerpoint/2010/main" val="8765050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891A2-8F43-F48B-B35D-9CE829E77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A4B53-2A8E-B9EF-819F-B3FA18330DB7}"/>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4E7DA229-B3C1-26E3-7E9E-CB7F7768D3B8}"/>
              </a:ext>
            </a:extLst>
          </p:cNvPr>
          <p:cNvSpPr>
            <a:spLocks noGrp="1"/>
          </p:cNvSpPr>
          <p:nvPr>
            <p:ph type="body" idx="1"/>
          </p:nvPr>
        </p:nvSpPr>
        <p:spPr/>
        <p:txBody>
          <a:bodyPr/>
          <a:lstStyle/>
          <a:p>
            <a:r>
              <a:rPr lang="en-US" dirty="0"/>
              <a:t>It is extremely important to check the accessibility resource settings for students prior to approval to verify that the student is assigned the appropriate supports. </a:t>
            </a:r>
          </a:p>
          <a:p>
            <a:r>
              <a:rPr lang="en-US" dirty="0"/>
              <a:t>This is an example of one student’s information for Initial ELPAC Grades Three through Five Reading, where Student Name, See Details, and Action are column names.</a:t>
            </a:r>
          </a:p>
          <a:p>
            <a:r>
              <a:rPr lang="en-US" dirty="0"/>
              <a:t>Select the See Details eye icon to view the student’s settings for the current test. </a:t>
            </a:r>
          </a:p>
          <a:p>
            <a:pPr lvl="1"/>
            <a:r>
              <a:rPr lang="en-US" dirty="0"/>
              <a:t>For example, if the student had been assigned the designated support to turn off any universal tool(s), the test examiner can toggle the individual universal tools on and off. </a:t>
            </a:r>
          </a:p>
          <a:p>
            <a:pPr lvl="1"/>
            <a:r>
              <a:rPr lang="en-US" dirty="0"/>
              <a:t>“Custom” in the See Details column indicates the student has been assigned test settings.</a:t>
            </a:r>
          </a:p>
          <a:p>
            <a:r>
              <a:rPr lang="en-US" dirty="0"/>
              <a:t>Approve students to test by selecting the Approve check mark icon in the Actions column for individual students or the Approve All Students button for each group of tests. </a:t>
            </a:r>
          </a:p>
          <a:p>
            <a:endParaRPr lang="en-US" dirty="0"/>
          </a:p>
          <a:p>
            <a:r>
              <a:rPr lang="en-US" dirty="0"/>
              <a:t>It is important that </a:t>
            </a:r>
            <a:r>
              <a:rPr lang="en-US"/>
              <a:t>test examiners </a:t>
            </a:r>
            <a:r>
              <a:rPr lang="en-US" dirty="0"/>
              <a:t>get an up-to-date test settings report for their students from site coordinators to verify test settings displayed in the TE Interface.</a:t>
            </a:r>
          </a:p>
          <a:p>
            <a:pPr lvl="1"/>
            <a:r>
              <a:rPr lang="en-US" dirty="0"/>
              <a:t>If you know a student’s test settings are incorrect, deny the student by selecting Deny “X” icon. </a:t>
            </a:r>
          </a:p>
          <a:p>
            <a:pPr lvl="1"/>
            <a:r>
              <a:rPr lang="en-US" b="1" i="1" dirty="0">
                <a:highlight>
                  <a:srgbClr val="FFFF00"/>
                </a:highlight>
              </a:rPr>
              <a:t>[Insert local process to correct the test settings in TOMS and test the student on another day.]</a:t>
            </a:r>
          </a:p>
        </p:txBody>
      </p:sp>
      <p:sp>
        <p:nvSpPr>
          <p:cNvPr id="4" name="Slide Number Placeholder 3">
            <a:extLst>
              <a:ext uri="{FF2B5EF4-FFF2-40B4-BE49-F238E27FC236}">
                <a16:creationId xmlns:a16="http://schemas.microsoft.com/office/drawing/2014/main" id="{D94A7CDA-B3BB-65BF-3D1F-B8F0D35A654F}"/>
              </a:ext>
            </a:extLst>
          </p:cNvPr>
          <p:cNvSpPr>
            <a:spLocks noGrp="1"/>
          </p:cNvSpPr>
          <p:nvPr>
            <p:ph type="sldNum" sz="quarter" idx="5"/>
          </p:nvPr>
        </p:nvSpPr>
        <p:spPr/>
        <p:txBody>
          <a:bodyPr/>
          <a:lstStyle/>
          <a:p>
            <a:fld id="{E04AD113-A2AE-4DF9-9DE8-7E2B57C48ADE}" type="slidenum">
              <a:rPr lang="en-US" smtClean="0"/>
              <a:t>82</a:t>
            </a:fld>
            <a:endParaRPr lang="en-US"/>
          </a:p>
        </p:txBody>
      </p:sp>
    </p:spTree>
    <p:extLst>
      <p:ext uri="{BB962C8B-B14F-4D97-AF65-F5344CB8AC3E}">
        <p14:creationId xmlns:p14="http://schemas.microsoft.com/office/powerpoint/2010/main" val="13598162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a:t>Remember, the assessments within </a:t>
            </a:r>
            <a:r>
              <a:rPr lang="en-US" b="0"/>
              <a:t>ELPAC are secure.</a:t>
            </a:r>
          </a:p>
          <a:p>
            <a:r>
              <a:rPr lang="en-US" b="0"/>
              <a:t>Earlier we covered your role in terms of maintaining test security.</a:t>
            </a:r>
          </a:p>
          <a:p>
            <a:r>
              <a:rPr lang="en-US" b="0"/>
              <a:t>In this section we will talk about test security incidents and cheating.</a:t>
            </a:r>
          </a:p>
          <a:p>
            <a:r>
              <a:rPr lang="en-US" b="0"/>
              <a:t>Before we get started, please note </a:t>
            </a:r>
            <a:r>
              <a:rPr lang="en-US" sz="1200" b="0" i="0" kern="1200">
                <a:solidFill>
                  <a:schemeClr val="tx1"/>
                </a:solidFill>
                <a:effectLst/>
                <a:latin typeface="+mn-lt"/>
                <a:ea typeface="+mn-ea"/>
                <a:cs typeface="+mn-cs"/>
              </a:rPr>
              <a:t>that some incidents may require that an Appeal be submitted to request a grace period extension for an assessment. And, for the Initial ELPAC only, incidents may require an Appeal for a reset, restore, reopen, or rescore. </a:t>
            </a:r>
          </a:p>
          <a:p>
            <a:r>
              <a:rPr lang="en-US" sz="1200" b="0" i="0" kern="1200">
                <a:solidFill>
                  <a:schemeClr val="tx1"/>
                </a:solidFill>
                <a:effectLst/>
                <a:latin typeface="+mn-lt"/>
                <a:ea typeface="+mn-ea"/>
                <a:cs typeface="+mn-cs"/>
              </a:rPr>
              <a:t>There are also some incidents that do not require an appeal at all to it’s important to understand the reason for submitting an Appeal.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Refer to the </a:t>
            </a:r>
            <a:r>
              <a:rPr lang="en-US" sz="1200" b="0" i="0" u="none" strike="noStrike" kern="1200">
                <a:solidFill>
                  <a:schemeClr val="tx1"/>
                </a:solidFill>
                <a:effectLst/>
                <a:latin typeface="+mn-lt"/>
                <a:ea typeface="+mn-ea"/>
                <a:cs typeface="+mn-cs"/>
                <a:hlinkClick r:id="rId3"/>
              </a:rPr>
              <a:t>Security Incidents and Appeals Procedure Guide</a:t>
            </a:r>
            <a:r>
              <a:rPr lang="en-US" sz="1200" b="0" i="0" u="none" strike="noStrike" kern="1200">
                <a:solidFill>
                  <a:schemeClr val="tx1"/>
                </a:solidFill>
                <a:effectLst/>
                <a:latin typeface="+mn-lt"/>
                <a:ea typeface="+mn-ea"/>
                <a:cs typeface="+mn-cs"/>
              </a:rPr>
              <a:t> for more guidance when submitting STAIRS cases.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i="0" u="none" strike="noStrike"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kern="1200">
                <a:solidFill>
                  <a:schemeClr val="tx1"/>
                </a:solidFill>
                <a:effectLst/>
                <a:latin typeface="+mn-lt"/>
                <a:ea typeface="+mn-ea"/>
                <a:cs typeface="+mn-cs"/>
              </a:rPr>
              <a:t>Resource guide: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kern="1200">
                <a:solidFill>
                  <a:schemeClr val="tx1"/>
                </a:solidFill>
                <a:effectLst/>
                <a:latin typeface="+mn-lt"/>
                <a:ea typeface="+mn-ea"/>
                <a:cs typeface="+mn-cs"/>
              </a:rPr>
              <a:t>https://ca-toms-help.ets.org/stairs/overview/</a:t>
            </a:r>
          </a:p>
        </p:txBody>
      </p:sp>
      <p:sp>
        <p:nvSpPr>
          <p:cNvPr id="4" name="Slide Number Placeholder 3"/>
          <p:cNvSpPr>
            <a:spLocks noGrp="1"/>
          </p:cNvSpPr>
          <p:nvPr>
            <p:ph type="sldNum" sz="quarter" idx="5"/>
          </p:nvPr>
        </p:nvSpPr>
        <p:spPr/>
        <p:txBody>
          <a:bodyPr/>
          <a:lstStyle/>
          <a:p>
            <a:fld id="{E04AD113-A2AE-4DF9-9DE8-7E2B57C48ADE}" type="slidenum">
              <a:rPr lang="en-US" smtClean="0"/>
              <a:t>83</a:t>
            </a:fld>
            <a:endParaRPr lang="en-US"/>
          </a:p>
        </p:txBody>
      </p:sp>
    </p:spTree>
    <p:extLst>
      <p:ext uri="{BB962C8B-B14F-4D97-AF65-F5344CB8AC3E}">
        <p14:creationId xmlns:p14="http://schemas.microsoft.com/office/powerpoint/2010/main" val="217129689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Let’s discuss how to handle cheating.</a:t>
            </a:r>
            <a:endParaRPr lang="en-US" b="1" dirty="0"/>
          </a:p>
          <a:p>
            <a:r>
              <a:rPr lang="en-US" b="0" dirty="0"/>
              <a:t>In the case of a student cheating, the TE</a:t>
            </a:r>
            <a:r>
              <a:rPr lang="en-US" b="0" strike="sngStrike" baseline="0" dirty="0"/>
              <a:t> </a:t>
            </a:r>
            <a:r>
              <a:rPr lang="en-US" b="0" dirty="0"/>
              <a:t>must stop t</a:t>
            </a:r>
            <a:r>
              <a:rPr lang="en-US" dirty="0"/>
              <a:t>he cheating and notify the</a:t>
            </a:r>
            <a:r>
              <a:rPr lang="en-US" b="1" dirty="0"/>
              <a:t> </a:t>
            </a:r>
            <a:r>
              <a:rPr lang="en-US" dirty="0"/>
              <a:t>site ELPAC coordinator. </a:t>
            </a:r>
          </a:p>
          <a:p>
            <a:pPr lvl="1"/>
            <a:r>
              <a:rPr lang="en-US" b="0" dirty="0"/>
              <a:t>If the situation involves a breach of test content to social media contact your </a:t>
            </a:r>
            <a:r>
              <a:rPr lang="en-US" dirty="0"/>
              <a:t>LEA ELPAC coordinator or site ELPAC coordinator immediately, they will then submit a STAIRS case using the STAIRS/‌Appeals process.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84</a:t>
            </a:fld>
            <a:endParaRPr lang="en-US"/>
          </a:p>
        </p:txBody>
      </p:sp>
    </p:spTree>
    <p:extLst>
      <p:ext uri="{BB962C8B-B14F-4D97-AF65-F5344CB8AC3E}">
        <p14:creationId xmlns:p14="http://schemas.microsoft.com/office/powerpoint/2010/main" val="20417003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effectLst/>
              </a:rPr>
              <a:t>But what about other types of security issues?</a:t>
            </a:r>
            <a:endParaRPr lang="en-US" dirty="0"/>
          </a:p>
          <a:p>
            <a:r>
              <a:rPr lang="en-US" dirty="0">
                <a:effectLst/>
              </a:rPr>
              <a:t>Well, there are three levels:</a:t>
            </a:r>
            <a:endParaRPr lang="en-US" dirty="0"/>
          </a:p>
          <a:p>
            <a:pPr lvl="1"/>
            <a:r>
              <a:rPr lang="en-US" dirty="0">
                <a:effectLst/>
              </a:rPr>
              <a:t>Breach</a:t>
            </a:r>
            <a:endParaRPr lang="en-US" dirty="0"/>
          </a:p>
          <a:p>
            <a:pPr lvl="1"/>
            <a:r>
              <a:rPr lang="en-US" dirty="0">
                <a:effectLst/>
              </a:rPr>
              <a:t>Irregularity</a:t>
            </a:r>
            <a:endParaRPr lang="en-US" dirty="0"/>
          </a:p>
          <a:p>
            <a:pPr lvl="1"/>
            <a:r>
              <a:rPr lang="en-US" dirty="0">
                <a:effectLst/>
              </a:rPr>
              <a:t>Impropriety</a:t>
            </a:r>
            <a:endParaRPr lang="en-US" dirty="0"/>
          </a:p>
          <a:p>
            <a:pPr marL="0" indent="0">
              <a:buNone/>
            </a:pPr>
            <a:endParaRPr lang="en-US" dirty="0"/>
          </a:p>
          <a:p>
            <a:r>
              <a:rPr lang="en-US" dirty="0">
                <a:effectLst/>
              </a:rPr>
              <a:t>Breaches may include such situations as exposure of secure materials or an ongoing security or system risk. </a:t>
            </a:r>
            <a:endParaRPr lang="en-US" dirty="0"/>
          </a:p>
          <a:p>
            <a:pPr lvl="1"/>
            <a:r>
              <a:rPr lang="en-US" dirty="0">
                <a:effectLst/>
              </a:rPr>
              <a:t>These have external implications. </a:t>
            </a:r>
            <a:endParaRPr lang="en-US" dirty="0"/>
          </a:p>
          <a:p>
            <a:pPr lvl="1"/>
            <a:r>
              <a:rPr lang="en-US" dirty="0">
                <a:effectLst/>
              </a:rPr>
              <a:t>Examples of a breach are test items shared in social media or use of AI or chatbots or a TE modifying student answers.</a:t>
            </a:r>
            <a:endParaRPr lang="en-US" dirty="0"/>
          </a:p>
          <a:p>
            <a:pPr lvl="1"/>
            <a:r>
              <a:rPr lang="en-US" b="0" dirty="0">
                <a:effectLst/>
              </a:rPr>
              <a:t>A breach incident must be reported to your site or LEA coordinator immediately.</a:t>
            </a:r>
          </a:p>
          <a:p>
            <a:pPr marL="1085850"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effectLst/>
              </a:rPr>
              <a:t>Our LEA coordinator is </a:t>
            </a:r>
            <a:r>
              <a:rPr lang="en-US" b="1" i="1" dirty="0">
                <a:effectLst/>
              </a:rPr>
              <a:t>[insert name]</a:t>
            </a:r>
            <a:endParaRPr lang="en-US" dirty="0"/>
          </a:p>
          <a:p>
            <a:pPr lvl="2"/>
            <a:r>
              <a:rPr lang="en-US" dirty="0">
                <a:effectLst/>
              </a:rPr>
              <a:t>They will then report this to the testing contractor.</a:t>
            </a:r>
            <a:endParaRPr lang="en-US"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85</a:t>
            </a:fld>
            <a:endParaRPr lang="en-US"/>
          </a:p>
        </p:txBody>
      </p:sp>
    </p:spTree>
    <p:extLst>
      <p:ext uri="{BB962C8B-B14F-4D97-AF65-F5344CB8AC3E}">
        <p14:creationId xmlns:p14="http://schemas.microsoft.com/office/powerpoint/2010/main" val="206227924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42418-E7D4-529C-C970-E2DDA4A89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DD05B-8250-0F55-01DF-328D23125CD0}"/>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64D6E881-950B-DD6C-9FDD-4114BFDAD635}"/>
              </a:ext>
            </a:extLst>
          </p:cNvPr>
          <p:cNvSpPr>
            <a:spLocks noGrp="1"/>
          </p:cNvSpPr>
          <p:nvPr>
            <p:ph type="body" idx="1"/>
          </p:nvPr>
        </p:nvSpPr>
        <p:spPr/>
        <p:txBody>
          <a:bodyPr/>
          <a:lstStyle/>
          <a:p>
            <a:r>
              <a:rPr lang="en-US" dirty="0"/>
              <a:t>An irregularity is an unusual circumstance that impacts an individual or group of students who are testing and may potentially affect student performance on the test or impact test security or test validity. </a:t>
            </a:r>
          </a:p>
          <a:p>
            <a:pPr lvl="1"/>
            <a:r>
              <a:rPr lang="en-US" dirty="0"/>
              <a:t>These circumstances can be contained at the local level. </a:t>
            </a:r>
          </a:p>
          <a:p>
            <a:pPr lvl="1"/>
            <a:r>
              <a:rPr lang="en-US" dirty="0"/>
              <a:t>Examples of irregularities are student(s) who were assigned an incorrect designated support or accommodation, or student(s) who cheated.</a:t>
            </a:r>
          </a:p>
          <a:p>
            <a:pPr lvl="1"/>
            <a:r>
              <a:rPr lang="en-US" dirty="0"/>
              <a:t>For these types, local TEs or staff (that’s you) take corrective action and notify the site coordinator.</a:t>
            </a:r>
          </a:p>
          <a:p>
            <a:pPr lvl="2"/>
            <a:r>
              <a:rPr lang="en-US" dirty="0"/>
              <a:t>The site coordinator will submit a STAIRS case.</a:t>
            </a:r>
          </a:p>
        </p:txBody>
      </p:sp>
      <p:sp>
        <p:nvSpPr>
          <p:cNvPr id="4" name="Slide Number Placeholder 3">
            <a:extLst>
              <a:ext uri="{FF2B5EF4-FFF2-40B4-BE49-F238E27FC236}">
                <a16:creationId xmlns:a16="http://schemas.microsoft.com/office/drawing/2014/main" id="{CE9E8FB6-24D2-167B-A63C-3CE668F8D7A1}"/>
              </a:ext>
            </a:extLst>
          </p:cNvPr>
          <p:cNvSpPr>
            <a:spLocks noGrp="1"/>
          </p:cNvSpPr>
          <p:nvPr>
            <p:ph type="sldNum" sz="quarter" idx="5"/>
          </p:nvPr>
        </p:nvSpPr>
        <p:spPr/>
        <p:txBody>
          <a:bodyPr/>
          <a:lstStyle/>
          <a:p>
            <a:fld id="{E04AD113-A2AE-4DF9-9DE8-7E2B57C48ADE}" type="slidenum">
              <a:rPr lang="en-US" smtClean="0"/>
              <a:t>86</a:t>
            </a:fld>
            <a:endParaRPr lang="en-US"/>
          </a:p>
        </p:txBody>
      </p:sp>
    </p:spTree>
    <p:extLst>
      <p:ext uri="{BB962C8B-B14F-4D97-AF65-F5344CB8AC3E}">
        <p14:creationId xmlns:p14="http://schemas.microsoft.com/office/powerpoint/2010/main" val="11106465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1E097-4EF0-2EBC-A69E-A821C1A84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831D2-A019-10C8-4129-D79BB958AD99}"/>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F09AC1D9-F770-5B97-F55B-86C7BEA4A5D9}"/>
              </a:ext>
            </a:extLst>
          </p:cNvPr>
          <p:cNvSpPr>
            <a:spLocks noGrp="1"/>
          </p:cNvSpPr>
          <p:nvPr>
            <p:ph type="body" idx="1"/>
          </p:nvPr>
        </p:nvSpPr>
        <p:spPr/>
        <p:txBody>
          <a:bodyPr/>
          <a:lstStyle/>
          <a:p>
            <a:r>
              <a:rPr lang="en-US" dirty="0"/>
              <a:t>An impropriety is an unusual circumstance that has a low impact on the individual or group of students who are testing and has a low risk of potentially affecting student performance on the test or of impacting test security or test validity. </a:t>
            </a:r>
          </a:p>
          <a:p>
            <a:pPr lvl="1"/>
            <a:r>
              <a:rPr lang="en-US" dirty="0"/>
              <a:t>Examples of improprieties during a test session are student(s) making distracting gestures or sounds [such as talking] or a disruption such as a fire drill or internet outage.</a:t>
            </a:r>
          </a:p>
          <a:p>
            <a:pPr lvl="1"/>
            <a:r>
              <a:rPr lang="en-US" dirty="0"/>
              <a:t>For these, local TEs or staff take corrective action and notify the site coordinator.</a:t>
            </a:r>
          </a:p>
          <a:p>
            <a:endParaRPr lang="en-US" dirty="0"/>
          </a:p>
        </p:txBody>
      </p:sp>
      <p:sp>
        <p:nvSpPr>
          <p:cNvPr id="4" name="Slide Number Placeholder 3">
            <a:extLst>
              <a:ext uri="{FF2B5EF4-FFF2-40B4-BE49-F238E27FC236}">
                <a16:creationId xmlns:a16="http://schemas.microsoft.com/office/drawing/2014/main" id="{9E8A99B8-46CD-EB2B-F214-DB3D1684E11D}"/>
              </a:ext>
            </a:extLst>
          </p:cNvPr>
          <p:cNvSpPr>
            <a:spLocks noGrp="1"/>
          </p:cNvSpPr>
          <p:nvPr>
            <p:ph type="sldNum" sz="quarter" idx="5"/>
          </p:nvPr>
        </p:nvSpPr>
        <p:spPr/>
        <p:txBody>
          <a:bodyPr/>
          <a:lstStyle/>
          <a:p>
            <a:fld id="{E04AD113-A2AE-4DF9-9DE8-7E2B57C48ADE}" type="slidenum">
              <a:rPr lang="en-US" smtClean="0"/>
              <a:t>87</a:t>
            </a:fld>
            <a:endParaRPr lang="en-US"/>
          </a:p>
        </p:txBody>
      </p:sp>
    </p:spTree>
    <p:extLst>
      <p:ext uri="{BB962C8B-B14F-4D97-AF65-F5344CB8AC3E}">
        <p14:creationId xmlns:p14="http://schemas.microsoft.com/office/powerpoint/2010/main" val="170966480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b="1" i="1" dirty="0"/>
              <a:t>[Talk about your local STAIRS process.]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88</a:t>
            </a:fld>
            <a:endParaRPr lang="en-US"/>
          </a:p>
        </p:txBody>
      </p:sp>
    </p:spTree>
    <p:extLst>
      <p:ext uri="{BB962C8B-B14F-4D97-AF65-F5344CB8AC3E}">
        <p14:creationId xmlns:p14="http://schemas.microsoft.com/office/powerpoint/2010/main" val="26601903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That was another big chunk of information, so we want to give you some processing time.</a:t>
            </a:r>
          </a:p>
          <a:p>
            <a:r>
              <a:rPr lang="en-US" dirty="0"/>
              <a:t>Let's do a quick check for understanding and show what you know! Respond by showing your answer by holding up the number of fingers for the answer or by writing the number for the answer on a card. </a:t>
            </a:r>
          </a:p>
          <a:p>
            <a:endParaRPr lang="en-US" dirty="0"/>
          </a:p>
          <a:p>
            <a:r>
              <a:rPr lang="en-US" b="1" i="1" dirty="0"/>
              <a:t>Notes for Facilitators:</a:t>
            </a:r>
          </a:p>
          <a:p>
            <a:r>
              <a:rPr lang="en-US" b="1" i="1" dirty="0"/>
              <a:t>You will say the statement on the slide. </a:t>
            </a:r>
          </a:p>
          <a:p>
            <a:r>
              <a:rPr lang="en-US" b="1" i="1" dirty="0"/>
              <a:t>Ask attendees to mark their answer either on scratch paper or electronically in the resource guide in the activities section.</a:t>
            </a:r>
          </a:p>
          <a:p>
            <a:r>
              <a:rPr lang="en-US" b="1" i="1" dirty="0"/>
              <a:t>Reteach as needed based on attendee responses.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89</a:t>
            </a:fld>
            <a:endParaRPr lang="en-US"/>
          </a:p>
        </p:txBody>
      </p:sp>
    </p:spTree>
    <p:extLst>
      <p:ext uri="{BB962C8B-B14F-4D97-AF65-F5344CB8AC3E}">
        <p14:creationId xmlns:p14="http://schemas.microsoft.com/office/powerpoint/2010/main" val="3474658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AD64B-FCEC-985E-0A9F-7CFF34B0E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5109AA-DF83-4014-5BEA-EE8F314A1B30}"/>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AB1887EB-E958-D052-A6A3-0AFE8E320716}"/>
              </a:ext>
            </a:extLst>
          </p:cNvPr>
          <p:cNvSpPr>
            <a:spLocks noGrp="1"/>
          </p:cNvSpPr>
          <p:nvPr>
            <p:ph type="body" idx="1"/>
          </p:nvPr>
        </p:nvSpPr>
        <p:spPr/>
        <p:txBody>
          <a:bodyPr/>
          <a:lstStyle/>
          <a:p>
            <a:pPr marL="0" indent="0">
              <a:buClr>
                <a:schemeClr val="dk1"/>
              </a:buClr>
              <a:buSzPts val="1200"/>
              <a:buNone/>
            </a:pPr>
            <a:r>
              <a:rPr lang="en-US" b="1" dirty="0"/>
              <a:t>Who takes the Summative ELPAC?</a:t>
            </a:r>
          </a:p>
          <a:p>
            <a:pPr>
              <a:buClr>
                <a:schemeClr val="dk1"/>
              </a:buClr>
              <a:buSzPts val="1200"/>
            </a:pPr>
            <a:r>
              <a:rPr lang="en-US" dirty="0"/>
              <a:t>All K through grade twelve students</a:t>
            </a:r>
            <a:r>
              <a:rPr lang="en-US" b="0" dirty="0"/>
              <a:t> who have previously been identified as English learner, or EL, students based upon their initial assessment results. The Summative ELPAC measures how well they are progressing in English language proficiency</a:t>
            </a:r>
          </a:p>
          <a:p>
            <a:pPr marL="0" indent="0">
              <a:buClr>
                <a:srgbClr val="000000"/>
              </a:buClr>
              <a:buSzPts val="1200"/>
              <a:buFont typeface="Arial"/>
              <a:buNone/>
            </a:pPr>
            <a:r>
              <a:rPr lang="en-US" b="1" dirty="0"/>
              <a:t>How is the test administered?</a:t>
            </a:r>
          </a:p>
          <a:p>
            <a:pPr>
              <a:spcBef>
                <a:spcPts val="600"/>
              </a:spcBef>
              <a:buClr>
                <a:srgbClr val="000000"/>
              </a:buClr>
              <a:buSzPts val="1200"/>
              <a:buFont typeface="Arial"/>
              <a:buChar char="•"/>
              <a:defRPr/>
            </a:pPr>
            <a:r>
              <a:rPr lang="en-US" dirty="0"/>
              <a:t>The Summative ELPAC is an untimed computer-based assessment for all grade levels, except K </a:t>
            </a:r>
            <a:r>
              <a:rPr lang="en-US" b="0" dirty="0"/>
              <a:t>through grade two</a:t>
            </a:r>
            <a:r>
              <a:rPr lang="en-US" dirty="0"/>
              <a:t> writing, which is a paper-pencil test administered one-on-one.</a:t>
            </a:r>
            <a:endParaRPr lang="en-US" dirty="0">
              <a:solidFill>
                <a:srgbClr val="444444"/>
              </a:solidFill>
            </a:endParaRPr>
          </a:p>
          <a:p>
            <a:pPr lvl="1">
              <a:spcBef>
                <a:spcPts val="600"/>
              </a:spcBef>
              <a:buSzPts val="1200"/>
              <a:buFont typeface="Courier New,monospace"/>
              <a:buChar char="o"/>
              <a:defRPr/>
            </a:pPr>
            <a:r>
              <a:rPr lang="en-US" dirty="0"/>
              <a:t>K through grade two Speaking, Listening</a:t>
            </a:r>
            <a:r>
              <a:rPr lang="en-US" b="0" dirty="0"/>
              <a:t>, </a:t>
            </a:r>
            <a:r>
              <a:rPr lang="en-US" dirty="0"/>
              <a:t>and Reading are </a:t>
            </a:r>
            <a:r>
              <a:rPr lang="en-US" b="0" dirty="0"/>
              <a:t>administered </a:t>
            </a:r>
            <a:r>
              <a:rPr lang="en-US" dirty="0"/>
              <a:t>one </a:t>
            </a:r>
            <a:r>
              <a:rPr lang="en-US" b="0" dirty="0"/>
              <a:t>on </a:t>
            </a:r>
            <a:r>
              <a:rPr lang="en-US" dirty="0"/>
              <a:t>one</a:t>
            </a:r>
            <a:r>
              <a:rPr lang="en-US" b="0" dirty="0"/>
              <a:t>, </a:t>
            </a:r>
            <a:r>
              <a:rPr lang="en-US" dirty="0"/>
              <a:t>but the </a:t>
            </a:r>
            <a:r>
              <a:rPr lang="en-US" b="0" dirty="0"/>
              <a:t>Writing may be </a:t>
            </a:r>
            <a:r>
              <a:rPr lang="en-US" dirty="0"/>
              <a:t>given </a:t>
            </a:r>
            <a:r>
              <a:rPr lang="en-US" b="0" dirty="0"/>
              <a:t>in small groups.</a:t>
            </a:r>
            <a:endParaRPr lang="en-US" b="0" dirty="0">
              <a:solidFill>
                <a:srgbClr val="444444"/>
              </a:solidFill>
            </a:endParaRPr>
          </a:p>
          <a:p>
            <a:pPr lvl="1">
              <a:spcBef>
                <a:spcPts val="600"/>
              </a:spcBef>
              <a:buSzPts val="1200"/>
              <a:buFont typeface="Courier New,monospace"/>
              <a:buChar char="o"/>
              <a:defRPr/>
            </a:pPr>
            <a:r>
              <a:rPr lang="en-US" dirty="0"/>
              <a:t>Grades </a:t>
            </a:r>
            <a:r>
              <a:rPr lang="en-US" b="0" dirty="0"/>
              <a:t>three through twelve</a:t>
            </a:r>
            <a:r>
              <a:rPr lang="en-US" dirty="0"/>
              <a:t> are </a:t>
            </a:r>
            <a:r>
              <a:rPr lang="en-US" b="0" dirty="0"/>
              <a:t>administered in groups </a:t>
            </a:r>
            <a:r>
              <a:rPr lang="en-US" dirty="0"/>
              <a:t>except </a:t>
            </a:r>
            <a:r>
              <a:rPr lang="en-US" b="0" dirty="0"/>
              <a:t>for </a:t>
            </a:r>
            <a:r>
              <a:rPr lang="en-US" dirty="0"/>
              <a:t>speaking</a:t>
            </a:r>
            <a:r>
              <a:rPr lang="en-US" b="0" dirty="0"/>
              <a:t>, </a:t>
            </a:r>
            <a:r>
              <a:rPr lang="en-US" dirty="0"/>
              <a:t>which</a:t>
            </a:r>
            <a:r>
              <a:rPr lang="en-US" b="0" dirty="0"/>
              <a:t> is assessed one-on-one.</a:t>
            </a:r>
            <a:endParaRPr lang="en-US" dirty="0"/>
          </a:p>
          <a:p>
            <a:pPr marL="0" lvl="0" indent="0" algn="l" rtl="0">
              <a:spcBef>
                <a:spcPts val="600"/>
              </a:spcBef>
              <a:spcAft>
                <a:spcPts val="0"/>
              </a:spcAft>
              <a:buClr>
                <a:schemeClr val="dk1"/>
              </a:buClr>
              <a:buSzPts val="1200"/>
              <a:buFont typeface="Arial"/>
              <a:buNone/>
            </a:pPr>
            <a:r>
              <a:rPr lang="en-US" b="1" dirty="0"/>
              <a:t>When?</a:t>
            </a:r>
          </a:p>
          <a:p>
            <a:pPr marL="171450" indent="-171450">
              <a:spcBef>
                <a:spcPts val="600"/>
              </a:spcBef>
              <a:buClr>
                <a:schemeClr val="dk1"/>
              </a:buClr>
              <a:buSzPts val="1200"/>
              <a:defRPr/>
            </a:pPr>
            <a:r>
              <a:rPr lang="en-US" sz="1200" b="0" dirty="0"/>
              <a:t>The Summative ELPAC administration </a:t>
            </a:r>
            <a:r>
              <a:rPr lang="en-US" sz="1200" b="0" kern="1200" dirty="0">
                <a:solidFill>
                  <a:schemeClr val="tx1"/>
                </a:solidFill>
                <a:latin typeface="+mn-lt"/>
                <a:ea typeface="+mn-ea"/>
                <a:cs typeface="+mn-cs"/>
              </a:rPr>
              <a:t>window is typically open annually </a:t>
            </a:r>
            <a:r>
              <a:rPr lang="en-US" sz="1200" b="0" dirty="0"/>
              <a:t>from February 1 through May 31.</a:t>
            </a:r>
          </a:p>
          <a:p>
            <a:pPr marL="171450" indent="-171450">
              <a:spcBef>
                <a:spcPts val="600"/>
              </a:spcBef>
              <a:buClr>
                <a:schemeClr val="dk1"/>
              </a:buClr>
              <a:buSzPts val="1200"/>
              <a:defRPr/>
            </a:pPr>
            <a:endParaRPr lang="en-US" sz="1200" b="0" dirty="0"/>
          </a:p>
          <a:p>
            <a:pPr marL="0" marR="0" lvl="0" indent="0" algn="l" defTabSz="914400" rtl="0" eaLnBrk="1" fontAlgn="auto" latinLnBrk="0" hangingPunct="1">
              <a:lnSpc>
                <a:spcPct val="100000"/>
              </a:lnSpc>
              <a:spcBef>
                <a:spcPts val="600"/>
              </a:spcBef>
              <a:spcAft>
                <a:spcPts val="0"/>
              </a:spcAft>
              <a:buClr>
                <a:schemeClr val="dk1"/>
              </a:buClr>
              <a:buSzPts val="1200"/>
              <a:buFont typeface="Arial"/>
              <a:buNone/>
              <a:tabLst/>
              <a:defRPr/>
            </a:pPr>
            <a:r>
              <a:rPr lang="en-US" sz="1200" b="1" dirty="0"/>
              <a:t>Resource Guide: </a:t>
            </a:r>
          </a:p>
          <a:p>
            <a:pPr marL="285750" lvl="0" indent="-285750" algn="l" rtl="0">
              <a:spcBef>
                <a:spcPts val="600"/>
              </a:spcBef>
              <a:spcAft>
                <a:spcPts val="0"/>
              </a:spcAft>
              <a:buClr>
                <a:schemeClr val="dk1"/>
              </a:buClr>
              <a:buSzPts val="1200"/>
              <a:buFont typeface="Arial"/>
              <a:buChar char="•"/>
            </a:pPr>
            <a:r>
              <a:rPr lang="en-US" dirty="0">
                <a:hlinkClick r:id="rId3"/>
              </a:rPr>
              <a:t>https://www.caaspp-elpac.org/s/docs/suelpacfactsheet.pdf</a:t>
            </a:r>
            <a:endParaRPr lang="en-US" dirty="0"/>
          </a:p>
        </p:txBody>
      </p:sp>
      <p:sp>
        <p:nvSpPr>
          <p:cNvPr id="4" name="Slide Number Placeholder 3">
            <a:extLst>
              <a:ext uri="{FF2B5EF4-FFF2-40B4-BE49-F238E27FC236}">
                <a16:creationId xmlns:a16="http://schemas.microsoft.com/office/drawing/2014/main" id="{60EFB8CE-9F93-9515-D7B7-1CC28AD5080D}"/>
              </a:ext>
            </a:extLst>
          </p:cNvPr>
          <p:cNvSpPr>
            <a:spLocks noGrp="1"/>
          </p:cNvSpPr>
          <p:nvPr>
            <p:ph type="sldNum" sz="quarter" idx="5"/>
          </p:nvPr>
        </p:nvSpPr>
        <p:spPr/>
        <p:txBody>
          <a:bodyPr/>
          <a:lstStyle/>
          <a:p>
            <a:fld id="{E04AD113-A2AE-4DF9-9DE8-7E2B57C48ADE}" type="slidenum">
              <a:rPr lang="en-US" smtClean="0"/>
              <a:t>9</a:t>
            </a:fld>
            <a:endParaRPr lang="en-US"/>
          </a:p>
        </p:txBody>
      </p:sp>
    </p:spTree>
    <p:extLst>
      <p:ext uri="{BB962C8B-B14F-4D97-AF65-F5344CB8AC3E}">
        <p14:creationId xmlns:p14="http://schemas.microsoft.com/office/powerpoint/2010/main" val="374905714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Question: Which ELPAC test materials are not secure?</a:t>
            </a:r>
          </a:p>
          <a:p>
            <a:pPr marL="685800" lvl="1" indent="-228600">
              <a:buAutoNum type="arabicPeriod"/>
            </a:pPr>
            <a:r>
              <a:rPr lang="en-US" dirty="0"/>
              <a:t>PFA</a:t>
            </a:r>
          </a:p>
          <a:p>
            <a:pPr marL="685800" lvl="1" indent="-228600">
              <a:buAutoNum type="arabicPeriod"/>
            </a:pPr>
            <a:r>
              <a:rPr lang="en-US" dirty="0"/>
              <a:t>DFA</a:t>
            </a:r>
          </a:p>
          <a:p>
            <a:pPr marL="685800" lvl="1" indent="-228600">
              <a:buAutoNum type="arabicPeriod"/>
            </a:pPr>
            <a:r>
              <a:rPr lang="en-US" dirty="0"/>
              <a:t>Student's Logon Tickets</a:t>
            </a:r>
          </a:p>
          <a:p>
            <a:pPr marL="685800" lvl="1" indent="-228600">
              <a:buAutoNum type="arabicPeriod"/>
            </a:pPr>
            <a:r>
              <a:rPr lang="en-US" dirty="0"/>
              <a:t>Scratch Paper</a:t>
            </a:r>
          </a:p>
          <a:p>
            <a:endParaRPr lang="en-US" dirty="0"/>
          </a:p>
          <a:p>
            <a:r>
              <a:rPr lang="en-US" dirty="0"/>
              <a:t>The correct response is 1, the PFA is </a:t>
            </a:r>
            <a:r>
              <a:rPr lang="en-US" b="1" dirty="0"/>
              <a:t>not</a:t>
            </a:r>
            <a:r>
              <a:rPr lang="en-US" dirty="0"/>
              <a:t> a secure document and does not need to be securely destroyed. </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90</a:t>
            </a:fld>
            <a:endParaRPr lang="en-US"/>
          </a:p>
        </p:txBody>
      </p:sp>
    </p:spTree>
    <p:extLst>
      <p:ext uri="{BB962C8B-B14F-4D97-AF65-F5344CB8AC3E}">
        <p14:creationId xmlns:p14="http://schemas.microsoft.com/office/powerpoint/2010/main" val="411241936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1E564-B7B5-011F-42F8-F4D813C84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BC105-3F6C-B120-D254-6617BF8A2A31}"/>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D96A7B78-0141-543D-BAE9-E190FE15F774}"/>
              </a:ext>
            </a:extLst>
          </p:cNvPr>
          <p:cNvSpPr>
            <a:spLocks noGrp="1"/>
          </p:cNvSpPr>
          <p:nvPr>
            <p:ph type="body" idx="1"/>
          </p:nvPr>
        </p:nvSpPr>
        <p:spPr/>
        <p:txBody>
          <a:bodyPr/>
          <a:lstStyle/>
          <a:p>
            <a:r>
              <a:rPr lang="en-US" dirty="0"/>
              <a:t>Here's another opportunity to show what you know. </a:t>
            </a:r>
          </a:p>
          <a:p>
            <a:r>
              <a:rPr lang="en-US" dirty="0"/>
              <a:t>Again, show the answer by holding up your fingers or a card with the number for your answer. </a:t>
            </a:r>
          </a:p>
          <a:p>
            <a:endParaRPr lang="en-US" dirty="0"/>
          </a:p>
          <a:p>
            <a:r>
              <a:rPr lang="en-US" dirty="0"/>
              <a:t>Question: If a test item is shared on social media, what type of security incident is it? </a:t>
            </a:r>
          </a:p>
          <a:p>
            <a:pPr marL="685800" lvl="1" indent="-228600">
              <a:buAutoNum type="arabicPeriod"/>
            </a:pPr>
            <a:r>
              <a:rPr lang="en-US" dirty="0"/>
              <a:t>An irregularity</a:t>
            </a:r>
          </a:p>
          <a:p>
            <a:pPr marL="685800" lvl="1" indent="-228600">
              <a:buAutoNum type="arabicPeriod"/>
            </a:pPr>
            <a:r>
              <a:rPr lang="en-US" dirty="0"/>
              <a:t>An impropriety</a:t>
            </a:r>
          </a:p>
          <a:p>
            <a:pPr marL="685800" lvl="1" indent="-228600">
              <a:buAutoNum type="arabicPeriod"/>
            </a:pPr>
            <a:r>
              <a:rPr lang="en-US" dirty="0"/>
              <a:t>A breach</a:t>
            </a:r>
          </a:p>
          <a:p>
            <a:endParaRPr lang="en-US" dirty="0"/>
          </a:p>
          <a:p>
            <a:r>
              <a:rPr lang="en-US" dirty="0"/>
              <a:t>The correct answer is 3. This example reflects a breach of test security. </a:t>
            </a:r>
          </a:p>
          <a:p>
            <a:pPr marL="628650" lvl="1" indent="-171450"/>
            <a:r>
              <a:rPr lang="en-US" b="0" dirty="0"/>
              <a:t>A breach incident must be reported to the LEA coordinator immediately.</a:t>
            </a:r>
          </a:p>
          <a:p>
            <a:pPr marL="628650" lvl="1" indent="-171450"/>
            <a:r>
              <a:rPr lang="en-US" dirty="0"/>
              <a:t>They will then report this to ETS.</a:t>
            </a:r>
          </a:p>
          <a:p>
            <a:endParaRPr lang="en-US" dirty="0"/>
          </a:p>
        </p:txBody>
      </p:sp>
      <p:sp>
        <p:nvSpPr>
          <p:cNvPr id="4" name="Slide Number Placeholder 3">
            <a:extLst>
              <a:ext uri="{FF2B5EF4-FFF2-40B4-BE49-F238E27FC236}">
                <a16:creationId xmlns:a16="http://schemas.microsoft.com/office/drawing/2014/main" id="{C9BDFD65-2309-0DB6-4377-0CB9BE547EE7}"/>
              </a:ext>
            </a:extLst>
          </p:cNvPr>
          <p:cNvSpPr>
            <a:spLocks noGrp="1"/>
          </p:cNvSpPr>
          <p:nvPr>
            <p:ph type="sldNum" sz="quarter" idx="5"/>
          </p:nvPr>
        </p:nvSpPr>
        <p:spPr/>
        <p:txBody>
          <a:bodyPr/>
          <a:lstStyle/>
          <a:p>
            <a:fld id="{E04AD113-A2AE-4DF9-9DE8-7E2B57C48ADE}" type="slidenum">
              <a:rPr lang="en-US" smtClean="0"/>
              <a:t>91</a:t>
            </a:fld>
            <a:endParaRPr lang="en-US"/>
          </a:p>
        </p:txBody>
      </p:sp>
    </p:spTree>
    <p:extLst>
      <p:ext uri="{BB962C8B-B14F-4D97-AF65-F5344CB8AC3E}">
        <p14:creationId xmlns:p14="http://schemas.microsoft.com/office/powerpoint/2010/main" val="20603551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FB843-6A6F-F5AE-D6C3-6143FBB792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FA786-158F-4B81-E143-B9F9515603E8}"/>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DB11BD79-1FB5-C9F1-5EB3-4458D470BCC7}"/>
              </a:ext>
            </a:extLst>
          </p:cNvPr>
          <p:cNvSpPr>
            <a:spLocks noGrp="1"/>
          </p:cNvSpPr>
          <p:nvPr>
            <p:ph type="body" idx="1"/>
          </p:nvPr>
        </p:nvSpPr>
        <p:spPr/>
        <p:txBody>
          <a:bodyPr/>
          <a:lstStyle/>
          <a:p>
            <a:pPr marL="0" indent="0">
              <a:buNone/>
            </a:pPr>
            <a:r>
              <a:rPr lang="en-US" dirty="0"/>
              <a:t>Here's another opportunity to show what you know. </a:t>
            </a:r>
          </a:p>
          <a:p>
            <a:pPr marL="0" indent="0">
              <a:buNone/>
            </a:pPr>
            <a:r>
              <a:rPr lang="en-US" dirty="0"/>
              <a:t>Again, show the answer by holding up your fingers or a card with the number for your answer.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Question</a:t>
            </a:r>
            <a:r>
              <a:rPr lang="en-US" sz="1200" b="1" dirty="0"/>
              <a:t>: </a:t>
            </a:r>
            <a:r>
              <a:rPr lang="en-US" sz="1200" dirty="0"/>
              <a:t>A pause of 20 minutes means the student cannot return to previously answered segments, or questions, even if they are marked for review.</a:t>
            </a:r>
            <a:endParaRPr lang="en-US" dirty="0"/>
          </a:p>
          <a:p>
            <a:pPr marL="228600" indent="-228600">
              <a:buAutoNum type="arabicPeriod"/>
            </a:pPr>
            <a:r>
              <a:rPr lang="en-US" dirty="0"/>
              <a:t>True</a:t>
            </a:r>
          </a:p>
          <a:p>
            <a:pPr marL="228600" indent="-228600">
              <a:buAutoNum type="arabicPeriod"/>
            </a:pPr>
            <a:r>
              <a:rPr lang="en-US" dirty="0"/>
              <a:t>False</a:t>
            </a:r>
          </a:p>
          <a:p>
            <a:pPr marL="0" indent="0">
              <a:buNone/>
            </a:pPr>
            <a:r>
              <a:rPr lang="en-US" dirty="0"/>
              <a:t>The correct answer is 1, True! </a:t>
            </a:r>
          </a:p>
          <a:p>
            <a:pPr lvl="1"/>
            <a:r>
              <a:rPr lang="en-US" sz="1200" kern="1200" dirty="0">
                <a:solidFill>
                  <a:schemeClr val="tx1"/>
                </a:solidFill>
                <a:latin typeface="+mn-lt"/>
                <a:ea typeface="+mn-ea"/>
                <a:cs typeface="+mn-cs"/>
              </a:rPr>
              <a:t>A pause of 20 minutes means the student cannot return to previously answered segments, or questions, even if they are marked for review.</a:t>
            </a:r>
          </a:p>
          <a:p>
            <a:pPr lvl="1"/>
            <a:endParaRPr lang="en-US" b="1" dirty="0">
              <a:solidFill>
                <a:srgbClr val="FF0000"/>
              </a:solidFill>
            </a:endParaRPr>
          </a:p>
          <a:p>
            <a:pPr>
              <a:buAutoNum type="arabicPeriod"/>
            </a:pPr>
            <a:endParaRPr lang="en-US" dirty="0"/>
          </a:p>
        </p:txBody>
      </p:sp>
      <p:sp>
        <p:nvSpPr>
          <p:cNvPr id="4" name="Slide Number Placeholder 3">
            <a:extLst>
              <a:ext uri="{FF2B5EF4-FFF2-40B4-BE49-F238E27FC236}">
                <a16:creationId xmlns:a16="http://schemas.microsoft.com/office/drawing/2014/main" id="{92DA46CA-9DE7-1196-4EE9-8788A8E12AF7}"/>
              </a:ext>
            </a:extLst>
          </p:cNvPr>
          <p:cNvSpPr>
            <a:spLocks noGrp="1"/>
          </p:cNvSpPr>
          <p:nvPr>
            <p:ph type="sldNum" sz="quarter" idx="5"/>
          </p:nvPr>
        </p:nvSpPr>
        <p:spPr/>
        <p:txBody>
          <a:bodyPr/>
          <a:lstStyle/>
          <a:p>
            <a:fld id="{E04AD113-A2AE-4DF9-9DE8-7E2B57C48ADE}" type="slidenum">
              <a:rPr lang="en-US" smtClean="0"/>
              <a:t>92</a:t>
            </a:fld>
            <a:endParaRPr lang="en-US"/>
          </a:p>
        </p:txBody>
      </p:sp>
    </p:spTree>
    <p:extLst>
      <p:ext uri="{BB962C8B-B14F-4D97-AF65-F5344CB8AC3E}">
        <p14:creationId xmlns:p14="http://schemas.microsoft.com/office/powerpoint/2010/main" val="165050677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a:t>Let's talk about some ways to help prepare our students for testing. </a:t>
            </a:r>
          </a:p>
          <a:p>
            <a:pPr marL="0" indent="0">
              <a:buNone/>
            </a:pPr>
            <a:r>
              <a:rPr lang="en-US" b="1"/>
              <a:t>Facilitator note: This section is optional and may be done as a separate training.</a:t>
            </a:r>
          </a:p>
        </p:txBody>
      </p:sp>
      <p:sp>
        <p:nvSpPr>
          <p:cNvPr id="4" name="Slide Number Placeholder 3"/>
          <p:cNvSpPr>
            <a:spLocks noGrp="1"/>
          </p:cNvSpPr>
          <p:nvPr>
            <p:ph type="sldNum" sz="quarter" idx="5"/>
          </p:nvPr>
        </p:nvSpPr>
        <p:spPr/>
        <p:txBody>
          <a:bodyPr/>
          <a:lstStyle/>
          <a:p>
            <a:fld id="{E04AD113-A2AE-4DF9-9DE8-7E2B57C48ADE}" type="slidenum">
              <a:rPr lang="en-US" smtClean="0"/>
              <a:t>93</a:t>
            </a:fld>
            <a:endParaRPr lang="en-US"/>
          </a:p>
        </p:txBody>
      </p:sp>
    </p:spTree>
    <p:extLst>
      <p:ext uri="{BB962C8B-B14F-4D97-AF65-F5344CB8AC3E}">
        <p14:creationId xmlns:p14="http://schemas.microsoft.com/office/powerpoint/2010/main" val="96778114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Practice is an important piece in preparing students and staff for testing.  </a:t>
            </a:r>
          </a:p>
          <a:p>
            <a:pPr lvl="1"/>
            <a:r>
              <a:rPr lang="en-US" dirty="0"/>
              <a:t>By utilizing available resources, students and staff gain familiarity with the testing platform, become more comfortable with different item types, and understand how to navigate within the system.</a:t>
            </a:r>
          </a:p>
          <a:p>
            <a:r>
              <a:rPr lang="en-US" dirty="0"/>
              <a:t>It is good to build familiarity with the testing system prior to summative testing.  </a:t>
            </a:r>
          </a:p>
          <a:p>
            <a:endParaRPr lang="en-US" dirty="0"/>
          </a:p>
          <a:p>
            <a:r>
              <a:rPr lang="en-US" dirty="0"/>
              <a:t>Students with designated supports and accommodations can test their utility and learn how to use those embedded tools to ensure fair and valid testing. And practice gives all students the opportunity to become familiar with universal tools.</a:t>
            </a:r>
          </a:p>
          <a:p>
            <a:pPr lvl="1"/>
            <a:r>
              <a:rPr lang="en-US" dirty="0"/>
              <a:t>Practice will reduce the number of system usage errors and security and administration incidents, reduce apprehension of the process, reduce test anxiety in students, and provide for a smoother summative testing experience. </a:t>
            </a:r>
          </a:p>
          <a:p>
            <a:pPr lvl="1"/>
            <a:r>
              <a:rPr lang="en-US" dirty="0"/>
              <a:t>There are resources for student practice that are available to students, teachers, parents, and administrators, so anyone can practice, not just students!</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94</a:t>
            </a:fld>
            <a:endParaRPr lang="en-US"/>
          </a:p>
        </p:txBody>
      </p:sp>
    </p:spTree>
    <p:extLst>
      <p:ext uri="{BB962C8B-B14F-4D97-AF65-F5344CB8AC3E}">
        <p14:creationId xmlns:p14="http://schemas.microsoft.com/office/powerpoint/2010/main" val="109408341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a:t>We are going to start with Practice Tests as resources for student practice.</a:t>
            </a:r>
          </a:p>
          <a:p>
            <a:endParaRPr lang="en-US"/>
          </a:p>
        </p:txBody>
      </p:sp>
      <p:sp>
        <p:nvSpPr>
          <p:cNvPr id="4" name="Slide Number Placeholder 3"/>
          <p:cNvSpPr>
            <a:spLocks noGrp="1"/>
          </p:cNvSpPr>
          <p:nvPr>
            <p:ph type="sldNum" sz="quarter" idx="5"/>
          </p:nvPr>
        </p:nvSpPr>
        <p:spPr/>
        <p:txBody>
          <a:bodyPr/>
          <a:lstStyle/>
          <a:p>
            <a:fld id="{E04AD113-A2AE-4DF9-9DE8-7E2B57C48ADE}" type="slidenum">
              <a:rPr lang="en-US" smtClean="0"/>
              <a:t>95</a:t>
            </a:fld>
            <a:endParaRPr lang="en-US"/>
          </a:p>
        </p:txBody>
      </p:sp>
    </p:spTree>
    <p:extLst>
      <p:ext uri="{BB962C8B-B14F-4D97-AF65-F5344CB8AC3E}">
        <p14:creationId xmlns:p14="http://schemas.microsoft.com/office/powerpoint/2010/main" val="275897969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The goal of the practice tests is to expose students, parents, teachers, and test administrators or examiners to the tests so they may become familiar with the format and structure of a summative assessment.</a:t>
            </a:r>
          </a:p>
          <a:p>
            <a:pPr lvl="1"/>
            <a:r>
              <a:rPr lang="en-US" dirty="0"/>
              <a:t>Practice tests provide students with the opportunity to experience ELPAC at each grade level or grade span tested.</a:t>
            </a:r>
          </a:p>
          <a:p>
            <a:pPr lvl="1"/>
            <a:r>
              <a:rPr lang="en-US" dirty="0"/>
              <a:t>Scoring guides are available for the practice tests, but the tests themselves are not automatically scored, regardless of how they are administered.</a:t>
            </a:r>
          </a:p>
          <a:p>
            <a:endParaRPr lang="en-US" dirty="0"/>
          </a:p>
          <a:p>
            <a:r>
              <a:rPr lang="en-US" dirty="0"/>
              <a:t>The practice and training tests contain embedded universal tools, designated supports, and accommodations that are part of the online test administration system, in order to provide students with a grade-level, subject specific experience of their use. </a:t>
            </a:r>
          </a:p>
          <a:p>
            <a:pPr lvl="1"/>
            <a:r>
              <a:rPr lang="en-US" dirty="0"/>
              <a:t>Also please keep in mind, students can log on using their SSID or as a guest to access the practice and training test.</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96</a:t>
            </a:fld>
            <a:endParaRPr lang="en-US"/>
          </a:p>
        </p:txBody>
      </p:sp>
    </p:spTree>
    <p:extLst>
      <p:ext uri="{BB962C8B-B14F-4D97-AF65-F5344CB8AC3E}">
        <p14:creationId xmlns:p14="http://schemas.microsoft.com/office/powerpoint/2010/main" val="33634192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04287-65DF-74CC-4DA6-CF1B7ECBC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7EA10-E728-12FD-0695-81632D9F0151}"/>
              </a:ext>
            </a:extLst>
          </p:cNvPr>
          <p:cNvSpPr>
            <a:spLocks noGrp="1" noRot="1" noChangeAspect="1"/>
          </p:cNvSpPr>
          <p:nvPr>
            <p:ph type="sldImg"/>
          </p:nvPr>
        </p:nvSpPr>
        <p:spPr>
          <a:xfrm>
            <a:off x="582613" y="471488"/>
            <a:ext cx="2389187" cy="1343025"/>
          </a:xfrm>
        </p:spPr>
        <p:txBody>
          <a:bodyPr/>
          <a:lstStyle/>
          <a:p>
            <a:endParaRPr lang="en-US"/>
          </a:p>
        </p:txBody>
      </p:sp>
      <p:sp>
        <p:nvSpPr>
          <p:cNvPr id="3" name="Notes Placeholder 2">
            <a:extLst>
              <a:ext uri="{FF2B5EF4-FFF2-40B4-BE49-F238E27FC236}">
                <a16:creationId xmlns:a16="http://schemas.microsoft.com/office/drawing/2014/main" id="{80C376E7-AE88-78F8-40D3-9ED8DF6A5B9D}"/>
              </a:ext>
            </a:extLst>
          </p:cNvPr>
          <p:cNvSpPr>
            <a:spLocks noGrp="1"/>
          </p:cNvSpPr>
          <p:nvPr>
            <p:ph type="body" idx="1"/>
          </p:nvPr>
        </p:nvSpPr>
        <p:spPr/>
        <p:txBody>
          <a:bodyPr/>
          <a:lstStyle/>
          <a:p>
            <a:r>
              <a:rPr lang="en-US" dirty="0"/>
              <a:t>Students can take a practice or training test at school, or at home in an unmonitored environment.</a:t>
            </a:r>
          </a:p>
          <a:p>
            <a:r>
              <a:rPr lang="en-US" dirty="0"/>
              <a:t>Or the teacher may launch a test session and have students access the test through the secure browser. </a:t>
            </a:r>
          </a:p>
          <a:p>
            <a:r>
              <a:rPr lang="en-US" dirty="0"/>
              <a:t>By practicing the "log on" and "approval" processes, both the teacher and students gain experience together with the testing platform. </a:t>
            </a:r>
          </a:p>
          <a:p>
            <a:pPr lvl="1"/>
            <a:r>
              <a:rPr lang="en-US" dirty="0"/>
              <a:t>It is best to have the students practice using the secure browser that they will be using during the summative testing.</a:t>
            </a:r>
          </a:p>
          <a:p>
            <a:r>
              <a:rPr lang="en-US" dirty="0"/>
              <a:t>For the Alternate ELPAC, </a:t>
            </a:r>
            <a:r>
              <a:rPr lang="en-US" b="0" dirty="0"/>
              <a:t>ELPAC Speaking domain, and ELPAC Grades K, 1 and 2 (except Writing domain in 2) </a:t>
            </a:r>
            <a:r>
              <a:rPr lang="en-US" dirty="0"/>
              <a:t>administration is one-on-one using the directions for administration, which we call DFAs.  </a:t>
            </a:r>
          </a:p>
          <a:p>
            <a:endParaRPr lang="en-US" dirty="0"/>
          </a:p>
          <a:p>
            <a:r>
              <a:rPr lang="en-US" dirty="0"/>
              <a:t>Again, the practice tests are not scored automatically, but hand scoring is an option, with scoring guides, answer keys, and rubrics available to provide details on test items, student response types, correct responses, and alignment with state standards, making them valuable resources for teachers.</a:t>
            </a:r>
          </a:p>
        </p:txBody>
      </p:sp>
      <p:sp>
        <p:nvSpPr>
          <p:cNvPr id="4" name="Slide Number Placeholder 3">
            <a:extLst>
              <a:ext uri="{FF2B5EF4-FFF2-40B4-BE49-F238E27FC236}">
                <a16:creationId xmlns:a16="http://schemas.microsoft.com/office/drawing/2014/main" id="{08614D8C-5D72-B655-3368-640DBBED9724}"/>
              </a:ext>
            </a:extLst>
          </p:cNvPr>
          <p:cNvSpPr>
            <a:spLocks noGrp="1"/>
          </p:cNvSpPr>
          <p:nvPr>
            <p:ph type="sldNum" sz="quarter" idx="5"/>
          </p:nvPr>
        </p:nvSpPr>
        <p:spPr/>
        <p:txBody>
          <a:bodyPr/>
          <a:lstStyle/>
          <a:p>
            <a:fld id="{E04AD113-A2AE-4DF9-9DE8-7E2B57C48ADE}" type="slidenum">
              <a:rPr lang="en-US" smtClean="0"/>
              <a:t>97</a:t>
            </a:fld>
            <a:endParaRPr lang="en-US"/>
          </a:p>
        </p:txBody>
      </p:sp>
    </p:spTree>
    <p:extLst>
      <p:ext uri="{BB962C8B-B14F-4D97-AF65-F5344CB8AC3E}">
        <p14:creationId xmlns:p14="http://schemas.microsoft.com/office/powerpoint/2010/main" val="397688033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dirty="0"/>
              <a:t>Practice Tests are available for the following assessments:</a:t>
            </a:r>
          </a:p>
          <a:p>
            <a:pPr lvl="1"/>
            <a:r>
              <a:rPr lang="en-US" dirty="0"/>
              <a:t>Summative ELPAC, where there is one per domain for the same grade levels and grade spans as the Summative ELPAC</a:t>
            </a:r>
          </a:p>
          <a:p>
            <a:pPr lvl="1"/>
            <a:r>
              <a:rPr lang="en-US" dirty="0"/>
              <a:t>Summative Alternate ELPAC</a:t>
            </a:r>
          </a:p>
          <a:p>
            <a:pPr lvl="1"/>
            <a:r>
              <a:rPr lang="en-US" dirty="0"/>
              <a:t>Smarter Balanced Summative Assessments for ELA and mathematics</a:t>
            </a:r>
          </a:p>
          <a:p>
            <a:pPr lvl="1"/>
            <a:r>
              <a:rPr lang="en-US" dirty="0"/>
              <a:t>The California Science Test, or CAST</a:t>
            </a:r>
          </a:p>
          <a:p>
            <a:pPr lvl="1"/>
            <a:r>
              <a:rPr lang="en-US" dirty="0"/>
              <a:t>California Alternate Assessments, or CAAs, for ELA, mathematics, and science</a:t>
            </a:r>
          </a:p>
          <a:p>
            <a:pPr lvl="1"/>
            <a:r>
              <a:rPr lang="en-US" dirty="0"/>
              <a:t>And the California Spanish Assessment, or CSA</a:t>
            </a:r>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98</a:t>
            </a:fld>
            <a:endParaRPr lang="en-US"/>
          </a:p>
        </p:txBody>
      </p:sp>
    </p:spTree>
    <p:extLst>
      <p:ext uri="{BB962C8B-B14F-4D97-AF65-F5344CB8AC3E}">
        <p14:creationId xmlns:p14="http://schemas.microsoft.com/office/powerpoint/2010/main" val="386662394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2613" y="471488"/>
            <a:ext cx="2389187" cy="1343025"/>
          </a:xfrm>
        </p:spPr>
        <p:txBody>
          <a:bodyPr/>
          <a:lstStyle/>
          <a:p>
            <a:endParaRPr lang="en-US"/>
          </a:p>
        </p:txBody>
      </p:sp>
      <p:sp>
        <p:nvSpPr>
          <p:cNvPr id="3" name="Notes Placeholder 2"/>
          <p:cNvSpPr>
            <a:spLocks noGrp="1"/>
          </p:cNvSpPr>
          <p:nvPr>
            <p:ph type="body" idx="1"/>
          </p:nvPr>
        </p:nvSpPr>
        <p:spPr/>
        <p:txBody>
          <a:bodyPr/>
          <a:lstStyle/>
          <a:p>
            <a:r>
              <a:rPr lang="en-US" b="0" dirty="0"/>
              <a:t>The Do Your Best on the Test video showcase invites kindergarten through grade twelve students, individually or in teams, to share how they prepare to do their best on statewide assessments and why testing is important. Participants may be selected to have their video featured on the CAASPP &amp; ELPAC YouTube channel and in social media posts. They may also have portions of their video incorporated into promotional materials shown to students throughout California to inspire other students to do their best on the tests. </a:t>
            </a:r>
          </a:p>
          <a:p>
            <a:pPr lvl="1">
              <a:buFont typeface="Courier New" panose="020B0604020202020204" pitchFamily="34" charset="0"/>
              <a:buChar char="o"/>
            </a:pPr>
            <a:r>
              <a:rPr lang="en-US" b="0" dirty="0"/>
              <a:t>A special shout out to Ingenium Charter School for showing us how their students do their best on the test! </a:t>
            </a:r>
            <a:r>
              <a:rPr lang="en-US" dirty="0">
                <a:solidFill>
                  <a:srgbClr val="FF0000"/>
                </a:solidFill>
              </a:rPr>
              <a:t>Let's view</a:t>
            </a:r>
            <a:r>
              <a:rPr lang="en-US" b="0" dirty="0">
                <a:solidFill>
                  <a:srgbClr val="FF0000"/>
                </a:solidFill>
              </a:rPr>
              <a:t> 2024–25 video submissions.</a:t>
            </a:r>
            <a:r>
              <a:rPr lang="en-US" dirty="0">
                <a:solidFill>
                  <a:srgbClr val="FF0000"/>
                </a:solidFill>
              </a:rPr>
              <a:t> </a:t>
            </a:r>
            <a:r>
              <a:rPr lang="en-US" dirty="0">
                <a:solidFill>
                  <a:srgbClr val="FF0000"/>
                </a:solidFill>
                <a:highlight>
                  <a:srgbClr val="FFFF00"/>
                </a:highlight>
              </a:rPr>
              <a:t>(Play link)</a:t>
            </a:r>
            <a:endParaRPr lang="en-US" b="0" dirty="0">
              <a:solidFill>
                <a:srgbClr val="FF0000"/>
              </a:solidFill>
              <a:highlight>
                <a:srgbClr val="FFFF00"/>
              </a:highlight>
            </a:endParaRPr>
          </a:p>
          <a:p>
            <a:r>
              <a:rPr lang="en-US" b="0" dirty="0"/>
              <a:t>This year so far, we have received many engaging, fun, and creative submissions from students across the state, highlighting topics such as:</a:t>
            </a:r>
          </a:p>
          <a:p>
            <a:r>
              <a:rPr lang="en-US" b="0" dirty="0"/>
              <a:t>Why statewide testing is important</a:t>
            </a:r>
          </a:p>
          <a:p>
            <a:pPr lvl="1">
              <a:buFont typeface="Courier New" panose="020B0604020202020204" pitchFamily="34" charset="0"/>
              <a:buChar char="o"/>
            </a:pPr>
            <a:r>
              <a:rPr lang="en-US" b="0" dirty="0"/>
              <a:t>How statewide testing supports college and career readiness</a:t>
            </a:r>
          </a:p>
          <a:p>
            <a:pPr lvl="1">
              <a:buFont typeface="Courier New" panose="020B0604020202020204" pitchFamily="34" charset="0"/>
              <a:buChar char="o"/>
            </a:pPr>
            <a:r>
              <a:rPr lang="en-US" b="0" dirty="0"/>
              <a:t>Ways statewide testing improves teaching and learning</a:t>
            </a:r>
          </a:p>
          <a:p>
            <a:pPr lvl="1">
              <a:buFont typeface="Courier New" panose="020B0604020202020204" pitchFamily="34" charset="0"/>
              <a:buChar char="o"/>
            </a:pPr>
            <a:r>
              <a:rPr lang="en-US" b="0" dirty="0"/>
              <a:t>How students prepare for statewide testing, such as tips to feel their best</a:t>
            </a:r>
          </a:p>
          <a:p>
            <a:pPr lvl="1">
              <a:buFont typeface="Courier New" panose="020B0604020202020204" pitchFamily="34" charset="0"/>
              <a:buChar char="o"/>
            </a:pPr>
            <a:r>
              <a:rPr lang="en-US" b="0" dirty="0"/>
              <a:t>Impact of reclassification (ELPAC only)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Video Series Playlist: </a:t>
            </a:r>
            <a:r>
              <a:rPr lang="en-US" b="1" dirty="0">
                <a:cs typeface="Arial"/>
              </a:rPr>
              <a:t>https://www.youtube.com/watch?v=-FwzhHqo1jU&amp;list=PLFEmF7tMjzzjCsojNX9hhX2zxWF40hplE}</a:t>
            </a:r>
            <a:endParaRPr lang="en-US" b="1" dirty="0"/>
          </a:p>
          <a:p>
            <a:endParaRPr lang="en-US" dirty="0"/>
          </a:p>
        </p:txBody>
      </p:sp>
      <p:sp>
        <p:nvSpPr>
          <p:cNvPr id="4" name="Slide Number Placeholder 3"/>
          <p:cNvSpPr>
            <a:spLocks noGrp="1"/>
          </p:cNvSpPr>
          <p:nvPr>
            <p:ph type="sldNum" sz="quarter" idx="5"/>
          </p:nvPr>
        </p:nvSpPr>
        <p:spPr/>
        <p:txBody>
          <a:bodyPr/>
          <a:lstStyle/>
          <a:p>
            <a:fld id="{E04AD113-A2AE-4DF9-9DE8-7E2B57C48ADE}" type="slidenum">
              <a:rPr lang="en-US" smtClean="0"/>
              <a:t>99</a:t>
            </a:fld>
            <a:endParaRPr lang="en-US"/>
          </a:p>
        </p:txBody>
      </p:sp>
    </p:spTree>
    <p:extLst>
      <p:ext uri="{BB962C8B-B14F-4D97-AF65-F5344CB8AC3E}">
        <p14:creationId xmlns:p14="http://schemas.microsoft.com/office/powerpoint/2010/main" val="926737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Google Shape;16;p3" title="Decorative">
            <a:extLst>
              <a:ext uri="{FF2B5EF4-FFF2-40B4-BE49-F238E27FC236}">
                <a16:creationId xmlns:a16="http://schemas.microsoft.com/office/drawing/2014/main" id="{FE67295C-A477-999F-97FC-6A306C0A188B}"/>
              </a:ext>
            </a:extLst>
          </p:cNvPr>
          <p:cNvSpPr>
            <a:spLocks noGrp="1"/>
          </p:cNvSpPr>
          <p:nvPr>
            <p:ph type="pic" idx="2"/>
          </p:nvPr>
        </p:nvSpPr>
        <p:spPr>
          <a:xfrm>
            <a:off x="212725" y="1251961"/>
            <a:ext cx="2816352" cy="1923726"/>
          </a:xfrm>
          <a:prstGeom prst="rect">
            <a:avLst/>
          </a:prstGeom>
          <a:solidFill>
            <a:srgbClr val="F2F2F2"/>
          </a:solidFill>
          <a:ln>
            <a:noFill/>
          </a:ln>
        </p:spPr>
        <p:txBody>
          <a:bodyPr/>
          <a:lstStyle/>
          <a:p>
            <a:endParaRPr lang="en-US"/>
          </a:p>
        </p:txBody>
      </p:sp>
      <p:sp>
        <p:nvSpPr>
          <p:cNvPr id="8" name="Google Shape;17;p3" title="Decorative">
            <a:extLst>
              <a:ext uri="{FF2B5EF4-FFF2-40B4-BE49-F238E27FC236}">
                <a16:creationId xmlns:a16="http://schemas.microsoft.com/office/drawing/2014/main" id="{A16C3AFB-E032-F836-1014-93F3B961354C}"/>
              </a:ext>
            </a:extLst>
          </p:cNvPr>
          <p:cNvSpPr>
            <a:spLocks noGrp="1"/>
          </p:cNvSpPr>
          <p:nvPr>
            <p:ph type="pic" idx="3"/>
          </p:nvPr>
        </p:nvSpPr>
        <p:spPr>
          <a:xfrm>
            <a:off x="3194701" y="0"/>
            <a:ext cx="2817564" cy="3175686"/>
          </a:xfrm>
          <a:prstGeom prst="rect">
            <a:avLst/>
          </a:prstGeom>
          <a:solidFill>
            <a:srgbClr val="F2F2F2"/>
          </a:solidFill>
          <a:ln>
            <a:noFill/>
          </a:ln>
        </p:spPr>
        <p:txBody>
          <a:bodyPr/>
          <a:lstStyle/>
          <a:p>
            <a:endParaRPr lang="en-US"/>
          </a:p>
        </p:txBody>
      </p:sp>
      <p:sp>
        <p:nvSpPr>
          <p:cNvPr id="9" name="Google Shape;18;p3" title="Decorative">
            <a:extLst>
              <a:ext uri="{FF2B5EF4-FFF2-40B4-BE49-F238E27FC236}">
                <a16:creationId xmlns:a16="http://schemas.microsoft.com/office/drawing/2014/main" id="{B880F720-3850-17FD-A524-076EEEE05C36}"/>
              </a:ext>
            </a:extLst>
          </p:cNvPr>
          <p:cNvSpPr>
            <a:spLocks noGrp="1"/>
          </p:cNvSpPr>
          <p:nvPr>
            <p:ph type="pic" idx="4"/>
          </p:nvPr>
        </p:nvSpPr>
        <p:spPr>
          <a:xfrm>
            <a:off x="213361" y="4586414"/>
            <a:ext cx="5798904" cy="2271585"/>
          </a:xfrm>
          <a:prstGeom prst="rect">
            <a:avLst/>
          </a:prstGeom>
          <a:solidFill>
            <a:srgbClr val="F2F2F2"/>
          </a:solidFill>
          <a:ln>
            <a:noFill/>
          </a:ln>
        </p:spPr>
        <p:txBody>
          <a:bodyPr/>
          <a:lstStyle/>
          <a:p>
            <a:endParaRPr lang="en-US"/>
          </a:p>
        </p:txBody>
      </p:sp>
      <p:sp>
        <p:nvSpPr>
          <p:cNvPr id="10" name="Google Shape;19;p3" title="Decorative">
            <a:extLst>
              <a:ext uri="{FF2B5EF4-FFF2-40B4-BE49-F238E27FC236}">
                <a16:creationId xmlns:a16="http://schemas.microsoft.com/office/drawing/2014/main" id="{26FCCA4E-02EC-3479-0008-9EE66378DAE2}"/>
              </a:ext>
            </a:extLst>
          </p:cNvPr>
          <p:cNvSpPr>
            <a:spLocks noGrp="1"/>
          </p:cNvSpPr>
          <p:nvPr>
            <p:ph type="pic" idx="5"/>
          </p:nvPr>
        </p:nvSpPr>
        <p:spPr>
          <a:xfrm>
            <a:off x="6179737" y="4586414"/>
            <a:ext cx="2817564" cy="2271585"/>
          </a:xfrm>
          <a:prstGeom prst="rect">
            <a:avLst/>
          </a:prstGeom>
          <a:solidFill>
            <a:srgbClr val="F2F2F2"/>
          </a:solidFill>
          <a:ln>
            <a:noFill/>
          </a:ln>
        </p:spPr>
        <p:txBody>
          <a:bodyPr/>
          <a:lstStyle/>
          <a:p>
            <a:endParaRPr lang="en-US"/>
          </a:p>
        </p:txBody>
      </p:sp>
      <p:sp>
        <p:nvSpPr>
          <p:cNvPr id="11" name="Google Shape;20;p3" title="Decorative">
            <a:extLst>
              <a:ext uri="{FF2B5EF4-FFF2-40B4-BE49-F238E27FC236}">
                <a16:creationId xmlns:a16="http://schemas.microsoft.com/office/drawing/2014/main" id="{95A05236-B01E-34C5-A45F-8D18581EF505}"/>
              </a:ext>
            </a:extLst>
          </p:cNvPr>
          <p:cNvSpPr>
            <a:spLocks noGrp="1"/>
          </p:cNvSpPr>
          <p:nvPr>
            <p:ph type="pic" idx="6"/>
          </p:nvPr>
        </p:nvSpPr>
        <p:spPr>
          <a:xfrm>
            <a:off x="6176040" y="771917"/>
            <a:ext cx="2817564" cy="2403769"/>
          </a:xfrm>
          <a:prstGeom prst="rect">
            <a:avLst/>
          </a:prstGeom>
          <a:solidFill>
            <a:srgbClr val="F2F2F2"/>
          </a:solidFill>
          <a:ln>
            <a:noFill/>
          </a:ln>
        </p:spPr>
        <p:txBody>
          <a:bodyPr/>
          <a:lstStyle/>
          <a:p>
            <a:endParaRPr lang="en-US"/>
          </a:p>
        </p:txBody>
      </p:sp>
      <p:sp>
        <p:nvSpPr>
          <p:cNvPr id="12" name="Google Shape;21;p3" title="Decorative">
            <a:extLst>
              <a:ext uri="{FF2B5EF4-FFF2-40B4-BE49-F238E27FC236}">
                <a16:creationId xmlns:a16="http://schemas.microsoft.com/office/drawing/2014/main" id="{700E5787-03C3-06F0-37A3-3FD8541F925B}"/>
              </a:ext>
            </a:extLst>
          </p:cNvPr>
          <p:cNvSpPr>
            <a:spLocks noGrp="1"/>
          </p:cNvSpPr>
          <p:nvPr>
            <p:ph type="pic" idx="7"/>
          </p:nvPr>
        </p:nvSpPr>
        <p:spPr>
          <a:xfrm>
            <a:off x="9161076" y="0"/>
            <a:ext cx="2817564" cy="5486400"/>
          </a:xfrm>
          <a:prstGeom prst="rect">
            <a:avLst/>
          </a:prstGeom>
          <a:solidFill>
            <a:srgbClr val="F2F2F2"/>
          </a:solidFill>
          <a:ln>
            <a:noFill/>
          </a:ln>
        </p:spPr>
        <p:txBody>
          <a:bodyPr/>
          <a:lstStyle/>
          <a:p>
            <a:endParaRPr lang="en-US"/>
          </a:p>
        </p:txBody>
      </p:sp>
      <p:sp>
        <p:nvSpPr>
          <p:cNvPr id="13" name="Google Shape;22;p3" title="Decorative">
            <a:extLst>
              <a:ext uri="{FF2B5EF4-FFF2-40B4-BE49-F238E27FC236}">
                <a16:creationId xmlns:a16="http://schemas.microsoft.com/office/drawing/2014/main" id="{791B5665-95B4-ED20-841E-F88360CAC6ED}"/>
              </a:ext>
            </a:extLst>
          </p:cNvPr>
          <p:cNvSpPr/>
          <p:nvPr userDrawn="1"/>
        </p:nvSpPr>
        <p:spPr>
          <a:xfrm>
            <a:off x="213361" y="0"/>
            <a:ext cx="2815716" cy="109975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24;p3" title="Decorative">
            <a:extLst>
              <a:ext uri="{FF2B5EF4-FFF2-40B4-BE49-F238E27FC236}">
                <a16:creationId xmlns:a16="http://schemas.microsoft.com/office/drawing/2014/main" id="{6E989DB8-21C1-87C0-D177-92212DBE4432}"/>
              </a:ext>
            </a:extLst>
          </p:cNvPr>
          <p:cNvSpPr/>
          <p:nvPr userDrawn="1"/>
        </p:nvSpPr>
        <p:spPr>
          <a:xfrm>
            <a:off x="6179737" y="0"/>
            <a:ext cx="2815716" cy="668923"/>
          </a:xfrm>
          <a:prstGeom prst="rect">
            <a:avLst/>
          </a:prstGeom>
          <a:solidFill>
            <a:srgbClr val="48484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25;p3" title="Decorative">
            <a:extLst>
              <a:ext uri="{FF2B5EF4-FFF2-40B4-BE49-F238E27FC236}">
                <a16:creationId xmlns:a16="http://schemas.microsoft.com/office/drawing/2014/main" id="{53D02F6E-EC13-386B-C088-55044FF8A8ED}"/>
              </a:ext>
            </a:extLst>
          </p:cNvPr>
          <p:cNvSpPr/>
          <p:nvPr userDrawn="1"/>
        </p:nvSpPr>
        <p:spPr>
          <a:xfrm>
            <a:off x="9162924" y="5609138"/>
            <a:ext cx="2815716" cy="124886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 name="Title 1">
            <a:extLst>
              <a:ext uri="{FF2B5EF4-FFF2-40B4-BE49-F238E27FC236}">
                <a16:creationId xmlns:a16="http://schemas.microsoft.com/office/drawing/2014/main" id="{7B53AD4F-5C77-7204-3CE0-ECA548BB1FBC}"/>
              </a:ext>
            </a:extLst>
          </p:cNvPr>
          <p:cNvSpPr>
            <a:spLocks noGrp="1"/>
          </p:cNvSpPr>
          <p:nvPr>
            <p:ph type="ctrTitle"/>
          </p:nvPr>
        </p:nvSpPr>
        <p:spPr>
          <a:xfrm>
            <a:off x="0" y="3272834"/>
            <a:ext cx="12191999" cy="1248862"/>
          </a:xfrm>
          <a:solidFill>
            <a:srgbClr val="033E51"/>
          </a:solidFill>
        </p:spPr>
        <p:txBody>
          <a:bodyPr anchor="ctr">
            <a:normAutofit/>
          </a:bodyPr>
          <a:lstStyle>
            <a:lvl1pPr algn="ct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346727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5011" y="1"/>
            <a:ext cx="11425989" cy="1409699"/>
          </a:xfrm>
        </p:spPr>
        <p:txBody>
          <a:bodyPr lIns="0"/>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5011" y="1562100"/>
            <a:ext cx="11425989" cy="441204"/>
          </a:xfrm>
          <a:solidFill>
            <a:schemeClr val="accent1"/>
          </a:solidFill>
        </p:spPr>
        <p:txBody>
          <a:bodyPr lIns="91440" anchor="ctr"/>
          <a:lstStyle>
            <a:lvl1pPr marL="0" indent="0">
              <a:lnSpc>
                <a:spcPct val="100000"/>
              </a:lnSpc>
              <a:spcBef>
                <a:spcPts val="0"/>
              </a:spcBef>
              <a:spcAft>
                <a:spcPts val="0"/>
              </a:spcAft>
              <a:buNone/>
              <a:defRPr sz="3200">
                <a:solidFill>
                  <a:schemeClr val="bg1"/>
                </a:solidFill>
              </a:defRPr>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
        <p:nvSpPr>
          <p:cNvPr id="4" name="Content Placeholder 2">
            <a:extLst>
              <a:ext uri="{FF2B5EF4-FFF2-40B4-BE49-F238E27FC236}">
                <a16:creationId xmlns:a16="http://schemas.microsoft.com/office/drawing/2014/main" id="{7B9D41F5-DCDF-A200-FF32-348EF01EEF6B}"/>
              </a:ext>
            </a:extLst>
          </p:cNvPr>
          <p:cNvSpPr>
            <a:spLocks noGrp="1"/>
          </p:cNvSpPr>
          <p:nvPr>
            <p:ph idx="10"/>
          </p:nvPr>
        </p:nvSpPr>
        <p:spPr>
          <a:xfrm>
            <a:off x="381000" y="2098148"/>
            <a:ext cx="11425989" cy="541708"/>
          </a:xfrm>
        </p:spPr>
        <p:txBody>
          <a:bodyPr anchor="ctr">
            <a:normAutofit/>
          </a:bodyPr>
          <a:lstStyle>
            <a:lvl1pPr marL="0" indent="0">
              <a:lnSpc>
                <a:spcPct val="90000"/>
              </a:lnSpc>
              <a:spcBef>
                <a:spcPts val="0"/>
              </a:spcBef>
              <a:spcAft>
                <a:spcPts val="0"/>
              </a:spcAft>
              <a:buNone/>
              <a:defRPr sz="2400"/>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
        <p:nvSpPr>
          <p:cNvPr id="5" name="Content Placeholder 2">
            <a:extLst>
              <a:ext uri="{FF2B5EF4-FFF2-40B4-BE49-F238E27FC236}">
                <a16:creationId xmlns:a16="http://schemas.microsoft.com/office/drawing/2014/main" id="{1E6AA4E1-7654-E308-B5CC-61273D198941}"/>
              </a:ext>
            </a:extLst>
          </p:cNvPr>
          <p:cNvSpPr>
            <a:spLocks noGrp="1"/>
          </p:cNvSpPr>
          <p:nvPr>
            <p:ph idx="11"/>
          </p:nvPr>
        </p:nvSpPr>
        <p:spPr>
          <a:xfrm>
            <a:off x="385011" y="2815676"/>
            <a:ext cx="11425989" cy="441204"/>
          </a:xfrm>
          <a:solidFill>
            <a:schemeClr val="accent1"/>
          </a:solidFill>
        </p:spPr>
        <p:txBody>
          <a:bodyPr lIns="91440" anchor="ctr"/>
          <a:lstStyle>
            <a:lvl1pPr marL="0" indent="0">
              <a:lnSpc>
                <a:spcPct val="100000"/>
              </a:lnSpc>
              <a:spcBef>
                <a:spcPts val="0"/>
              </a:spcBef>
              <a:spcAft>
                <a:spcPts val="0"/>
              </a:spcAft>
              <a:buNone/>
              <a:defRPr sz="3200">
                <a:solidFill>
                  <a:schemeClr val="bg1"/>
                </a:solidFill>
              </a:defRPr>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
        <p:nvSpPr>
          <p:cNvPr id="6" name="Content Placeholder 2">
            <a:extLst>
              <a:ext uri="{FF2B5EF4-FFF2-40B4-BE49-F238E27FC236}">
                <a16:creationId xmlns:a16="http://schemas.microsoft.com/office/drawing/2014/main" id="{34DB13D6-6168-04B4-F7B4-F0A725B17555}"/>
              </a:ext>
            </a:extLst>
          </p:cNvPr>
          <p:cNvSpPr>
            <a:spLocks noGrp="1"/>
          </p:cNvSpPr>
          <p:nvPr>
            <p:ph idx="12"/>
          </p:nvPr>
        </p:nvSpPr>
        <p:spPr>
          <a:xfrm>
            <a:off x="381000" y="3351724"/>
            <a:ext cx="11425989" cy="541708"/>
          </a:xfrm>
        </p:spPr>
        <p:txBody>
          <a:bodyPr anchor="ctr">
            <a:normAutofit/>
          </a:bodyPr>
          <a:lstStyle>
            <a:lvl1pPr marL="0" indent="0">
              <a:lnSpc>
                <a:spcPct val="90000"/>
              </a:lnSpc>
              <a:spcBef>
                <a:spcPts val="0"/>
              </a:spcBef>
              <a:spcAft>
                <a:spcPts val="0"/>
              </a:spcAft>
              <a:buNone/>
              <a:defRPr sz="2400"/>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
        <p:nvSpPr>
          <p:cNvPr id="7" name="Content Placeholder 2">
            <a:extLst>
              <a:ext uri="{FF2B5EF4-FFF2-40B4-BE49-F238E27FC236}">
                <a16:creationId xmlns:a16="http://schemas.microsoft.com/office/drawing/2014/main" id="{960F9961-956C-1470-06B6-E1B8BD9AE290}"/>
              </a:ext>
            </a:extLst>
          </p:cNvPr>
          <p:cNvSpPr>
            <a:spLocks noGrp="1"/>
          </p:cNvSpPr>
          <p:nvPr>
            <p:ph idx="13"/>
          </p:nvPr>
        </p:nvSpPr>
        <p:spPr>
          <a:xfrm>
            <a:off x="381000" y="4069252"/>
            <a:ext cx="11425989" cy="441204"/>
          </a:xfrm>
          <a:solidFill>
            <a:schemeClr val="accent1"/>
          </a:solidFill>
        </p:spPr>
        <p:txBody>
          <a:bodyPr lIns="91440" anchor="ctr"/>
          <a:lstStyle>
            <a:lvl1pPr marL="0" indent="0">
              <a:lnSpc>
                <a:spcPct val="100000"/>
              </a:lnSpc>
              <a:spcBef>
                <a:spcPts val="0"/>
              </a:spcBef>
              <a:spcAft>
                <a:spcPts val="0"/>
              </a:spcAft>
              <a:buNone/>
              <a:defRPr sz="3200">
                <a:solidFill>
                  <a:schemeClr val="bg1"/>
                </a:solidFill>
              </a:defRPr>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
        <p:nvSpPr>
          <p:cNvPr id="8" name="Content Placeholder 2">
            <a:extLst>
              <a:ext uri="{FF2B5EF4-FFF2-40B4-BE49-F238E27FC236}">
                <a16:creationId xmlns:a16="http://schemas.microsoft.com/office/drawing/2014/main" id="{1E209221-D8BC-3E90-5FD6-CFF403834D09}"/>
              </a:ext>
            </a:extLst>
          </p:cNvPr>
          <p:cNvSpPr>
            <a:spLocks noGrp="1"/>
          </p:cNvSpPr>
          <p:nvPr>
            <p:ph idx="14"/>
          </p:nvPr>
        </p:nvSpPr>
        <p:spPr>
          <a:xfrm>
            <a:off x="376989" y="4605300"/>
            <a:ext cx="11425989" cy="541708"/>
          </a:xfrm>
        </p:spPr>
        <p:txBody>
          <a:bodyPr anchor="ctr">
            <a:normAutofit/>
          </a:bodyPr>
          <a:lstStyle>
            <a:lvl1pPr marL="0" indent="0">
              <a:lnSpc>
                <a:spcPct val="90000"/>
              </a:lnSpc>
              <a:spcBef>
                <a:spcPts val="0"/>
              </a:spcBef>
              <a:spcAft>
                <a:spcPts val="0"/>
              </a:spcAft>
              <a:buNone/>
              <a:defRPr sz="2400"/>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
        <p:nvSpPr>
          <p:cNvPr id="9" name="Content Placeholder 2">
            <a:extLst>
              <a:ext uri="{FF2B5EF4-FFF2-40B4-BE49-F238E27FC236}">
                <a16:creationId xmlns:a16="http://schemas.microsoft.com/office/drawing/2014/main" id="{31903FA1-E996-2AC3-BBF5-D67DB56CDA62}"/>
              </a:ext>
            </a:extLst>
          </p:cNvPr>
          <p:cNvSpPr>
            <a:spLocks noGrp="1"/>
          </p:cNvSpPr>
          <p:nvPr>
            <p:ph idx="15"/>
          </p:nvPr>
        </p:nvSpPr>
        <p:spPr>
          <a:xfrm>
            <a:off x="389022" y="5322828"/>
            <a:ext cx="11425989" cy="441204"/>
          </a:xfrm>
          <a:solidFill>
            <a:schemeClr val="accent1"/>
          </a:solidFill>
        </p:spPr>
        <p:txBody>
          <a:bodyPr lIns="91440" anchor="ctr"/>
          <a:lstStyle>
            <a:lvl1pPr marL="0" indent="0">
              <a:lnSpc>
                <a:spcPct val="100000"/>
              </a:lnSpc>
              <a:spcBef>
                <a:spcPts val="0"/>
              </a:spcBef>
              <a:spcAft>
                <a:spcPts val="0"/>
              </a:spcAft>
              <a:buNone/>
              <a:defRPr sz="3200">
                <a:solidFill>
                  <a:schemeClr val="bg1"/>
                </a:solidFill>
              </a:defRPr>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
        <p:nvSpPr>
          <p:cNvPr id="10" name="Content Placeholder 2">
            <a:extLst>
              <a:ext uri="{FF2B5EF4-FFF2-40B4-BE49-F238E27FC236}">
                <a16:creationId xmlns:a16="http://schemas.microsoft.com/office/drawing/2014/main" id="{BF62FA5C-CBF6-F0FC-5D55-4800FCC95A60}"/>
              </a:ext>
            </a:extLst>
          </p:cNvPr>
          <p:cNvSpPr>
            <a:spLocks noGrp="1"/>
          </p:cNvSpPr>
          <p:nvPr>
            <p:ph idx="16"/>
          </p:nvPr>
        </p:nvSpPr>
        <p:spPr>
          <a:xfrm>
            <a:off x="385011" y="5858876"/>
            <a:ext cx="11425989" cy="541708"/>
          </a:xfrm>
        </p:spPr>
        <p:txBody>
          <a:bodyPr anchor="ctr">
            <a:normAutofit/>
          </a:bodyPr>
          <a:lstStyle>
            <a:lvl1pPr marL="0" indent="0">
              <a:lnSpc>
                <a:spcPct val="90000"/>
              </a:lnSpc>
              <a:spcBef>
                <a:spcPts val="0"/>
              </a:spcBef>
              <a:spcAft>
                <a:spcPts val="0"/>
              </a:spcAft>
              <a:buNone/>
              <a:defRPr sz="2400"/>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p:txBody>
      </p:sp>
    </p:spTree>
    <p:extLst>
      <p:ext uri="{BB962C8B-B14F-4D97-AF65-F5344CB8AC3E}">
        <p14:creationId xmlns:p14="http://schemas.microsoft.com/office/powerpoint/2010/main" val="561287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D504-6E5B-26CB-CAAE-227892924ED3}"/>
              </a:ext>
            </a:extLst>
          </p:cNvPr>
          <p:cNvSpPr>
            <a:spLocks noGrp="1"/>
          </p:cNvSpPr>
          <p:nvPr>
            <p:ph type="title"/>
          </p:nvPr>
        </p:nvSpPr>
        <p:spPr>
          <a:xfrm>
            <a:off x="381000" y="1"/>
            <a:ext cx="11430000" cy="1409700"/>
          </a:xfrm>
        </p:spPr>
        <p:txBody>
          <a:bodyPr lIns="0"/>
          <a:lstStyle/>
          <a:p>
            <a:r>
              <a:rPr lang="en-US"/>
              <a:t>Click to edit Master title style</a:t>
            </a:r>
          </a:p>
        </p:txBody>
      </p:sp>
      <p:sp>
        <p:nvSpPr>
          <p:cNvPr id="3" name="Text Placeholder 2">
            <a:extLst>
              <a:ext uri="{FF2B5EF4-FFF2-40B4-BE49-F238E27FC236}">
                <a16:creationId xmlns:a16="http://schemas.microsoft.com/office/drawing/2014/main" id="{DD30D379-BEF8-8C45-5DDA-ADBEC4A4068D}"/>
              </a:ext>
            </a:extLst>
          </p:cNvPr>
          <p:cNvSpPr>
            <a:spLocks noGrp="1"/>
          </p:cNvSpPr>
          <p:nvPr>
            <p:ph type="body" idx="1"/>
          </p:nvPr>
        </p:nvSpPr>
        <p:spPr>
          <a:xfrm>
            <a:off x="381000" y="1562100"/>
            <a:ext cx="5486948" cy="753503"/>
          </a:xfrm>
          <a:solidFill>
            <a:srgbClr val="033E51"/>
          </a:solidFill>
        </p:spPr>
        <p:txBody>
          <a:bodyPr anchor="ctr"/>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910BF5-66F4-9EFA-4966-664F172D71B9}"/>
              </a:ext>
            </a:extLst>
          </p:cNvPr>
          <p:cNvSpPr>
            <a:spLocks noGrp="1"/>
          </p:cNvSpPr>
          <p:nvPr>
            <p:ph sz="half" idx="2"/>
          </p:nvPr>
        </p:nvSpPr>
        <p:spPr>
          <a:xfrm>
            <a:off x="381000" y="2468003"/>
            <a:ext cx="54869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A72DC-AF0B-C553-0831-DE1C5F9B64C9}"/>
              </a:ext>
            </a:extLst>
          </p:cNvPr>
          <p:cNvSpPr>
            <a:spLocks noGrp="1"/>
          </p:cNvSpPr>
          <p:nvPr>
            <p:ph type="body" sz="quarter" idx="3"/>
          </p:nvPr>
        </p:nvSpPr>
        <p:spPr>
          <a:xfrm>
            <a:off x="6194424" y="1562100"/>
            <a:ext cx="5616576" cy="753503"/>
          </a:xfrm>
          <a:solidFill>
            <a:srgbClr val="033E51"/>
          </a:solidFill>
        </p:spPr>
        <p:txBody>
          <a:bodyPr anchor="ctr"/>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BBA6E5-B22E-2D00-E639-ACEC5751B9DF}"/>
              </a:ext>
            </a:extLst>
          </p:cNvPr>
          <p:cNvSpPr>
            <a:spLocks noGrp="1"/>
          </p:cNvSpPr>
          <p:nvPr>
            <p:ph sz="quarter" idx="4"/>
          </p:nvPr>
        </p:nvSpPr>
        <p:spPr>
          <a:xfrm>
            <a:off x="6194424" y="2468003"/>
            <a:ext cx="561657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6019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lus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DD504-6E5B-26CB-CAAE-227892924ED3}"/>
              </a:ext>
            </a:extLst>
          </p:cNvPr>
          <p:cNvSpPr>
            <a:spLocks noGrp="1"/>
          </p:cNvSpPr>
          <p:nvPr>
            <p:ph type="title"/>
          </p:nvPr>
        </p:nvSpPr>
        <p:spPr>
          <a:xfrm>
            <a:off x="381000" y="1"/>
            <a:ext cx="11430000" cy="1409700"/>
          </a:xfrm>
        </p:spPr>
        <p:txBody>
          <a:bodyPr lIns="0"/>
          <a:lstStyle/>
          <a:p>
            <a:r>
              <a:rPr lang="en-US"/>
              <a:t>Click to edit Master title style</a:t>
            </a:r>
          </a:p>
        </p:txBody>
      </p:sp>
      <p:sp>
        <p:nvSpPr>
          <p:cNvPr id="3" name="Text Placeholder 2">
            <a:extLst>
              <a:ext uri="{FF2B5EF4-FFF2-40B4-BE49-F238E27FC236}">
                <a16:creationId xmlns:a16="http://schemas.microsoft.com/office/drawing/2014/main" id="{DD30D379-BEF8-8C45-5DDA-ADBEC4A4068D}"/>
              </a:ext>
            </a:extLst>
          </p:cNvPr>
          <p:cNvSpPr>
            <a:spLocks noGrp="1"/>
          </p:cNvSpPr>
          <p:nvPr>
            <p:ph type="body" idx="1"/>
          </p:nvPr>
        </p:nvSpPr>
        <p:spPr>
          <a:xfrm>
            <a:off x="381000" y="1562100"/>
            <a:ext cx="5486948" cy="753503"/>
          </a:xfrm>
          <a:solidFill>
            <a:srgbClr val="033E51"/>
          </a:solidFill>
        </p:spPr>
        <p:txBody>
          <a:bodyPr anchor="ctr"/>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910BF5-66F4-9EFA-4966-664F172D71B9}"/>
              </a:ext>
            </a:extLst>
          </p:cNvPr>
          <p:cNvSpPr>
            <a:spLocks noGrp="1"/>
          </p:cNvSpPr>
          <p:nvPr>
            <p:ph sz="half" idx="2"/>
          </p:nvPr>
        </p:nvSpPr>
        <p:spPr>
          <a:xfrm>
            <a:off x="381000" y="2468003"/>
            <a:ext cx="5486948" cy="314031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Content Placeholder 7">
            <a:extLst>
              <a:ext uri="{FF2B5EF4-FFF2-40B4-BE49-F238E27FC236}">
                <a16:creationId xmlns:a16="http://schemas.microsoft.com/office/drawing/2014/main" id="{9053AD65-B5A8-05C5-6B22-69BAC4B9B9A3}"/>
              </a:ext>
            </a:extLst>
          </p:cNvPr>
          <p:cNvSpPr>
            <a:spLocks noGrp="1"/>
          </p:cNvSpPr>
          <p:nvPr>
            <p:ph sz="quarter" idx="10"/>
          </p:nvPr>
        </p:nvSpPr>
        <p:spPr>
          <a:xfrm>
            <a:off x="381000" y="5757863"/>
            <a:ext cx="5486400" cy="609600"/>
          </a:xfrm>
        </p:spPr>
        <p:txBody>
          <a:bodyPr/>
          <a:lstStyle>
            <a:lvl1pPr marL="0" indent="0">
              <a:buNone/>
              <a:defRPr/>
            </a:lvl1pPr>
          </a:lstStyle>
          <a:p>
            <a:pPr lvl="0"/>
            <a:r>
              <a:rPr lang="en-US"/>
              <a:t>Click to edit Master</a:t>
            </a:r>
          </a:p>
        </p:txBody>
      </p:sp>
      <p:sp>
        <p:nvSpPr>
          <p:cNvPr id="12" name="Text Placeholder 2">
            <a:extLst>
              <a:ext uri="{FF2B5EF4-FFF2-40B4-BE49-F238E27FC236}">
                <a16:creationId xmlns:a16="http://schemas.microsoft.com/office/drawing/2014/main" id="{7342F757-0EC9-A7DD-2EAF-9B841B8BD6DC}"/>
              </a:ext>
            </a:extLst>
          </p:cNvPr>
          <p:cNvSpPr>
            <a:spLocks noGrp="1"/>
          </p:cNvSpPr>
          <p:nvPr>
            <p:ph type="body" idx="11"/>
          </p:nvPr>
        </p:nvSpPr>
        <p:spPr>
          <a:xfrm>
            <a:off x="6324052" y="1562100"/>
            <a:ext cx="5486948" cy="753503"/>
          </a:xfrm>
          <a:solidFill>
            <a:srgbClr val="033E51"/>
          </a:solidFill>
        </p:spPr>
        <p:txBody>
          <a:bodyPr anchor="ctr"/>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03A8C03B-5FFA-75F6-A2A4-FC63BE23844B}"/>
              </a:ext>
            </a:extLst>
          </p:cNvPr>
          <p:cNvSpPr>
            <a:spLocks noGrp="1"/>
          </p:cNvSpPr>
          <p:nvPr>
            <p:ph sz="half" idx="12"/>
          </p:nvPr>
        </p:nvSpPr>
        <p:spPr>
          <a:xfrm>
            <a:off x="6324052" y="2468003"/>
            <a:ext cx="5486948" cy="3140317"/>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7">
            <a:extLst>
              <a:ext uri="{FF2B5EF4-FFF2-40B4-BE49-F238E27FC236}">
                <a16:creationId xmlns:a16="http://schemas.microsoft.com/office/drawing/2014/main" id="{881920E1-C2CF-586A-E9B4-59F6B62BA20B}"/>
              </a:ext>
            </a:extLst>
          </p:cNvPr>
          <p:cNvSpPr>
            <a:spLocks noGrp="1"/>
          </p:cNvSpPr>
          <p:nvPr>
            <p:ph sz="quarter" idx="13"/>
          </p:nvPr>
        </p:nvSpPr>
        <p:spPr>
          <a:xfrm>
            <a:off x="6324052" y="5757863"/>
            <a:ext cx="5486400" cy="609600"/>
          </a:xfrm>
        </p:spPr>
        <p:txBody>
          <a:bodyPr/>
          <a:lstStyle>
            <a:lvl1pPr marL="0" indent="0">
              <a:buNone/>
              <a:defRPr/>
            </a:lvl1pPr>
          </a:lstStyle>
          <a:p>
            <a:pPr lvl="0"/>
            <a:r>
              <a:rPr lang="en-US"/>
              <a:t>Click to edit Master</a:t>
            </a:r>
          </a:p>
        </p:txBody>
      </p:sp>
    </p:spTree>
    <p:extLst>
      <p:ext uri="{BB962C8B-B14F-4D97-AF65-F5344CB8AC3E}">
        <p14:creationId xmlns:p14="http://schemas.microsoft.com/office/powerpoint/2010/main" val="2637882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5186149" cy="6857999"/>
          </a:xfrm>
          <a:solidFill>
            <a:srgbClr val="033E51"/>
          </a:solidFill>
        </p:spPr>
        <p:txBody>
          <a:bodyPr lIns="182880" rIns="274320"/>
          <a:lstStyle>
            <a:lvl1pPr marL="230188" indent="0" algn="ctr">
              <a:lnSpc>
                <a:spcPct val="100000"/>
              </a:lnSpc>
              <a:defRPr>
                <a:solidFill>
                  <a:schemeClr val="bg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3DB86F1C-D08C-58F3-4FC9-624FB7079CA6}"/>
              </a:ext>
            </a:extLst>
          </p:cNvPr>
          <p:cNvSpPr>
            <a:spLocks noGrp="1"/>
          </p:cNvSpPr>
          <p:nvPr>
            <p:ph sz="quarter" idx="10"/>
          </p:nvPr>
        </p:nvSpPr>
        <p:spPr>
          <a:xfrm>
            <a:off x="5397500" y="341313"/>
            <a:ext cx="6413500" cy="6175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1557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Box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4579951" cy="6857999"/>
          </a:xfrm>
          <a:solidFill>
            <a:srgbClr val="033E51"/>
          </a:solidFill>
        </p:spPr>
        <p:txBody>
          <a:bodyPr lIns="182880"/>
          <a:lstStyle>
            <a:lvl1pPr marL="230188" indent="0">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4881281" y="0"/>
            <a:ext cx="6929719" cy="3267986"/>
          </a:xfrm>
        </p:spPr>
        <p:txBody>
          <a:body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5F75CD70-B1EB-D601-76C4-DBB794C83EF1}"/>
              </a:ext>
            </a:extLst>
          </p:cNvPr>
          <p:cNvSpPr>
            <a:spLocks noGrp="1"/>
          </p:cNvSpPr>
          <p:nvPr>
            <p:ph idx="10"/>
          </p:nvPr>
        </p:nvSpPr>
        <p:spPr>
          <a:xfrm>
            <a:off x="4881282" y="3428999"/>
            <a:ext cx="6929719" cy="3267986"/>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17633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Box and 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4579951" cy="6857999"/>
          </a:xfrm>
          <a:solidFill>
            <a:srgbClr val="033E51"/>
          </a:solidFill>
        </p:spPr>
        <p:txBody>
          <a:bodyPr lIns="182880"/>
          <a:lstStyle>
            <a:lvl1pPr marL="230188" indent="0">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4800600" y="0"/>
            <a:ext cx="7010399" cy="2091193"/>
          </a:xfrm>
        </p:spPr>
        <p:txBody>
          <a:body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341A5A29-1FF7-06EE-E777-C68569CAA39A}"/>
              </a:ext>
            </a:extLst>
          </p:cNvPr>
          <p:cNvSpPr>
            <a:spLocks noGrp="1"/>
          </p:cNvSpPr>
          <p:nvPr>
            <p:ph idx="11"/>
          </p:nvPr>
        </p:nvSpPr>
        <p:spPr>
          <a:xfrm>
            <a:off x="4800601" y="2252209"/>
            <a:ext cx="7010399" cy="2091193"/>
          </a:xfrm>
        </p:spPr>
        <p:txBody>
          <a:bodyPr/>
          <a:lstStyle/>
          <a:p>
            <a:pPr lvl="0"/>
            <a:r>
              <a:rPr lang="en-US"/>
              <a:t>Click to edit Master text styles</a:t>
            </a:r>
          </a:p>
          <a:p>
            <a:pPr lvl="1"/>
            <a:r>
              <a:rPr lang="en-US"/>
              <a:t>Second level</a:t>
            </a:r>
          </a:p>
          <a:p>
            <a:pPr lvl="2"/>
            <a:r>
              <a:rPr lang="en-US"/>
              <a:t>Third level</a:t>
            </a:r>
          </a:p>
        </p:txBody>
      </p:sp>
      <p:sp>
        <p:nvSpPr>
          <p:cNvPr id="8" name="Content Placeholder 2">
            <a:extLst>
              <a:ext uri="{FF2B5EF4-FFF2-40B4-BE49-F238E27FC236}">
                <a16:creationId xmlns:a16="http://schemas.microsoft.com/office/drawing/2014/main" id="{373F379D-9140-C2EB-6F10-83EB703E195D}"/>
              </a:ext>
            </a:extLst>
          </p:cNvPr>
          <p:cNvSpPr>
            <a:spLocks noGrp="1"/>
          </p:cNvSpPr>
          <p:nvPr>
            <p:ph idx="12"/>
          </p:nvPr>
        </p:nvSpPr>
        <p:spPr>
          <a:xfrm>
            <a:off x="4800601" y="4504418"/>
            <a:ext cx="7010399" cy="209119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1941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Box  and 6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4579951" cy="6857999"/>
          </a:xfrm>
          <a:solidFill>
            <a:srgbClr val="033E51"/>
          </a:solidFill>
        </p:spPr>
        <p:txBody>
          <a:bodyPr lIns="182880"/>
          <a:lstStyle>
            <a:lvl1pPr marL="230188" indent="0">
              <a:defRPr>
                <a:solidFill>
                  <a:schemeClr val="bg1"/>
                </a:solidFill>
              </a:defRPr>
            </a:lvl1pPr>
          </a:lstStyle>
          <a:p>
            <a:r>
              <a:rPr lang="en-US"/>
              <a:t>Click to edit Master title style</a:t>
            </a:r>
          </a:p>
        </p:txBody>
      </p:sp>
      <p:sp>
        <p:nvSpPr>
          <p:cNvPr id="6" name="Content Placeholder 5">
            <a:extLst>
              <a:ext uri="{FF2B5EF4-FFF2-40B4-BE49-F238E27FC236}">
                <a16:creationId xmlns:a16="http://schemas.microsoft.com/office/drawing/2014/main" id="{8D842130-9A42-445E-F8C8-6163BA8B087A}"/>
              </a:ext>
            </a:extLst>
          </p:cNvPr>
          <p:cNvSpPr>
            <a:spLocks noGrp="1"/>
          </p:cNvSpPr>
          <p:nvPr>
            <p:ph sz="quarter" idx="10"/>
          </p:nvPr>
        </p:nvSpPr>
        <p:spPr>
          <a:xfrm>
            <a:off x="4871706" y="566643"/>
            <a:ext cx="1727200" cy="1664766"/>
          </a:xfrm>
        </p:spPr>
        <p:txBody>
          <a:bodyPr/>
          <a:lstStyle>
            <a:lvl1pPr marL="320040" indent="0">
              <a:buNone/>
              <a:defRPr/>
            </a:lvl1pPr>
          </a:lstStyle>
          <a:p>
            <a:pPr lvl="0"/>
            <a:endParaRPr lang="en-US"/>
          </a:p>
        </p:txBody>
      </p:sp>
      <p:sp>
        <p:nvSpPr>
          <p:cNvPr id="9" name="Content Placeholder 8">
            <a:extLst>
              <a:ext uri="{FF2B5EF4-FFF2-40B4-BE49-F238E27FC236}">
                <a16:creationId xmlns:a16="http://schemas.microsoft.com/office/drawing/2014/main" id="{962DC9B5-A379-A967-9A14-D8ECC13BCA2F}"/>
              </a:ext>
            </a:extLst>
          </p:cNvPr>
          <p:cNvSpPr>
            <a:spLocks noGrp="1"/>
          </p:cNvSpPr>
          <p:nvPr>
            <p:ph sz="quarter" idx="11"/>
          </p:nvPr>
        </p:nvSpPr>
        <p:spPr>
          <a:xfrm>
            <a:off x="6694156" y="566643"/>
            <a:ext cx="4995862" cy="1664766"/>
          </a:xfrm>
        </p:spPr>
        <p:txBody>
          <a:bodyPr/>
          <a:lstStyle>
            <a:lvl1pPr marL="320040" indent="0">
              <a:buNone/>
              <a:defRPr/>
            </a:lvl1pPr>
          </a:lstStyle>
          <a:p>
            <a:pPr lvl="0"/>
            <a:r>
              <a:rPr lang="en-US"/>
              <a:t>Click to edit Master text styles</a:t>
            </a:r>
          </a:p>
        </p:txBody>
      </p:sp>
      <p:sp>
        <p:nvSpPr>
          <p:cNvPr id="10" name="Content Placeholder 5">
            <a:extLst>
              <a:ext uri="{FF2B5EF4-FFF2-40B4-BE49-F238E27FC236}">
                <a16:creationId xmlns:a16="http://schemas.microsoft.com/office/drawing/2014/main" id="{0C700748-04B8-4BF3-B4E8-31619EEF5E5C}"/>
              </a:ext>
            </a:extLst>
          </p:cNvPr>
          <p:cNvSpPr>
            <a:spLocks noGrp="1"/>
          </p:cNvSpPr>
          <p:nvPr>
            <p:ph sz="quarter" idx="12"/>
          </p:nvPr>
        </p:nvSpPr>
        <p:spPr>
          <a:xfrm>
            <a:off x="4871706" y="2493252"/>
            <a:ext cx="1727200" cy="1664766"/>
          </a:xfrm>
        </p:spPr>
        <p:txBody>
          <a:bodyPr/>
          <a:lstStyle>
            <a:lvl1pPr marL="320040" indent="0">
              <a:buNone/>
              <a:defRPr/>
            </a:lvl1pPr>
          </a:lstStyle>
          <a:p>
            <a:pPr lvl="0"/>
            <a:endParaRPr lang="en-US"/>
          </a:p>
        </p:txBody>
      </p:sp>
      <p:sp>
        <p:nvSpPr>
          <p:cNvPr id="11" name="Content Placeholder 8">
            <a:extLst>
              <a:ext uri="{FF2B5EF4-FFF2-40B4-BE49-F238E27FC236}">
                <a16:creationId xmlns:a16="http://schemas.microsoft.com/office/drawing/2014/main" id="{68EA3AFE-2D76-1968-9F0D-098E812709F9}"/>
              </a:ext>
            </a:extLst>
          </p:cNvPr>
          <p:cNvSpPr>
            <a:spLocks noGrp="1"/>
          </p:cNvSpPr>
          <p:nvPr>
            <p:ph sz="quarter" idx="13"/>
          </p:nvPr>
        </p:nvSpPr>
        <p:spPr>
          <a:xfrm>
            <a:off x="6694156" y="2493252"/>
            <a:ext cx="4995862" cy="1664766"/>
          </a:xfrm>
        </p:spPr>
        <p:txBody>
          <a:bodyPr/>
          <a:lstStyle>
            <a:lvl1pPr marL="320040" indent="0">
              <a:buNone/>
              <a:defRPr/>
            </a:lvl1pPr>
          </a:lstStyle>
          <a:p>
            <a:pPr lvl="0"/>
            <a:r>
              <a:rPr lang="en-US"/>
              <a:t>Click to edit Master text styles</a:t>
            </a:r>
          </a:p>
        </p:txBody>
      </p:sp>
      <p:sp>
        <p:nvSpPr>
          <p:cNvPr id="12" name="Content Placeholder 5">
            <a:extLst>
              <a:ext uri="{FF2B5EF4-FFF2-40B4-BE49-F238E27FC236}">
                <a16:creationId xmlns:a16="http://schemas.microsoft.com/office/drawing/2014/main" id="{60C6FFB5-EB4F-D71D-625C-C78996369DAE}"/>
              </a:ext>
            </a:extLst>
          </p:cNvPr>
          <p:cNvSpPr>
            <a:spLocks noGrp="1"/>
          </p:cNvSpPr>
          <p:nvPr>
            <p:ph sz="quarter" idx="14"/>
          </p:nvPr>
        </p:nvSpPr>
        <p:spPr>
          <a:xfrm>
            <a:off x="4871706" y="4419861"/>
            <a:ext cx="1727200" cy="1664766"/>
          </a:xfrm>
        </p:spPr>
        <p:txBody>
          <a:bodyPr/>
          <a:lstStyle>
            <a:lvl1pPr marL="320040" indent="0">
              <a:buNone/>
              <a:defRPr/>
            </a:lvl1pPr>
          </a:lstStyle>
          <a:p>
            <a:pPr lvl="0"/>
            <a:endParaRPr lang="en-US"/>
          </a:p>
        </p:txBody>
      </p:sp>
      <p:sp>
        <p:nvSpPr>
          <p:cNvPr id="13" name="Content Placeholder 8">
            <a:extLst>
              <a:ext uri="{FF2B5EF4-FFF2-40B4-BE49-F238E27FC236}">
                <a16:creationId xmlns:a16="http://schemas.microsoft.com/office/drawing/2014/main" id="{B3136CDE-E9E3-CF8C-BC0F-2882ABF8D678}"/>
              </a:ext>
            </a:extLst>
          </p:cNvPr>
          <p:cNvSpPr>
            <a:spLocks noGrp="1"/>
          </p:cNvSpPr>
          <p:nvPr>
            <p:ph sz="quarter" idx="15"/>
          </p:nvPr>
        </p:nvSpPr>
        <p:spPr>
          <a:xfrm>
            <a:off x="6694156" y="4419861"/>
            <a:ext cx="4995862" cy="1664766"/>
          </a:xfrm>
        </p:spPr>
        <p:txBody>
          <a:bodyPr/>
          <a:lstStyle>
            <a:lvl1pPr marL="320040" indent="0">
              <a:buNone/>
              <a:defRPr/>
            </a:lvl1pPr>
          </a:lstStyle>
          <a:p>
            <a:pPr lvl="0"/>
            <a:r>
              <a:rPr lang="en-US"/>
              <a:t>Click to edit Master text styles</a:t>
            </a:r>
          </a:p>
        </p:txBody>
      </p:sp>
    </p:spTree>
    <p:extLst>
      <p:ext uri="{BB962C8B-B14F-4D97-AF65-F5344CB8AC3E}">
        <p14:creationId xmlns:p14="http://schemas.microsoft.com/office/powerpoint/2010/main" val="1084955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0" y="5542059"/>
            <a:ext cx="12192000" cy="1315940"/>
          </a:xfrm>
          <a:solidFill>
            <a:srgbClr val="033E51"/>
          </a:solidFill>
        </p:spPr>
        <p:txBody>
          <a:bodyPr lIns="182880"/>
          <a:lstStyle>
            <a:lvl1pPr marL="230188" indent="0">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0"/>
            <a:ext cx="11811000" cy="554205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11995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4 Content box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E33827-33CB-0E9F-08CC-4907B3E582CF}"/>
              </a:ext>
              <a:ext uri="{C183D7F6-B498-43B3-948B-1728B52AA6E4}">
                <adec:decorative xmlns:adec="http://schemas.microsoft.com/office/drawing/2017/decorative" val="1"/>
              </a:ext>
            </a:extLst>
          </p:cNvPr>
          <p:cNvSpPr/>
          <p:nvPr userDrawn="1"/>
        </p:nvSpPr>
        <p:spPr>
          <a:xfrm>
            <a:off x="0" y="3490623"/>
            <a:ext cx="12192000" cy="3367377"/>
          </a:xfrm>
          <a:prstGeom prst="rect">
            <a:avLst/>
          </a:prstGeom>
          <a:solidFill>
            <a:srgbClr val="033E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7113829E-A3E4-6755-E920-366E1C54135D}"/>
              </a:ext>
              <a:ext uri="{C183D7F6-B498-43B3-948B-1728B52AA6E4}">
                <adec:decorative xmlns:adec="http://schemas.microsoft.com/office/drawing/2017/decorative" val="1"/>
              </a:ext>
            </a:extLst>
          </p:cNvPr>
          <p:cNvSpPr>
            <a:spLocks noGrp="1"/>
          </p:cNvSpPr>
          <p:nvPr>
            <p:ph type="pic" sz="quarter" idx="13"/>
          </p:nvPr>
        </p:nvSpPr>
        <p:spPr>
          <a:xfrm>
            <a:off x="0" y="0"/>
            <a:ext cx="12192000" cy="3600450"/>
          </a:xfrm>
        </p:spPr>
        <p:txBody>
          <a:bodyPr/>
          <a:lstStyle/>
          <a:p>
            <a:endParaRPr lang="en-US"/>
          </a:p>
        </p:txBody>
      </p:sp>
      <p:sp>
        <p:nvSpPr>
          <p:cNvPr id="5"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12192000" cy="1409700"/>
          </a:xfrm>
          <a:noFill/>
        </p:spPr>
        <p:txBody>
          <a:bodyPr lIns="182880"/>
          <a:lstStyle>
            <a:lvl1pPr marL="230188" indent="0">
              <a:defRPr>
                <a:solidFill>
                  <a:schemeClr val="tx1"/>
                </a:solidFill>
              </a:defRPr>
            </a:lvl1pPr>
          </a:lstStyle>
          <a:p>
            <a:r>
              <a:rPr lang="en-US"/>
              <a:t>Click to edit Master title style</a:t>
            </a:r>
          </a:p>
        </p:txBody>
      </p:sp>
      <p:sp>
        <p:nvSpPr>
          <p:cNvPr id="6"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3600450"/>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348EDF39-2131-6F00-D9CB-FF75C15C3CB1}"/>
              </a:ext>
            </a:extLst>
          </p:cNvPr>
          <p:cNvSpPr>
            <a:spLocks noGrp="1"/>
          </p:cNvSpPr>
          <p:nvPr>
            <p:ph idx="14"/>
          </p:nvPr>
        </p:nvSpPr>
        <p:spPr>
          <a:xfrm>
            <a:off x="3276428" y="3600449"/>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12C60827-5E8B-FAFF-95A1-F68C9DAAE373}"/>
              </a:ext>
            </a:extLst>
          </p:cNvPr>
          <p:cNvSpPr>
            <a:spLocks noGrp="1"/>
          </p:cNvSpPr>
          <p:nvPr>
            <p:ph idx="15"/>
          </p:nvPr>
        </p:nvSpPr>
        <p:spPr>
          <a:xfrm>
            <a:off x="6171856" y="3600449"/>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3743D674-DEAA-FFFF-7C56-D81EC76D9043}"/>
              </a:ext>
            </a:extLst>
          </p:cNvPr>
          <p:cNvSpPr>
            <a:spLocks noGrp="1"/>
          </p:cNvSpPr>
          <p:nvPr>
            <p:ph idx="16"/>
          </p:nvPr>
        </p:nvSpPr>
        <p:spPr>
          <a:xfrm>
            <a:off x="9067283" y="3600449"/>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826798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3 Content box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E33827-33CB-0E9F-08CC-4907B3E582CF}"/>
              </a:ext>
              <a:ext uri="{C183D7F6-B498-43B3-948B-1728B52AA6E4}">
                <adec:decorative xmlns:adec="http://schemas.microsoft.com/office/drawing/2017/decorative" val="1"/>
              </a:ext>
            </a:extLst>
          </p:cNvPr>
          <p:cNvSpPr/>
          <p:nvPr userDrawn="1"/>
        </p:nvSpPr>
        <p:spPr>
          <a:xfrm>
            <a:off x="0" y="3490623"/>
            <a:ext cx="12192000" cy="3367377"/>
          </a:xfrm>
          <a:prstGeom prst="rect">
            <a:avLst/>
          </a:prstGeom>
          <a:solidFill>
            <a:srgbClr val="033E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7113829E-A3E4-6755-E920-366E1C54135D}"/>
              </a:ext>
              <a:ext uri="{C183D7F6-B498-43B3-948B-1728B52AA6E4}">
                <adec:decorative xmlns:adec="http://schemas.microsoft.com/office/drawing/2017/decorative" val="1"/>
              </a:ext>
            </a:extLst>
          </p:cNvPr>
          <p:cNvSpPr>
            <a:spLocks noGrp="1"/>
          </p:cNvSpPr>
          <p:nvPr>
            <p:ph type="pic" sz="quarter" idx="13"/>
          </p:nvPr>
        </p:nvSpPr>
        <p:spPr>
          <a:xfrm>
            <a:off x="0" y="0"/>
            <a:ext cx="12192000" cy="3600450"/>
          </a:xfrm>
        </p:spPr>
        <p:txBody>
          <a:bodyPr/>
          <a:lstStyle/>
          <a:p>
            <a:endParaRPr lang="en-US"/>
          </a:p>
        </p:txBody>
      </p:sp>
      <p:sp>
        <p:nvSpPr>
          <p:cNvPr id="5"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12192000" cy="1409700"/>
          </a:xfrm>
          <a:noFill/>
        </p:spPr>
        <p:txBody>
          <a:bodyPr lIns="182880" rIns="91440"/>
          <a:lstStyle>
            <a:lvl1pPr marL="230188" indent="0">
              <a:defRPr>
                <a:solidFill>
                  <a:schemeClr val="tx1"/>
                </a:solidFill>
              </a:defRPr>
            </a:lvl1pPr>
          </a:lstStyle>
          <a:p>
            <a:r>
              <a:rPr lang="en-US"/>
              <a:t>Click to edit Master title style</a:t>
            </a:r>
          </a:p>
        </p:txBody>
      </p:sp>
      <p:sp>
        <p:nvSpPr>
          <p:cNvPr id="6"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3600450"/>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348EDF39-2131-6F00-D9CB-FF75C15C3CB1}"/>
              </a:ext>
            </a:extLst>
          </p:cNvPr>
          <p:cNvSpPr>
            <a:spLocks noGrp="1"/>
          </p:cNvSpPr>
          <p:nvPr>
            <p:ph idx="14"/>
          </p:nvPr>
        </p:nvSpPr>
        <p:spPr>
          <a:xfrm>
            <a:off x="3276428" y="3600449"/>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12C60827-5E8B-FAFF-95A1-F68C9DAAE373}"/>
              </a:ext>
            </a:extLst>
          </p:cNvPr>
          <p:cNvSpPr>
            <a:spLocks noGrp="1"/>
          </p:cNvSpPr>
          <p:nvPr>
            <p:ph idx="15"/>
          </p:nvPr>
        </p:nvSpPr>
        <p:spPr>
          <a:xfrm>
            <a:off x="6171856" y="3600449"/>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174999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CD5F2-47CA-40B5-318A-4040766219AC}"/>
              </a:ext>
            </a:extLst>
          </p:cNvPr>
          <p:cNvSpPr>
            <a:spLocks noGrp="1"/>
          </p:cNvSpPr>
          <p:nvPr>
            <p:ph type="title"/>
          </p:nvPr>
        </p:nvSpPr>
        <p:spPr>
          <a:xfrm>
            <a:off x="0" y="5293167"/>
            <a:ext cx="12192000" cy="1564833"/>
          </a:xfrm>
          <a:solidFill>
            <a:schemeClr val="tx2"/>
          </a:solidFill>
        </p:spPr>
        <p:txBody>
          <a:bodyPr lIns="182880" anchor="ctr">
            <a:normAutofit/>
          </a:bodyPr>
          <a:lstStyle>
            <a:lvl1pPr marL="230188" indent="0">
              <a:defRPr sz="4400">
                <a:solidFill>
                  <a:schemeClr val="bg1"/>
                </a:solidFill>
              </a:defRPr>
            </a:lvl1pPr>
          </a:lstStyle>
          <a:p>
            <a:r>
              <a:rPr lang="en-US"/>
              <a:t>Click to edit Master title style</a:t>
            </a:r>
          </a:p>
        </p:txBody>
      </p:sp>
      <p:sp>
        <p:nvSpPr>
          <p:cNvPr id="8" name="Picture Placeholder 7">
            <a:extLst>
              <a:ext uri="{FF2B5EF4-FFF2-40B4-BE49-F238E27FC236}">
                <a16:creationId xmlns:a16="http://schemas.microsoft.com/office/drawing/2014/main" id="{3A572486-C96C-CC75-1384-9FC3DA0DFB43}"/>
              </a:ext>
            </a:extLst>
          </p:cNvPr>
          <p:cNvSpPr>
            <a:spLocks noGrp="1"/>
          </p:cNvSpPr>
          <p:nvPr>
            <p:ph type="pic" sz="quarter" idx="10"/>
          </p:nvPr>
        </p:nvSpPr>
        <p:spPr>
          <a:xfrm>
            <a:off x="0" y="0"/>
            <a:ext cx="12192000" cy="5292725"/>
          </a:xfrm>
        </p:spPr>
        <p:txBody>
          <a:bodyPr/>
          <a:lstStyle>
            <a:lvl1pPr algn="ctr">
              <a:defRPr/>
            </a:lvl1pPr>
          </a:lstStyle>
          <a:p>
            <a:endParaRPr lang="en-US"/>
          </a:p>
        </p:txBody>
      </p:sp>
    </p:spTree>
    <p:extLst>
      <p:ext uri="{BB962C8B-B14F-4D97-AF65-F5344CB8AC3E}">
        <p14:creationId xmlns:p14="http://schemas.microsoft.com/office/powerpoint/2010/main" val="528661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2 Content box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E33827-33CB-0E9F-08CC-4907B3E582CF}"/>
              </a:ext>
              <a:ext uri="{C183D7F6-B498-43B3-948B-1728B52AA6E4}">
                <adec:decorative xmlns:adec="http://schemas.microsoft.com/office/drawing/2017/decorative" val="1"/>
              </a:ext>
            </a:extLst>
          </p:cNvPr>
          <p:cNvSpPr/>
          <p:nvPr userDrawn="1"/>
        </p:nvSpPr>
        <p:spPr>
          <a:xfrm>
            <a:off x="0" y="3490623"/>
            <a:ext cx="12192000" cy="3367377"/>
          </a:xfrm>
          <a:prstGeom prst="rect">
            <a:avLst/>
          </a:prstGeom>
          <a:solidFill>
            <a:srgbClr val="033E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7113829E-A3E4-6755-E920-366E1C54135D}"/>
              </a:ext>
              <a:ext uri="{C183D7F6-B498-43B3-948B-1728B52AA6E4}">
                <adec:decorative xmlns:adec="http://schemas.microsoft.com/office/drawing/2017/decorative" val="1"/>
              </a:ext>
            </a:extLst>
          </p:cNvPr>
          <p:cNvSpPr>
            <a:spLocks noGrp="1"/>
          </p:cNvSpPr>
          <p:nvPr>
            <p:ph type="pic" sz="quarter" idx="13"/>
          </p:nvPr>
        </p:nvSpPr>
        <p:spPr>
          <a:xfrm>
            <a:off x="0" y="0"/>
            <a:ext cx="12192000" cy="3600450"/>
          </a:xfrm>
        </p:spPr>
        <p:txBody>
          <a:bodyPr/>
          <a:lstStyle/>
          <a:p>
            <a:endParaRPr lang="en-US"/>
          </a:p>
        </p:txBody>
      </p:sp>
      <p:sp>
        <p:nvSpPr>
          <p:cNvPr id="5"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12192000" cy="1409700"/>
          </a:xfrm>
          <a:noFill/>
        </p:spPr>
        <p:txBody>
          <a:bodyPr lIns="182880"/>
          <a:lstStyle>
            <a:lvl1pPr marL="230188" indent="0">
              <a:defRPr>
                <a:solidFill>
                  <a:schemeClr val="tx1"/>
                </a:solidFill>
              </a:defRPr>
            </a:lvl1pPr>
          </a:lstStyle>
          <a:p>
            <a:r>
              <a:rPr lang="en-US"/>
              <a:t>Click to edit Master title style</a:t>
            </a:r>
          </a:p>
        </p:txBody>
      </p:sp>
      <p:sp>
        <p:nvSpPr>
          <p:cNvPr id="6"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3600450"/>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348EDF39-2131-6F00-D9CB-FF75C15C3CB1}"/>
              </a:ext>
            </a:extLst>
          </p:cNvPr>
          <p:cNvSpPr>
            <a:spLocks noGrp="1"/>
          </p:cNvSpPr>
          <p:nvPr>
            <p:ph idx="14"/>
          </p:nvPr>
        </p:nvSpPr>
        <p:spPr>
          <a:xfrm>
            <a:off x="3276428" y="3600449"/>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47842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1 Content box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E33827-33CB-0E9F-08CC-4907B3E582CF}"/>
              </a:ext>
              <a:ext uri="{C183D7F6-B498-43B3-948B-1728B52AA6E4}">
                <adec:decorative xmlns:adec="http://schemas.microsoft.com/office/drawing/2017/decorative" val="1"/>
              </a:ext>
            </a:extLst>
          </p:cNvPr>
          <p:cNvSpPr/>
          <p:nvPr userDrawn="1"/>
        </p:nvSpPr>
        <p:spPr>
          <a:xfrm>
            <a:off x="0" y="3490623"/>
            <a:ext cx="12192000" cy="3367377"/>
          </a:xfrm>
          <a:prstGeom prst="rect">
            <a:avLst/>
          </a:prstGeom>
          <a:solidFill>
            <a:srgbClr val="033E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12192000" cy="1409700"/>
          </a:xfrm>
          <a:noFill/>
        </p:spPr>
        <p:txBody>
          <a:bodyPr lIns="182880"/>
          <a:lstStyle>
            <a:lvl1pPr marL="230188" indent="0">
              <a:defRPr>
                <a:solidFill>
                  <a:schemeClr val="tx1"/>
                </a:solidFill>
              </a:defRPr>
            </a:lvl1pPr>
          </a:lstStyle>
          <a:p>
            <a:r>
              <a:rPr lang="en-US"/>
              <a:t>Click to edit Master title style</a:t>
            </a:r>
          </a:p>
        </p:txBody>
      </p:sp>
      <p:sp>
        <p:nvSpPr>
          <p:cNvPr id="6" name="Picture Placeholder 8">
            <a:extLst>
              <a:ext uri="{FF2B5EF4-FFF2-40B4-BE49-F238E27FC236}">
                <a16:creationId xmlns:a16="http://schemas.microsoft.com/office/drawing/2014/main" id="{7113829E-A3E4-6755-E920-366E1C54135D}"/>
              </a:ext>
            </a:extLst>
          </p:cNvPr>
          <p:cNvSpPr>
            <a:spLocks noGrp="1"/>
          </p:cNvSpPr>
          <p:nvPr>
            <p:ph type="pic" sz="quarter" idx="13"/>
          </p:nvPr>
        </p:nvSpPr>
        <p:spPr>
          <a:xfrm>
            <a:off x="0" y="0"/>
            <a:ext cx="12192000" cy="3600450"/>
          </a:xfrm>
        </p:spPr>
        <p:txBody>
          <a:bodyPr/>
          <a:lstStyle/>
          <a:p>
            <a:endParaRPr lang="en-US"/>
          </a:p>
        </p:txBody>
      </p:sp>
      <p:sp>
        <p:nvSpPr>
          <p:cNvPr id="7"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3600450"/>
            <a:ext cx="2743717" cy="3044191"/>
          </a:xfrm>
          <a:solidFill>
            <a:schemeClr val="bg1">
              <a:alpha val="20000"/>
            </a:schemeClr>
          </a:solidFill>
        </p:spPr>
        <p:txBody>
          <a:bodyPr lIns="0" tIns="182880" rIns="0" bIns="182880" anchor="t">
            <a:normAutofit/>
          </a:bodyPr>
          <a:lstStyle>
            <a:lvl1pPr marL="182880" indent="0" algn="l">
              <a:spcBef>
                <a:spcPts val="600"/>
              </a:spcBef>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753574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12192000" cy="1315940"/>
          </a:xfrm>
          <a:noFill/>
        </p:spPr>
        <p:txBody>
          <a:bodyPr lIns="182880"/>
          <a:lstStyle>
            <a:lvl1pPr marL="230188" indent="0">
              <a:defRPr>
                <a:solidFill>
                  <a:schemeClr val="tx1"/>
                </a:solidFill>
              </a:defRPr>
            </a:lvl1pPr>
          </a:lstStyle>
          <a:p>
            <a:r>
              <a:rPr lang="en-US"/>
              <a:t>Click to edit Master title style</a:t>
            </a:r>
          </a:p>
        </p:txBody>
      </p:sp>
      <p:sp>
        <p:nvSpPr>
          <p:cNvPr id="6" name="Text Placeholder 9">
            <a:extLst>
              <a:ext uri="{FF2B5EF4-FFF2-40B4-BE49-F238E27FC236}">
                <a16:creationId xmlns:a16="http://schemas.microsoft.com/office/drawing/2014/main" id="{A0D4DF8C-D401-C88B-B46C-FB0D39A62233}"/>
              </a:ext>
            </a:extLst>
          </p:cNvPr>
          <p:cNvSpPr>
            <a:spLocks noGrp="1"/>
          </p:cNvSpPr>
          <p:nvPr>
            <p:ph type="body" sz="quarter" idx="12"/>
          </p:nvPr>
        </p:nvSpPr>
        <p:spPr>
          <a:xfrm>
            <a:off x="381552" y="1562100"/>
            <a:ext cx="3337480" cy="1146981"/>
          </a:xfrm>
          <a:solidFill>
            <a:srgbClr val="033E51"/>
          </a:solidFill>
        </p:spPr>
        <p:txBody>
          <a:bodyPr anchor="ctr">
            <a:noAutofit/>
          </a:bodyPr>
          <a:lstStyle>
            <a:lvl1pPr marL="0" indent="0" algn="ctr">
              <a:buNone/>
              <a:defRPr sz="3200" b="1">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2831238"/>
            <a:ext cx="3338015" cy="3148717"/>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875397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12192000" cy="1315940"/>
          </a:xfrm>
          <a:noFill/>
        </p:spPr>
        <p:txBody>
          <a:bodyPr lIns="182880"/>
          <a:lstStyle>
            <a:lvl1pPr marL="230188" indent="0">
              <a:defRPr>
                <a:solidFill>
                  <a:schemeClr val="tx1"/>
                </a:solidFill>
              </a:defRPr>
            </a:lvl1pPr>
          </a:lstStyle>
          <a:p>
            <a:r>
              <a:rPr lang="en-US"/>
              <a:t>Click to edit Master title style</a:t>
            </a:r>
          </a:p>
        </p:txBody>
      </p:sp>
      <p:sp>
        <p:nvSpPr>
          <p:cNvPr id="6" name="Text Placeholder 9">
            <a:extLst>
              <a:ext uri="{FF2B5EF4-FFF2-40B4-BE49-F238E27FC236}">
                <a16:creationId xmlns:a16="http://schemas.microsoft.com/office/drawing/2014/main" id="{A0D4DF8C-D401-C88B-B46C-FB0D39A62233}"/>
              </a:ext>
            </a:extLst>
          </p:cNvPr>
          <p:cNvSpPr>
            <a:spLocks noGrp="1"/>
          </p:cNvSpPr>
          <p:nvPr>
            <p:ph type="body" sz="quarter" idx="12"/>
          </p:nvPr>
        </p:nvSpPr>
        <p:spPr>
          <a:xfrm>
            <a:off x="381552" y="1562100"/>
            <a:ext cx="3337480" cy="1146981"/>
          </a:xfrm>
          <a:solidFill>
            <a:srgbClr val="033E51"/>
          </a:solidFill>
        </p:spPr>
        <p:txBody>
          <a:bodyPr anchor="ctr">
            <a:noAutofit/>
          </a:bodyPr>
          <a:lstStyle>
            <a:lvl1pPr marL="0" indent="0" algn="ctr">
              <a:buNone/>
              <a:defRPr sz="3200" b="1">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2831238"/>
            <a:ext cx="3338015" cy="3148717"/>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2" name="Text Placeholder 9">
            <a:extLst>
              <a:ext uri="{FF2B5EF4-FFF2-40B4-BE49-F238E27FC236}">
                <a16:creationId xmlns:a16="http://schemas.microsoft.com/office/drawing/2014/main" id="{F956CFA8-32C1-A005-1248-738E8F3E1DF0}"/>
              </a:ext>
            </a:extLst>
          </p:cNvPr>
          <p:cNvSpPr>
            <a:spLocks noGrp="1"/>
          </p:cNvSpPr>
          <p:nvPr>
            <p:ph type="body" sz="quarter" idx="14"/>
          </p:nvPr>
        </p:nvSpPr>
        <p:spPr>
          <a:xfrm>
            <a:off x="4437213" y="1578021"/>
            <a:ext cx="3337480" cy="1146981"/>
          </a:xfrm>
          <a:solidFill>
            <a:srgbClr val="033E51"/>
          </a:solidFill>
        </p:spPr>
        <p:txBody>
          <a:bodyPr anchor="ctr">
            <a:noAutofit/>
          </a:bodyPr>
          <a:lstStyle>
            <a:lvl1pPr marL="0" indent="0" algn="ctr">
              <a:buNone/>
              <a:defRPr sz="3200" b="1">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3A71BD77-E56A-3A83-3415-6B011C203772}"/>
              </a:ext>
            </a:extLst>
          </p:cNvPr>
          <p:cNvSpPr>
            <a:spLocks noGrp="1"/>
          </p:cNvSpPr>
          <p:nvPr>
            <p:ph idx="13"/>
          </p:nvPr>
        </p:nvSpPr>
        <p:spPr>
          <a:xfrm>
            <a:off x="4436661" y="2847159"/>
            <a:ext cx="3338015" cy="3148717"/>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2050228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3">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12192000" cy="1315940"/>
          </a:xfrm>
          <a:noFill/>
        </p:spPr>
        <p:txBody>
          <a:bodyPr lIns="182880"/>
          <a:lstStyle>
            <a:lvl1pPr marL="230188" indent="0">
              <a:defRPr>
                <a:solidFill>
                  <a:schemeClr val="tx1"/>
                </a:solidFill>
              </a:defRPr>
            </a:lvl1pPr>
          </a:lstStyle>
          <a:p>
            <a:r>
              <a:rPr lang="en-US"/>
              <a:t>Click to edit Master title style</a:t>
            </a:r>
          </a:p>
        </p:txBody>
      </p:sp>
      <p:sp>
        <p:nvSpPr>
          <p:cNvPr id="6" name="Text Placeholder 9">
            <a:extLst>
              <a:ext uri="{FF2B5EF4-FFF2-40B4-BE49-F238E27FC236}">
                <a16:creationId xmlns:a16="http://schemas.microsoft.com/office/drawing/2014/main" id="{A0D4DF8C-D401-C88B-B46C-FB0D39A62233}"/>
              </a:ext>
            </a:extLst>
          </p:cNvPr>
          <p:cNvSpPr>
            <a:spLocks noGrp="1"/>
          </p:cNvSpPr>
          <p:nvPr>
            <p:ph type="body" sz="quarter" idx="12"/>
          </p:nvPr>
        </p:nvSpPr>
        <p:spPr>
          <a:xfrm>
            <a:off x="381552" y="1562100"/>
            <a:ext cx="3337480" cy="1146981"/>
          </a:xfrm>
          <a:solidFill>
            <a:srgbClr val="033E51"/>
          </a:solidFill>
        </p:spPr>
        <p:txBody>
          <a:bodyPr anchor="ctr">
            <a:noAutofit/>
          </a:bodyPr>
          <a:lstStyle>
            <a:lvl1pPr marL="0" indent="0" algn="ctr">
              <a:buNone/>
              <a:defRPr sz="3200" b="1">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2831238"/>
            <a:ext cx="3338015" cy="3148717"/>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2" name="Text Placeholder 9">
            <a:extLst>
              <a:ext uri="{FF2B5EF4-FFF2-40B4-BE49-F238E27FC236}">
                <a16:creationId xmlns:a16="http://schemas.microsoft.com/office/drawing/2014/main" id="{F956CFA8-32C1-A005-1248-738E8F3E1DF0}"/>
              </a:ext>
            </a:extLst>
          </p:cNvPr>
          <p:cNvSpPr>
            <a:spLocks noGrp="1"/>
          </p:cNvSpPr>
          <p:nvPr>
            <p:ph type="body" sz="quarter" idx="14"/>
          </p:nvPr>
        </p:nvSpPr>
        <p:spPr>
          <a:xfrm>
            <a:off x="4437213" y="1578021"/>
            <a:ext cx="3337480" cy="1146981"/>
          </a:xfrm>
          <a:solidFill>
            <a:srgbClr val="033E51"/>
          </a:solidFill>
        </p:spPr>
        <p:txBody>
          <a:bodyPr anchor="ctr">
            <a:noAutofit/>
          </a:bodyPr>
          <a:lstStyle>
            <a:lvl1pPr marL="0" indent="0" algn="ctr">
              <a:buNone/>
              <a:defRPr sz="3200" b="1">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3A71BD77-E56A-3A83-3415-6B011C203772}"/>
              </a:ext>
            </a:extLst>
          </p:cNvPr>
          <p:cNvSpPr>
            <a:spLocks noGrp="1"/>
          </p:cNvSpPr>
          <p:nvPr>
            <p:ph idx="13"/>
          </p:nvPr>
        </p:nvSpPr>
        <p:spPr>
          <a:xfrm>
            <a:off x="4436661" y="2847159"/>
            <a:ext cx="3338015" cy="3148717"/>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4" name="Text Placeholder 9">
            <a:extLst>
              <a:ext uri="{FF2B5EF4-FFF2-40B4-BE49-F238E27FC236}">
                <a16:creationId xmlns:a16="http://schemas.microsoft.com/office/drawing/2014/main" id="{504FABB5-DAC2-B09E-3603-51F15C907A58}"/>
              </a:ext>
            </a:extLst>
          </p:cNvPr>
          <p:cNvSpPr>
            <a:spLocks noGrp="1"/>
          </p:cNvSpPr>
          <p:nvPr>
            <p:ph type="body" sz="quarter" idx="16"/>
          </p:nvPr>
        </p:nvSpPr>
        <p:spPr>
          <a:xfrm>
            <a:off x="8492874" y="1578021"/>
            <a:ext cx="3337480" cy="1146981"/>
          </a:xfrm>
          <a:solidFill>
            <a:srgbClr val="033E51"/>
          </a:solidFill>
        </p:spPr>
        <p:txBody>
          <a:bodyPr anchor="ctr">
            <a:noAutofit/>
          </a:bodyPr>
          <a:lstStyle>
            <a:lvl1pPr marL="0" indent="0" algn="ctr">
              <a:buNone/>
              <a:defRPr sz="3200" b="1">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 styles</a:t>
            </a:r>
          </a:p>
        </p:txBody>
      </p:sp>
      <p:sp>
        <p:nvSpPr>
          <p:cNvPr id="15" name="Content Placeholder 2">
            <a:extLst>
              <a:ext uri="{FF2B5EF4-FFF2-40B4-BE49-F238E27FC236}">
                <a16:creationId xmlns:a16="http://schemas.microsoft.com/office/drawing/2014/main" id="{023BDA4E-D665-C093-2ADF-0DE4808F9EDE}"/>
              </a:ext>
            </a:extLst>
          </p:cNvPr>
          <p:cNvSpPr>
            <a:spLocks noGrp="1"/>
          </p:cNvSpPr>
          <p:nvPr>
            <p:ph idx="15"/>
          </p:nvPr>
        </p:nvSpPr>
        <p:spPr>
          <a:xfrm>
            <a:off x="8492322" y="2847159"/>
            <a:ext cx="3338015" cy="3148717"/>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467786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3 wirh 18 boxes">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62965B15-5A74-2337-6487-1862F4B36685}"/>
              </a:ext>
            </a:extLst>
          </p:cNvPr>
          <p:cNvSpPr>
            <a:spLocks noGrp="1"/>
          </p:cNvSpPr>
          <p:nvPr>
            <p:ph type="title"/>
          </p:nvPr>
        </p:nvSpPr>
        <p:spPr>
          <a:xfrm>
            <a:off x="0" y="-1"/>
            <a:ext cx="12192000" cy="1403055"/>
          </a:xfrm>
          <a:noFill/>
        </p:spPr>
        <p:txBody>
          <a:bodyPr lIns="182880"/>
          <a:lstStyle>
            <a:lvl1pPr marL="230188" indent="0">
              <a:defRPr>
                <a:solidFill>
                  <a:schemeClr val="tx1"/>
                </a:solidFill>
              </a:defRPr>
            </a:lvl1pPr>
          </a:lstStyle>
          <a:p>
            <a:r>
              <a:rPr lang="en-US"/>
              <a:t>Click to edit Master title style</a:t>
            </a:r>
          </a:p>
        </p:txBody>
      </p:sp>
      <p:sp>
        <p:nvSpPr>
          <p:cNvPr id="33" name="Rectangle 32">
            <a:extLst>
              <a:ext uri="{FF2B5EF4-FFF2-40B4-BE49-F238E27FC236}">
                <a16:creationId xmlns:a16="http://schemas.microsoft.com/office/drawing/2014/main" id="{E3C78EC1-9C50-CFA9-7DCC-FE7D73F03AE4}"/>
              </a:ext>
              <a:ext uri="{C183D7F6-B498-43B3-948B-1728B52AA6E4}">
                <adec:decorative xmlns:adec="http://schemas.microsoft.com/office/drawing/2017/decorative" val="1"/>
              </a:ext>
            </a:extLst>
          </p:cNvPr>
          <p:cNvSpPr/>
          <p:nvPr userDrawn="1"/>
        </p:nvSpPr>
        <p:spPr>
          <a:xfrm>
            <a:off x="378932" y="2709081"/>
            <a:ext cx="3337480" cy="352546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Placeholder 9">
            <a:extLst>
              <a:ext uri="{FF2B5EF4-FFF2-40B4-BE49-F238E27FC236}">
                <a16:creationId xmlns:a16="http://schemas.microsoft.com/office/drawing/2014/main" id="{55221F74-1BDA-1E23-D88A-E5E4B0D2EC8A}"/>
              </a:ext>
            </a:extLst>
          </p:cNvPr>
          <p:cNvSpPr>
            <a:spLocks noGrp="1"/>
          </p:cNvSpPr>
          <p:nvPr>
            <p:ph type="body" sz="quarter" idx="12"/>
          </p:nvPr>
        </p:nvSpPr>
        <p:spPr>
          <a:xfrm>
            <a:off x="381552" y="1562100"/>
            <a:ext cx="3337480" cy="1146981"/>
          </a:xfrm>
          <a:solidFill>
            <a:srgbClr val="033E51"/>
          </a:solidFill>
        </p:spPr>
        <p:txBody>
          <a:bodyPr anchor="ctr">
            <a:noAutofit/>
          </a:bodyPr>
          <a:lstStyle>
            <a:lvl1pPr marL="0" indent="0" algn="ctr">
              <a:buNone/>
              <a:defRPr sz="3200" b="0" i="0">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a:t>
            </a:r>
          </a:p>
        </p:txBody>
      </p:sp>
      <p:sp>
        <p:nvSpPr>
          <p:cNvPr id="59" name="Content Placeholder 2">
            <a:extLst>
              <a:ext uri="{FF2B5EF4-FFF2-40B4-BE49-F238E27FC236}">
                <a16:creationId xmlns:a16="http://schemas.microsoft.com/office/drawing/2014/main" id="{D5502E18-1BC9-F427-D4A7-1326FD40BA14}"/>
              </a:ext>
            </a:extLst>
          </p:cNvPr>
          <p:cNvSpPr>
            <a:spLocks noGrp="1"/>
          </p:cNvSpPr>
          <p:nvPr>
            <p:ph idx="1"/>
          </p:nvPr>
        </p:nvSpPr>
        <p:spPr>
          <a:xfrm>
            <a:off x="458907" y="283123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60" name="Picture Placeholder 5">
            <a:extLst>
              <a:ext uri="{FF2B5EF4-FFF2-40B4-BE49-F238E27FC236}">
                <a16:creationId xmlns:a16="http://schemas.microsoft.com/office/drawing/2014/main" id="{2D8D3598-907B-9F53-18AD-564998CF0FB2}"/>
              </a:ext>
            </a:extLst>
          </p:cNvPr>
          <p:cNvSpPr>
            <a:spLocks noGrp="1"/>
          </p:cNvSpPr>
          <p:nvPr>
            <p:ph type="pic" sz="quarter" idx="13"/>
          </p:nvPr>
        </p:nvSpPr>
        <p:spPr>
          <a:xfrm>
            <a:off x="2632051" y="2813050"/>
            <a:ext cx="971550" cy="969963"/>
          </a:xfrm>
        </p:spPr>
        <p:txBody>
          <a:bodyPr/>
          <a:lstStyle/>
          <a:p>
            <a:endParaRPr lang="en-US"/>
          </a:p>
        </p:txBody>
      </p:sp>
      <p:sp>
        <p:nvSpPr>
          <p:cNvPr id="61" name="Content Placeholder 2">
            <a:extLst>
              <a:ext uri="{FF2B5EF4-FFF2-40B4-BE49-F238E27FC236}">
                <a16:creationId xmlns:a16="http://schemas.microsoft.com/office/drawing/2014/main" id="{B2EEE615-BE1B-45B8-0E45-2A53AB6225C1}"/>
              </a:ext>
            </a:extLst>
          </p:cNvPr>
          <p:cNvSpPr>
            <a:spLocks noGrp="1"/>
          </p:cNvSpPr>
          <p:nvPr>
            <p:ph idx="14"/>
          </p:nvPr>
        </p:nvSpPr>
        <p:spPr>
          <a:xfrm>
            <a:off x="458907" y="392335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62" name="Picture Placeholder 5">
            <a:extLst>
              <a:ext uri="{FF2B5EF4-FFF2-40B4-BE49-F238E27FC236}">
                <a16:creationId xmlns:a16="http://schemas.microsoft.com/office/drawing/2014/main" id="{2A9C7BED-7E5A-8BB1-6578-D57F4C6E9385}"/>
              </a:ext>
            </a:extLst>
          </p:cNvPr>
          <p:cNvSpPr>
            <a:spLocks noGrp="1"/>
          </p:cNvSpPr>
          <p:nvPr>
            <p:ph type="pic" sz="quarter" idx="15"/>
          </p:nvPr>
        </p:nvSpPr>
        <p:spPr>
          <a:xfrm>
            <a:off x="2632051" y="3905170"/>
            <a:ext cx="971550" cy="969963"/>
          </a:xfrm>
        </p:spPr>
        <p:txBody>
          <a:bodyPr/>
          <a:lstStyle/>
          <a:p>
            <a:endParaRPr lang="en-US"/>
          </a:p>
        </p:txBody>
      </p:sp>
      <p:sp>
        <p:nvSpPr>
          <p:cNvPr id="63" name="Content Placeholder 2">
            <a:extLst>
              <a:ext uri="{FF2B5EF4-FFF2-40B4-BE49-F238E27FC236}">
                <a16:creationId xmlns:a16="http://schemas.microsoft.com/office/drawing/2014/main" id="{F1E03038-3747-64C8-28DC-21BFAF09C213}"/>
              </a:ext>
            </a:extLst>
          </p:cNvPr>
          <p:cNvSpPr>
            <a:spLocks noGrp="1"/>
          </p:cNvSpPr>
          <p:nvPr>
            <p:ph idx="16"/>
          </p:nvPr>
        </p:nvSpPr>
        <p:spPr>
          <a:xfrm>
            <a:off x="456839" y="503417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64" name="Picture Placeholder 5">
            <a:extLst>
              <a:ext uri="{FF2B5EF4-FFF2-40B4-BE49-F238E27FC236}">
                <a16:creationId xmlns:a16="http://schemas.microsoft.com/office/drawing/2014/main" id="{903B0A30-449C-327C-EBCB-36FA94118216}"/>
              </a:ext>
            </a:extLst>
          </p:cNvPr>
          <p:cNvSpPr>
            <a:spLocks noGrp="1"/>
          </p:cNvSpPr>
          <p:nvPr>
            <p:ph type="pic" sz="quarter" idx="17"/>
          </p:nvPr>
        </p:nvSpPr>
        <p:spPr>
          <a:xfrm>
            <a:off x="2629983" y="5015990"/>
            <a:ext cx="971550" cy="969963"/>
          </a:xfrm>
        </p:spPr>
        <p:txBody>
          <a:bodyPr/>
          <a:lstStyle/>
          <a:p>
            <a:endParaRPr lang="en-US"/>
          </a:p>
        </p:txBody>
      </p:sp>
      <p:sp>
        <p:nvSpPr>
          <p:cNvPr id="65" name="Rectangle 64">
            <a:extLst>
              <a:ext uri="{FF2B5EF4-FFF2-40B4-BE49-F238E27FC236}">
                <a16:creationId xmlns:a16="http://schemas.microsoft.com/office/drawing/2014/main" id="{49AFBAC9-14D6-50E5-9707-E463AFE3FC04}"/>
              </a:ext>
              <a:ext uri="{C183D7F6-B498-43B3-948B-1728B52AA6E4}">
                <adec:decorative xmlns:adec="http://schemas.microsoft.com/office/drawing/2017/decorative" val="1"/>
              </a:ext>
            </a:extLst>
          </p:cNvPr>
          <p:cNvSpPr/>
          <p:nvPr userDrawn="1"/>
        </p:nvSpPr>
        <p:spPr>
          <a:xfrm>
            <a:off x="4424640" y="2709081"/>
            <a:ext cx="3337480" cy="352546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 Placeholder 9">
            <a:extLst>
              <a:ext uri="{FF2B5EF4-FFF2-40B4-BE49-F238E27FC236}">
                <a16:creationId xmlns:a16="http://schemas.microsoft.com/office/drawing/2014/main" id="{4B747D5D-3CB7-64EE-4036-6809285B5DFE}"/>
              </a:ext>
            </a:extLst>
          </p:cNvPr>
          <p:cNvSpPr>
            <a:spLocks noGrp="1"/>
          </p:cNvSpPr>
          <p:nvPr>
            <p:ph type="body" sz="quarter" idx="18"/>
          </p:nvPr>
        </p:nvSpPr>
        <p:spPr>
          <a:xfrm>
            <a:off x="4427260" y="1562100"/>
            <a:ext cx="3337480" cy="1146981"/>
          </a:xfrm>
          <a:solidFill>
            <a:srgbClr val="033E51"/>
          </a:solidFill>
        </p:spPr>
        <p:txBody>
          <a:bodyPr anchor="ctr">
            <a:noAutofit/>
          </a:bodyPr>
          <a:lstStyle>
            <a:lvl1pPr marL="0" indent="0" algn="ctr">
              <a:buNone/>
              <a:defRPr sz="3200" b="0" i="0">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a:t>
            </a:r>
          </a:p>
        </p:txBody>
      </p:sp>
      <p:sp>
        <p:nvSpPr>
          <p:cNvPr id="67" name="Content Placeholder 2">
            <a:extLst>
              <a:ext uri="{FF2B5EF4-FFF2-40B4-BE49-F238E27FC236}">
                <a16:creationId xmlns:a16="http://schemas.microsoft.com/office/drawing/2014/main" id="{E02D0E10-F894-752B-D1D7-4739A608D940}"/>
              </a:ext>
            </a:extLst>
          </p:cNvPr>
          <p:cNvSpPr>
            <a:spLocks noGrp="1"/>
          </p:cNvSpPr>
          <p:nvPr>
            <p:ph idx="19"/>
          </p:nvPr>
        </p:nvSpPr>
        <p:spPr>
          <a:xfrm>
            <a:off x="4504615" y="283123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68" name="Picture Placeholder 5">
            <a:extLst>
              <a:ext uri="{FF2B5EF4-FFF2-40B4-BE49-F238E27FC236}">
                <a16:creationId xmlns:a16="http://schemas.microsoft.com/office/drawing/2014/main" id="{64DA132A-EB69-D27B-41F2-177C61D31825}"/>
              </a:ext>
            </a:extLst>
          </p:cNvPr>
          <p:cNvSpPr>
            <a:spLocks noGrp="1"/>
          </p:cNvSpPr>
          <p:nvPr>
            <p:ph type="pic" sz="quarter" idx="20"/>
          </p:nvPr>
        </p:nvSpPr>
        <p:spPr>
          <a:xfrm>
            <a:off x="6677759" y="2813050"/>
            <a:ext cx="971550" cy="969963"/>
          </a:xfrm>
        </p:spPr>
        <p:txBody>
          <a:bodyPr/>
          <a:lstStyle/>
          <a:p>
            <a:endParaRPr lang="en-US"/>
          </a:p>
        </p:txBody>
      </p:sp>
      <p:sp>
        <p:nvSpPr>
          <p:cNvPr id="69" name="Content Placeholder 2">
            <a:extLst>
              <a:ext uri="{FF2B5EF4-FFF2-40B4-BE49-F238E27FC236}">
                <a16:creationId xmlns:a16="http://schemas.microsoft.com/office/drawing/2014/main" id="{6243246D-4586-5713-33D2-82D7D21D41A1}"/>
              </a:ext>
            </a:extLst>
          </p:cNvPr>
          <p:cNvSpPr>
            <a:spLocks noGrp="1"/>
          </p:cNvSpPr>
          <p:nvPr>
            <p:ph idx="21"/>
          </p:nvPr>
        </p:nvSpPr>
        <p:spPr>
          <a:xfrm>
            <a:off x="4504615" y="392335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70" name="Picture Placeholder 5">
            <a:extLst>
              <a:ext uri="{FF2B5EF4-FFF2-40B4-BE49-F238E27FC236}">
                <a16:creationId xmlns:a16="http://schemas.microsoft.com/office/drawing/2014/main" id="{FD263BEE-38BA-45BC-7302-2968952A4C4A}"/>
              </a:ext>
            </a:extLst>
          </p:cNvPr>
          <p:cNvSpPr>
            <a:spLocks noGrp="1"/>
          </p:cNvSpPr>
          <p:nvPr>
            <p:ph type="pic" sz="quarter" idx="22"/>
          </p:nvPr>
        </p:nvSpPr>
        <p:spPr>
          <a:xfrm>
            <a:off x="6677759" y="3905170"/>
            <a:ext cx="971550" cy="969963"/>
          </a:xfrm>
        </p:spPr>
        <p:txBody>
          <a:bodyPr/>
          <a:lstStyle/>
          <a:p>
            <a:endParaRPr lang="en-US"/>
          </a:p>
        </p:txBody>
      </p:sp>
      <p:sp>
        <p:nvSpPr>
          <p:cNvPr id="71" name="Content Placeholder 2">
            <a:extLst>
              <a:ext uri="{FF2B5EF4-FFF2-40B4-BE49-F238E27FC236}">
                <a16:creationId xmlns:a16="http://schemas.microsoft.com/office/drawing/2014/main" id="{4CDC6761-1126-24A2-8A54-3CDA79C19290}"/>
              </a:ext>
            </a:extLst>
          </p:cNvPr>
          <p:cNvSpPr>
            <a:spLocks noGrp="1"/>
          </p:cNvSpPr>
          <p:nvPr>
            <p:ph idx="23"/>
          </p:nvPr>
        </p:nvSpPr>
        <p:spPr>
          <a:xfrm>
            <a:off x="4502547" y="503417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72" name="Picture Placeholder 5">
            <a:extLst>
              <a:ext uri="{FF2B5EF4-FFF2-40B4-BE49-F238E27FC236}">
                <a16:creationId xmlns:a16="http://schemas.microsoft.com/office/drawing/2014/main" id="{276E92A0-1FBA-F53C-614B-A34BEE67E009}"/>
              </a:ext>
            </a:extLst>
          </p:cNvPr>
          <p:cNvSpPr>
            <a:spLocks noGrp="1"/>
          </p:cNvSpPr>
          <p:nvPr>
            <p:ph type="pic" sz="quarter" idx="24"/>
          </p:nvPr>
        </p:nvSpPr>
        <p:spPr>
          <a:xfrm>
            <a:off x="6675691" y="5015990"/>
            <a:ext cx="971550" cy="969963"/>
          </a:xfrm>
        </p:spPr>
        <p:txBody>
          <a:bodyPr/>
          <a:lstStyle/>
          <a:p>
            <a:endParaRPr lang="en-US"/>
          </a:p>
        </p:txBody>
      </p:sp>
      <p:sp>
        <p:nvSpPr>
          <p:cNvPr id="73" name="Rectangle 72">
            <a:extLst>
              <a:ext uri="{FF2B5EF4-FFF2-40B4-BE49-F238E27FC236}">
                <a16:creationId xmlns:a16="http://schemas.microsoft.com/office/drawing/2014/main" id="{F5683665-4909-E282-6E8F-FD0525AFE4AC}"/>
              </a:ext>
              <a:ext uri="{C183D7F6-B498-43B3-948B-1728B52AA6E4}">
                <adec:decorative xmlns:adec="http://schemas.microsoft.com/office/drawing/2017/decorative" val="1"/>
              </a:ext>
            </a:extLst>
          </p:cNvPr>
          <p:cNvSpPr/>
          <p:nvPr userDrawn="1"/>
        </p:nvSpPr>
        <p:spPr>
          <a:xfrm>
            <a:off x="8465108" y="2709081"/>
            <a:ext cx="3337480" cy="352546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9">
            <a:extLst>
              <a:ext uri="{FF2B5EF4-FFF2-40B4-BE49-F238E27FC236}">
                <a16:creationId xmlns:a16="http://schemas.microsoft.com/office/drawing/2014/main" id="{D239DD62-93F1-AB50-D38E-21B95B269FE9}"/>
              </a:ext>
            </a:extLst>
          </p:cNvPr>
          <p:cNvSpPr>
            <a:spLocks noGrp="1"/>
          </p:cNvSpPr>
          <p:nvPr>
            <p:ph type="body" sz="quarter" idx="25"/>
          </p:nvPr>
        </p:nvSpPr>
        <p:spPr>
          <a:xfrm>
            <a:off x="8467728" y="1562100"/>
            <a:ext cx="3337480" cy="1146981"/>
          </a:xfrm>
          <a:solidFill>
            <a:srgbClr val="033E51"/>
          </a:solidFill>
        </p:spPr>
        <p:txBody>
          <a:bodyPr anchor="ctr">
            <a:noAutofit/>
          </a:bodyPr>
          <a:lstStyle>
            <a:lvl1pPr marL="0" indent="0" algn="ctr">
              <a:buNone/>
              <a:defRPr sz="3200" b="0" i="0">
                <a:solidFill>
                  <a:schemeClr val="bg1"/>
                </a:solidFill>
              </a:defRPr>
            </a:lvl1pPr>
            <a:lvl2pPr marL="457200" indent="0" algn="ctr">
              <a:buNone/>
              <a:defRPr sz="2400" b="1">
                <a:solidFill>
                  <a:schemeClr val="bg1"/>
                </a:solidFill>
              </a:defRPr>
            </a:lvl2pPr>
            <a:lvl3pPr marL="914400" indent="0" algn="ctr">
              <a:buNone/>
              <a:defRPr sz="2000" b="1">
                <a:solidFill>
                  <a:schemeClr val="bg1"/>
                </a:solidFill>
              </a:defRPr>
            </a:lvl3pPr>
            <a:lvl4pPr marL="1371600" indent="0" algn="ctr">
              <a:buNone/>
              <a:defRPr sz="1800" b="1">
                <a:solidFill>
                  <a:schemeClr val="bg1"/>
                </a:solidFill>
              </a:defRPr>
            </a:lvl4pPr>
            <a:lvl5pPr marL="1828800" indent="0" algn="ctr">
              <a:buNone/>
              <a:defRPr sz="1800" b="1">
                <a:solidFill>
                  <a:schemeClr val="bg1"/>
                </a:solidFill>
              </a:defRPr>
            </a:lvl5pPr>
          </a:lstStyle>
          <a:p>
            <a:pPr lvl="0"/>
            <a:r>
              <a:rPr lang="en-US"/>
              <a:t>Click to edit Master text</a:t>
            </a:r>
          </a:p>
        </p:txBody>
      </p:sp>
      <p:sp>
        <p:nvSpPr>
          <p:cNvPr id="75" name="Content Placeholder 2">
            <a:extLst>
              <a:ext uri="{FF2B5EF4-FFF2-40B4-BE49-F238E27FC236}">
                <a16:creationId xmlns:a16="http://schemas.microsoft.com/office/drawing/2014/main" id="{EB2F6F1C-7348-AFF3-8F34-B9D252EC64DD}"/>
              </a:ext>
            </a:extLst>
          </p:cNvPr>
          <p:cNvSpPr>
            <a:spLocks noGrp="1"/>
          </p:cNvSpPr>
          <p:nvPr>
            <p:ph idx="26"/>
          </p:nvPr>
        </p:nvSpPr>
        <p:spPr>
          <a:xfrm>
            <a:off x="8545083" y="283123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76" name="Picture Placeholder 5">
            <a:extLst>
              <a:ext uri="{FF2B5EF4-FFF2-40B4-BE49-F238E27FC236}">
                <a16:creationId xmlns:a16="http://schemas.microsoft.com/office/drawing/2014/main" id="{A61D1134-20FE-8011-4FB7-DEAF0FDCDEAA}"/>
              </a:ext>
            </a:extLst>
          </p:cNvPr>
          <p:cNvSpPr>
            <a:spLocks noGrp="1"/>
          </p:cNvSpPr>
          <p:nvPr>
            <p:ph type="pic" sz="quarter" idx="27"/>
          </p:nvPr>
        </p:nvSpPr>
        <p:spPr>
          <a:xfrm>
            <a:off x="10718227" y="2813050"/>
            <a:ext cx="971550" cy="969963"/>
          </a:xfrm>
        </p:spPr>
        <p:txBody>
          <a:bodyPr/>
          <a:lstStyle/>
          <a:p>
            <a:endParaRPr lang="en-US"/>
          </a:p>
        </p:txBody>
      </p:sp>
      <p:sp>
        <p:nvSpPr>
          <p:cNvPr id="77" name="Content Placeholder 2">
            <a:extLst>
              <a:ext uri="{FF2B5EF4-FFF2-40B4-BE49-F238E27FC236}">
                <a16:creationId xmlns:a16="http://schemas.microsoft.com/office/drawing/2014/main" id="{E4F0C1CF-9BBE-C981-0F55-273EA58F4C18}"/>
              </a:ext>
            </a:extLst>
          </p:cNvPr>
          <p:cNvSpPr>
            <a:spLocks noGrp="1"/>
          </p:cNvSpPr>
          <p:nvPr>
            <p:ph idx="28"/>
          </p:nvPr>
        </p:nvSpPr>
        <p:spPr>
          <a:xfrm>
            <a:off x="8545083" y="392335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78" name="Picture Placeholder 5">
            <a:extLst>
              <a:ext uri="{FF2B5EF4-FFF2-40B4-BE49-F238E27FC236}">
                <a16:creationId xmlns:a16="http://schemas.microsoft.com/office/drawing/2014/main" id="{AC4AE795-5291-22F2-EB3A-92A353104613}"/>
              </a:ext>
            </a:extLst>
          </p:cNvPr>
          <p:cNvSpPr>
            <a:spLocks noGrp="1"/>
          </p:cNvSpPr>
          <p:nvPr>
            <p:ph type="pic" sz="quarter" idx="29"/>
          </p:nvPr>
        </p:nvSpPr>
        <p:spPr>
          <a:xfrm>
            <a:off x="10718227" y="3905170"/>
            <a:ext cx="971550" cy="969963"/>
          </a:xfrm>
        </p:spPr>
        <p:txBody>
          <a:bodyPr/>
          <a:lstStyle/>
          <a:p>
            <a:endParaRPr lang="en-US"/>
          </a:p>
        </p:txBody>
      </p:sp>
      <p:sp>
        <p:nvSpPr>
          <p:cNvPr id="79" name="Content Placeholder 2">
            <a:extLst>
              <a:ext uri="{FF2B5EF4-FFF2-40B4-BE49-F238E27FC236}">
                <a16:creationId xmlns:a16="http://schemas.microsoft.com/office/drawing/2014/main" id="{ECD2A9AA-C28C-F26A-57E6-D8304B75A7D9}"/>
              </a:ext>
            </a:extLst>
          </p:cNvPr>
          <p:cNvSpPr>
            <a:spLocks noGrp="1"/>
          </p:cNvSpPr>
          <p:nvPr>
            <p:ph idx="30"/>
          </p:nvPr>
        </p:nvSpPr>
        <p:spPr>
          <a:xfrm>
            <a:off x="8543015" y="5034178"/>
            <a:ext cx="2060333" cy="951775"/>
          </a:xfrm>
        </p:spPr>
        <p:txBody>
          <a:bodyPr lIns="91440" rIns="91440">
            <a:normAutofit/>
          </a:bodyPr>
          <a:lstStyle>
            <a:lvl1pPr marL="0" indent="0">
              <a:buNone/>
              <a:defRPr sz="2800">
                <a:solidFill>
                  <a:schemeClr val="tx1"/>
                </a:solidFill>
              </a:defRPr>
            </a:lvl1pPr>
            <a:lvl2pPr marL="0" indent="0">
              <a:buNone/>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a:t>
            </a:r>
          </a:p>
        </p:txBody>
      </p:sp>
      <p:sp>
        <p:nvSpPr>
          <p:cNvPr id="80" name="Picture Placeholder 5">
            <a:extLst>
              <a:ext uri="{FF2B5EF4-FFF2-40B4-BE49-F238E27FC236}">
                <a16:creationId xmlns:a16="http://schemas.microsoft.com/office/drawing/2014/main" id="{1D72F321-DD3A-3110-1AA0-88A36E9AA130}"/>
              </a:ext>
            </a:extLst>
          </p:cNvPr>
          <p:cNvSpPr>
            <a:spLocks noGrp="1"/>
          </p:cNvSpPr>
          <p:nvPr>
            <p:ph type="pic" sz="quarter" idx="31"/>
          </p:nvPr>
        </p:nvSpPr>
        <p:spPr>
          <a:xfrm>
            <a:off x="10716159" y="5015990"/>
            <a:ext cx="971550" cy="969963"/>
          </a:xfrm>
        </p:spPr>
        <p:txBody>
          <a:bodyPr/>
          <a:lstStyle/>
          <a:p>
            <a:endParaRPr lang="en-US"/>
          </a:p>
        </p:txBody>
      </p:sp>
    </p:spTree>
    <p:extLst>
      <p:ext uri="{BB962C8B-B14F-4D97-AF65-F5344CB8AC3E}">
        <p14:creationId xmlns:p14="http://schemas.microsoft.com/office/powerpoint/2010/main" val="3130547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0" y="0"/>
            <a:ext cx="3601941" cy="6857999"/>
          </a:xfrm>
          <a:solidFill>
            <a:srgbClr val="033E51"/>
          </a:solidFill>
        </p:spPr>
        <p:txBody>
          <a:bodyPr lIns="182880"/>
          <a:lstStyle>
            <a:lvl1pPr marL="230188" indent="0">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7978874" y="189653"/>
            <a:ext cx="4069190" cy="6461760"/>
          </a:xfrm>
          <a:solidFill>
            <a:srgbClr val="E7EFF1"/>
          </a:solidFill>
        </p:spPr>
        <p:txBody>
          <a:body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5F75CD70-B1EB-D601-76C4-DBB794C83EF1}"/>
              </a:ext>
            </a:extLst>
          </p:cNvPr>
          <p:cNvSpPr>
            <a:spLocks noGrp="1"/>
          </p:cNvSpPr>
          <p:nvPr>
            <p:ph idx="10"/>
          </p:nvPr>
        </p:nvSpPr>
        <p:spPr>
          <a:xfrm>
            <a:off x="3755812" y="189653"/>
            <a:ext cx="4069190" cy="6461760"/>
          </a:xfrm>
          <a:solidFill>
            <a:schemeClr val="bg1">
              <a:lumMod val="95000"/>
            </a:schemeClr>
          </a:solidFill>
        </p:spPr>
        <p:txBody>
          <a:bodyPr/>
          <a:lstStyle>
            <a:lvl1pPr marL="365760" indent="-182880">
              <a:spcBef>
                <a:spcPts val="600"/>
              </a:spcBef>
              <a:defRPr/>
            </a:lvl1pPr>
            <a:lvl2pPr marL="548640" indent="-182880">
              <a:spcBef>
                <a:spcPts val="600"/>
              </a:spcBef>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573990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0999" y="238537"/>
            <a:ext cx="7292009" cy="1171163"/>
          </a:xfrm>
          <a:noFill/>
        </p:spPr>
        <p:txBody>
          <a:bodyPr/>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0999" y="1562101"/>
            <a:ext cx="7292010" cy="4926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FBE1CE66-5095-A902-1A31-0E6C54FB3B22}"/>
              </a:ext>
            </a:extLst>
          </p:cNvPr>
          <p:cNvSpPr>
            <a:spLocks noGrp="1"/>
          </p:cNvSpPr>
          <p:nvPr>
            <p:ph type="pic" sz="quarter" idx="10"/>
          </p:nvPr>
        </p:nvSpPr>
        <p:spPr>
          <a:xfrm>
            <a:off x="7903597" y="238538"/>
            <a:ext cx="4288403" cy="6619461"/>
          </a:xfrm>
        </p:spPr>
        <p:txBody>
          <a:bodyPr/>
          <a:lstStyle/>
          <a:p>
            <a:endParaRPr lang="en-US"/>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3130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0999" y="238537"/>
            <a:ext cx="7522597" cy="1171163"/>
          </a:xfrm>
          <a:noFill/>
        </p:spPr>
        <p:txBody>
          <a:bodyPr lIns="0" tIns="0" rIns="0" bIns="0"/>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1000" y="1916263"/>
            <a:ext cx="7292009" cy="494173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23E35B8F-6E56-BFD4-F7F3-7BA7BE808AF3}"/>
              </a:ext>
            </a:extLst>
          </p:cNvPr>
          <p:cNvSpPr>
            <a:spLocks noGrp="1"/>
          </p:cNvSpPr>
          <p:nvPr>
            <p:ph sz="quarter" idx="10"/>
          </p:nvPr>
        </p:nvSpPr>
        <p:spPr>
          <a:xfrm>
            <a:off x="7903597" y="238125"/>
            <a:ext cx="4288403" cy="6619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75142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0999" y="238537"/>
            <a:ext cx="7522598" cy="1171163"/>
          </a:xfrm>
          <a:noFill/>
        </p:spPr>
        <p:txBody>
          <a:bodyPr lIns="0"/>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0999" y="1562101"/>
            <a:ext cx="7292010" cy="52958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FBE1CE66-5095-A902-1A31-0E6C54FB3B22}"/>
              </a:ext>
            </a:extLst>
          </p:cNvPr>
          <p:cNvSpPr>
            <a:spLocks noGrp="1"/>
          </p:cNvSpPr>
          <p:nvPr>
            <p:ph type="pic" sz="quarter" idx="10"/>
          </p:nvPr>
        </p:nvSpPr>
        <p:spPr>
          <a:xfrm>
            <a:off x="7903597" y="238538"/>
            <a:ext cx="4288403" cy="6619461"/>
          </a:xfrm>
        </p:spPr>
        <p:txBody>
          <a:bodyPr/>
          <a:lstStyle/>
          <a:p>
            <a:endParaRPr lang="en-US"/>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5527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5011" y="1"/>
            <a:ext cx="11425989" cy="1409699"/>
          </a:xfrm>
        </p:spPr>
        <p:txBody>
          <a:bodyPr lIns="0"/>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5011" y="1562100"/>
            <a:ext cx="11425989" cy="4643718"/>
          </a:xfrm>
        </p:spPr>
        <p:txBody>
          <a:bodyPr/>
          <a:lstStyle>
            <a:lvl1pPr marL="457200">
              <a:lnSpc>
                <a:spcPct val="100000"/>
              </a:lnSpc>
              <a:spcBef>
                <a:spcPts val="1800"/>
              </a:spcBef>
              <a:spcAft>
                <a:spcPts val="600"/>
              </a:spcAft>
              <a:defRPr sz="3200"/>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44769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0999" y="238537"/>
            <a:ext cx="7292009" cy="1171163"/>
          </a:xfrm>
          <a:noFill/>
        </p:spPr>
        <p:txBody>
          <a:bodyPr lIns="0"/>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0999" y="1562101"/>
            <a:ext cx="7292010" cy="529589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FBE1CE66-5095-A902-1A31-0E6C54FB3B22}"/>
              </a:ext>
            </a:extLst>
          </p:cNvPr>
          <p:cNvSpPr>
            <a:spLocks noGrp="1"/>
          </p:cNvSpPr>
          <p:nvPr>
            <p:ph type="pic" sz="quarter" idx="10"/>
          </p:nvPr>
        </p:nvSpPr>
        <p:spPr>
          <a:xfrm>
            <a:off x="7903597" y="238538"/>
            <a:ext cx="4288403" cy="6619461"/>
          </a:xfrm>
        </p:spPr>
        <p:txBody>
          <a:bodyPr/>
          <a:lstStyle/>
          <a:p>
            <a:endParaRPr lang="en-US"/>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solidFill>
            <a:srgbClr val="166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8278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1000" y="238537"/>
            <a:ext cx="7292008" cy="1171163"/>
          </a:xfrm>
          <a:noFill/>
        </p:spPr>
        <p:txBody>
          <a:bodyPr lIns="0"/>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0999" y="1562100"/>
            <a:ext cx="7292010" cy="5295899"/>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FBE1CE66-5095-A902-1A31-0E6C54FB3B22}"/>
              </a:ext>
            </a:extLst>
          </p:cNvPr>
          <p:cNvSpPr>
            <a:spLocks noGrp="1"/>
          </p:cNvSpPr>
          <p:nvPr>
            <p:ph type="pic" sz="quarter" idx="10"/>
          </p:nvPr>
        </p:nvSpPr>
        <p:spPr>
          <a:xfrm>
            <a:off x="7903597" y="238538"/>
            <a:ext cx="4288403" cy="6619461"/>
          </a:xfrm>
        </p:spPr>
        <p:txBody>
          <a:bodyPr/>
          <a:lstStyle/>
          <a:p>
            <a:endParaRPr lang="en-US"/>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48445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0999" y="238537"/>
            <a:ext cx="7292009" cy="1171163"/>
          </a:xfrm>
          <a:noFill/>
        </p:spPr>
        <p:txBody>
          <a:bodyPr lIns="0"/>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0999" y="1562101"/>
            <a:ext cx="7292010" cy="529589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FBE1CE66-5095-A902-1A31-0E6C54FB3B22}"/>
              </a:ext>
            </a:extLst>
          </p:cNvPr>
          <p:cNvSpPr>
            <a:spLocks noGrp="1"/>
          </p:cNvSpPr>
          <p:nvPr>
            <p:ph type="pic" sz="quarter" idx="10"/>
          </p:nvPr>
        </p:nvSpPr>
        <p:spPr>
          <a:xfrm>
            <a:off x="7903597" y="238538"/>
            <a:ext cx="4288403" cy="6619461"/>
          </a:xfrm>
        </p:spPr>
        <p:txBody>
          <a:bodyPr/>
          <a:lstStyle/>
          <a:p>
            <a:endParaRPr lang="en-US"/>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pattFill prst="wdUpDiag">
            <a:fgClr>
              <a:schemeClr val="tx1">
                <a:lumMod val="50000"/>
                <a:lumOff val="50000"/>
              </a:schemeClr>
            </a:fgClr>
            <a:bgClr>
              <a:schemeClr val="accent1">
                <a:lumMod val="7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856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0999" y="238537"/>
            <a:ext cx="7292009" cy="1171163"/>
          </a:xfrm>
          <a:noFill/>
        </p:spPr>
        <p:txBody>
          <a:bodyPr lIns="0"/>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0999" y="1562101"/>
            <a:ext cx="7292010" cy="529589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FBE1CE66-5095-A902-1A31-0E6C54FB3B22}"/>
              </a:ext>
            </a:extLst>
          </p:cNvPr>
          <p:cNvSpPr>
            <a:spLocks noGrp="1"/>
          </p:cNvSpPr>
          <p:nvPr>
            <p:ph type="pic" sz="quarter" idx="10"/>
          </p:nvPr>
        </p:nvSpPr>
        <p:spPr>
          <a:xfrm>
            <a:off x="7903597" y="238538"/>
            <a:ext cx="4288403" cy="6619461"/>
          </a:xfrm>
        </p:spPr>
        <p:txBody>
          <a:bodyPr/>
          <a:lstStyle/>
          <a:p>
            <a:endParaRPr lang="en-US"/>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15937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0999" y="238537"/>
            <a:ext cx="7292009" cy="1171163"/>
          </a:xfrm>
          <a:noFill/>
        </p:spPr>
        <p:txBody>
          <a:bodyPr lIns="0"/>
          <a:lstStyle>
            <a:lvl1pPr marL="0" indent="0">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0999" y="1562101"/>
            <a:ext cx="7292010" cy="529589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FBE1CE66-5095-A902-1A31-0E6C54FB3B22}"/>
              </a:ext>
            </a:extLst>
          </p:cNvPr>
          <p:cNvSpPr>
            <a:spLocks noGrp="1"/>
          </p:cNvSpPr>
          <p:nvPr>
            <p:ph type="pic" sz="quarter" idx="10"/>
          </p:nvPr>
        </p:nvSpPr>
        <p:spPr>
          <a:xfrm>
            <a:off x="7903597" y="238538"/>
            <a:ext cx="4288403" cy="6619461"/>
          </a:xfrm>
        </p:spPr>
        <p:txBody>
          <a:bodyPr/>
          <a:lstStyle/>
          <a:p>
            <a:endParaRPr lang="en-US"/>
          </a:p>
        </p:txBody>
      </p:sp>
      <p:sp>
        <p:nvSpPr>
          <p:cNvPr id="6" name="Rectangle 5">
            <a:extLst>
              <a:ext uri="{FF2B5EF4-FFF2-40B4-BE49-F238E27FC236}">
                <a16:creationId xmlns:a16="http://schemas.microsoft.com/office/drawing/2014/main" id="{2054DA57-A970-13C9-F895-7992F8E5D9FE}"/>
              </a:ext>
            </a:extLst>
          </p:cNvPr>
          <p:cNvSpPr/>
          <p:nvPr userDrawn="1"/>
        </p:nvSpPr>
        <p:spPr>
          <a:xfrm>
            <a:off x="0" y="0"/>
            <a:ext cx="12192000" cy="238537"/>
          </a:xfrm>
          <a:prstGeom prst="rect">
            <a:avLst/>
          </a:prstGeom>
          <a:solidFill>
            <a:srgbClr val="0A2A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65283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381000" y="0"/>
            <a:ext cx="11430000" cy="1409700"/>
          </a:xfrm>
          <a:prstGeom prst="rect">
            <a:avLst/>
          </a:prstGeom>
          <a:noFill/>
          <a:ln>
            <a:noFill/>
          </a:ln>
        </p:spPr>
        <p:txBody>
          <a:bodyPr spcFirstLastPara="1" wrap="square" lIns="0" tIns="45700" rIns="91425" bIns="45700" anchor="ctr" anchorCtr="0">
            <a:normAutofit/>
          </a:bodyPr>
          <a:lstStyle>
            <a:lvl1pPr lvl="0" algn="l">
              <a:lnSpc>
                <a:spcPct val="90000"/>
              </a:lnSpc>
              <a:spcBef>
                <a:spcPts val="0"/>
              </a:spcBef>
              <a:spcAft>
                <a:spcPts val="0"/>
              </a:spcAft>
              <a:buClr>
                <a:schemeClr val="dk2"/>
              </a:buClr>
              <a:buSzPts val="5400"/>
              <a:buFont typeface="Aria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body" idx="1"/>
          </p:nvPr>
        </p:nvSpPr>
        <p:spPr>
          <a:xfrm>
            <a:off x="381000" y="1562101"/>
            <a:ext cx="11430000" cy="4690782"/>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2"/>
              </a:buClr>
              <a:buSzPts val="3200"/>
              <a:buChar char="•"/>
              <a:defRPr sz="3200"/>
            </a:lvl1pPr>
            <a:lvl2pPr marL="914400" lvl="1" indent="-406400" algn="l">
              <a:lnSpc>
                <a:spcPct val="90000"/>
              </a:lnSpc>
              <a:spcBef>
                <a:spcPts val="500"/>
              </a:spcBef>
              <a:spcAft>
                <a:spcPts val="0"/>
              </a:spcAft>
              <a:buClr>
                <a:schemeClr val="dk2"/>
              </a:buClr>
              <a:buSzPts val="2800"/>
              <a:buFont typeface="Arial"/>
              <a:buChar char="–"/>
              <a:defRPr sz="2800"/>
            </a:lvl2pPr>
            <a:lvl3pPr marL="1371600" lvl="2" indent="-381000" algn="l">
              <a:lnSpc>
                <a:spcPct val="90000"/>
              </a:lnSpc>
              <a:spcBef>
                <a:spcPts val="500"/>
              </a:spcBef>
              <a:spcAft>
                <a:spcPts val="0"/>
              </a:spcAft>
              <a:buClr>
                <a:schemeClr val="dk2"/>
              </a:buClr>
              <a:buSzPts val="2400"/>
              <a:buFont typeface="Noto Sans Symbols"/>
              <a:buChar char="▪"/>
              <a:defRPr sz="2400"/>
            </a:lvl3pPr>
            <a:lvl4pPr marL="1828800" lvl="3" indent="-431800" algn="l">
              <a:lnSpc>
                <a:spcPct val="90000"/>
              </a:lnSpc>
              <a:spcBef>
                <a:spcPts val="500"/>
              </a:spcBef>
              <a:spcAft>
                <a:spcPts val="0"/>
              </a:spcAft>
              <a:buClr>
                <a:schemeClr val="dk2"/>
              </a:buClr>
              <a:buSzPts val="3200"/>
              <a:buChar char="•"/>
              <a:defRPr sz="3200"/>
            </a:lvl4pPr>
            <a:lvl5pPr marL="2286000" lvl="4" indent="-431800" algn="l">
              <a:lnSpc>
                <a:spcPct val="90000"/>
              </a:lnSpc>
              <a:spcBef>
                <a:spcPts val="500"/>
              </a:spcBef>
              <a:spcAft>
                <a:spcPts val="0"/>
              </a:spcAft>
              <a:buClr>
                <a:schemeClr val="dk2"/>
              </a:buClr>
              <a:buSzPts val="3200"/>
              <a:buChar char="•"/>
              <a:defRPr sz="3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084430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6_Image and Content" userDrawn="1">
  <p:cSld name="6_Image and Conten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0" y="0"/>
            <a:ext cx="4210493" cy="6858000"/>
          </a:xfrm>
          <a:prstGeom prst="rect">
            <a:avLst/>
          </a:prstGeom>
          <a:solidFill>
            <a:schemeClr val="tx2"/>
          </a:solidFill>
          <a:ln>
            <a:noFill/>
          </a:ln>
        </p:spPr>
        <p:txBody>
          <a:bodyPr spcFirstLastPara="1" wrap="square" lIns="365760" tIns="45700" rIns="0" bIns="45700" anchor="ctr" anchorCtr="0">
            <a:normAutofit/>
          </a:bodyPr>
          <a:lstStyle>
            <a:lvl1pPr lvl="0" algn="l">
              <a:lnSpc>
                <a:spcPct val="90000"/>
              </a:lnSpc>
              <a:spcBef>
                <a:spcPts val="0"/>
              </a:spcBef>
              <a:spcAft>
                <a:spcPts val="0"/>
              </a:spcAft>
              <a:buClr>
                <a:schemeClr val="lt1"/>
              </a:buClr>
              <a:buSzPts val="4400"/>
              <a:buFont typeface="Arial"/>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 name="Content Placeholder 2">
            <a:extLst>
              <a:ext uri="{FF2B5EF4-FFF2-40B4-BE49-F238E27FC236}">
                <a16:creationId xmlns:a16="http://schemas.microsoft.com/office/drawing/2014/main" id="{7C6AA9D6-6DDF-74E9-3596-4444D7C24B7A}"/>
              </a:ext>
            </a:extLst>
          </p:cNvPr>
          <p:cNvSpPr>
            <a:spLocks noGrp="1"/>
          </p:cNvSpPr>
          <p:nvPr>
            <p:ph idx="1"/>
          </p:nvPr>
        </p:nvSpPr>
        <p:spPr>
          <a:xfrm>
            <a:off x="4713194" y="443754"/>
            <a:ext cx="7097806" cy="590768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69710944"/>
      </p:ext>
    </p:extLst>
  </p:cSld>
  <p:clrMapOvr>
    <a:masterClrMapping/>
  </p:clrMapOvr>
  <p:extLst>
    <p:ext uri="{DCECCB84-F9BA-43D5-87BE-67443E8EF086}">
      <p15:sldGuideLst xmlns:p15="http://schemas.microsoft.com/office/powerpoint/2012/main">
        <p15:guide id="1" orient="horz" pos="2160">
          <p15:clr>
            <a:srgbClr val="FBAE40"/>
          </p15:clr>
        </p15:guide>
        <p15:guide id="2" pos="538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94"/>
        <p:cNvGrpSpPr/>
        <p:nvPr/>
      </p:nvGrpSpPr>
      <p:grpSpPr>
        <a:xfrm>
          <a:off x="0" y="0"/>
          <a:ext cx="0" cy="0"/>
          <a:chOff x="0" y="0"/>
          <a:chExt cx="0" cy="0"/>
        </a:xfrm>
      </p:grpSpPr>
      <p:sp>
        <p:nvSpPr>
          <p:cNvPr id="95" name="Google Shape;95;p16" title="Decorative"/>
          <p:cNvSpPr>
            <a:spLocks noGrp="1"/>
          </p:cNvSpPr>
          <p:nvPr>
            <p:ph type="pic" idx="2"/>
          </p:nvPr>
        </p:nvSpPr>
        <p:spPr>
          <a:xfrm>
            <a:off x="0" y="0"/>
            <a:ext cx="12192000" cy="6858000"/>
          </a:xfrm>
          <a:prstGeom prst="rect">
            <a:avLst/>
          </a:prstGeom>
          <a:noFill/>
          <a:ln>
            <a:noFill/>
          </a:ln>
        </p:spPr>
        <p:txBody>
          <a:bodyPr/>
          <a:lstStyle/>
          <a:p>
            <a:endParaRPr lang="en-US"/>
          </a:p>
        </p:txBody>
      </p:sp>
      <p:sp>
        <p:nvSpPr>
          <p:cNvPr id="96" name="Google Shape;96;p16"/>
          <p:cNvSpPr txBox="1">
            <a:spLocks noGrp="1"/>
          </p:cNvSpPr>
          <p:nvPr>
            <p:ph type="title"/>
          </p:nvPr>
        </p:nvSpPr>
        <p:spPr>
          <a:xfrm>
            <a:off x="2282502" y="4973519"/>
            <a:ext cx="7299618" cy="1440000"/>
          </a:xfrm>
          <a:prstGeom prst="rect">
            <a:avLst/>
          </a:prstGeom>
          <a:solidFill>
            <a:schemeClr val="accent1"/>
          </a:solidFill>
          <a:ln>
            <a:noFill/>
          </a:ln>
        </p:spPr>
        <p:txBody>
          <a:bodyPr spcFirstLastPara="1" wrap="square" lIns="216000" tIns="45700" rIns="91425" bIns="45700" anchor="ctr" anchorCtr="0">
            <a:normAutofit/>
          </a:bodyPr>
          <a:lstStyle>
            <a:lvl1pPr lvl="0" algn="ctr">
              <a:lnSpc>
                <a:spcPct val="90000"/>
              </a:lnSpc>
              <a:spcBef>
                <a:spcPts val="0"/>
              </a:spcBef>
              <a:spcAft>
                <a:spcPts val="0"/>
              </a:spcAft>
              <a:buClr>
                <a:schemeClr val="lt1"/>
              </a:buClr>
              <a:buSzPts val="4000"/>
              <a:buFont typeface="Corbel"/>
              <a:buNone/>
              <a:defRPr sz="4000">
                <a:solidFill>
                  <a:schemeClr val="lt1"/>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80766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0" y="1"/>
            <a:ext cx="12191999" cy="1409699"/>
          </a:xfrm>
          <a:solidFill>
            <a:schemeClr val="tx2"/>
          </a:solidFill>
        </p:spPr>
        <p:txBody>
          <a:bodyPr lIns="365760"/>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502E18-1BC9-F427-D4A7-1326FD40BA14}"/>
              </a:ext>
            </a:extLst>
          </p:cNvPr>
          <p:cNvSpPr>
            <a:spLocks noGrp="1"/>
          </p:cNvSpPr>
          <p:nvPr>
            <p:ph idx="1"/>
          </p:nvPr>
        </p:nvSpPr>
        <p:spPr>
          <a:xfrm>
            <a:off x="385011" y="1562100"/>
            <a:ext cx="11425989" cy="4643718"/>
          </a:xfrm>
        </p:spPr>
        <p:txBody>
          <a:bodyPr/>
          <a:lstStyle>
            <a:lvl1pPr marL="457200">
              <a:lnSpc>
                <a:spcPct val="100000"/>
              </a:lnSpc>
              <a:spcBef>
                <a:spcPts val="1800"/>
              </a:spcBef>
              <a:spcAft>
                <a:spcPts val="600"/>
              </a:spcAft>
              <a:defRPr sz="3200"/>
            </a:lvl1pPr>
            <a:lvl2pPr marL="731520">
              <a:lnSpc>
                <a:spcPct val="100000"/>
              </a:lnSpc>
              <a:spcBef>
                <a:spcPts val="1800"/>
              </a:spcBef>
              <a:spcAft>
                <a:spcPts val="600"/>
              </a:spcAft>
              <a:defRPr sz="3000"/>
            </a:lvl2pPr>
            <a:lvl3pPr marL="1005840">
              <a:lnSpc>
                <a:spcPct val="100000"/>
              </a:lnSpc>
              <a:spcBef>
                <a:spcPts val="1800"/>
              </a:spcBef>
              <a:spcAft>
                <a:spcPts val="600"/>
              </a:spcAft>
              <a:defRPr sz="2800"/>
            </a:lvl3pPr>
            <a:lvl4pPr marL="1371600">
              <a:lnSpc>
                <a:spcPct val="100000"/>
              </a:lnSpc>
              <a:spcBef>
                <a:spcPts val="1800"/>
              </a:spcBef>
              <a:spcAft>
                <a:spcPts val="600"/>
              </a:spcAft>
              <a:defRPr sz="2600"/>
            </a:lvl4pPr>
            <a:lvl5pPr marL="1645920">
              <a:lnSpc>
                <a:spcPct val="100000"/>
              </a:lnSpc>
              <a:spcBef>
                <a:spcPts val="1800"/>
              </a:spcBef>
              <a:spcAft>
                <a:spcPts val="600"/>
              </a:spcAft>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733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0A65ACD-759F-18FE-5D57-9CE409F7B8A5}"/>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62965B15-5A74-2337-6487-1862F4B36685}"/>
              </a:ext>
            </a:extLst>
          </p:cNvPr>
          <p:cNvSpPr>
            <a:spLocks noGrp="1"/>
          </p:cNvSpPr>
          <p:nvPr>
            <p:ph type="title"/>
          </p:nvPr>
        </p:nvSpPr>
        <p:spPr>
          <a:xfrm>
            <a:off x="385011" y="1"/>
            <a:ext cx="11425989" cy="1409699"/>
          </a:xfrm>
        </p:spPr>
        <p:txBody>
          <a:bodyPr lIns="0" rIns="0"/>
          <a:lstStyle/>
          <a:p>
            <a:r>
              <a:rPr lang="en-US"/>
              <a:t>Click to edit Master title style</a:t>
            </a:r>
          </a:p>
        </p:txBody>
      </p:sp>
    </p:spTree>
    <p:extLst>
      <p:ext uri="{BB962C8B-B14F-4D97-AF65-F5344CB8AC3E}">
        <p14:creationId xmlns:p14="http://schemas.microsoft.com/office/powerpoint/2010/main" val="683475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3D22-5AC0-2E95-733F-41B5064446AA}"/>
              </a:ext>
            </a:extLst>
          </p:cNvPr>
          <p:cNvSpPr>
            <a:spLocks noGrp="1"/>
          </p:cNvSpPr>
          <p:nvPr>
            <p:ph type="title"/>
          </p:nvPr>
        </p:nvSpPr>
        <p:spPr>
          <a:xfrm>
            <a:off x="381000" y="1"/>
            <a:ext cx="11430000" cy="1409699"/>
          </a:xfrm>
        </p:spPr>
        <p:txBody>
          <a:bodyPr lIns="0" rIns="0"/>
          <a:lstStyle/>
          <a:p>
            <a:r>
              <a:rPr lang="en-US"/>
              <a:t>Click to edit Master title style</a:t>
            </a:r>
          </a:p>
        </p:txBody>
      </p:sp>
      <p:sp>
        <p:nvSpPr>
          <p:cNvPr id="3" name="Content Placeholder 2">
            <a:extLst>
              <a:ext uri="{FF2B5EF4-FFF2-40B4-BE49-F238E27FC236}">
                <a16:creationId xmlns:a16="http://schemas.microsoft.com/office/drawing/2014/main" id="{54558A5A-F9DF-0D30-57DC-49C99A83D208}"/>
              </a:ext>
            </a:extLst>
          </p:cNvPr>
          <p:cNvSpPr>
            <a:spLocks noGrp="1"/>
          </p:cNvSpPr>
          <p:nvPr>
            <p:ph sz="half" idx="1"/>
          </p:nvPr>
        </p:nvSpPr>
        <p:spPr>
          <a:xfrm>
            <a:off x="381000" y="1562100"/>
            <a:ext cx="5638800" cy="461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17145C-B853-5E39-1F3B-6F0FBFDEB9CA}"/>
              </a:ext>
            </a:extLst>
          </p:cNvPr>
          <p:cNvSpPr>
            <a:spLocks noGrp="1"/>
          </p:cNvSpPr>
          <p:nvPr>
            <p:ph sz="half" idx="2"/>
          </p:nvPr>
        </p:nvSpPr>
        <p:spPr>
          <a:xfrm>
            <a:off x="6172199" y="1562100"/>
            <a:ext cx="5638799" cy="461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3668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with title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3D22-5AC0-2E95-733F-41B5064446AA}"/>
              </a:ext>
            </a:extLst>
          </p:cNvPr>
          <p:cNvSpPr>
            <a:spLocks noGrp="1"/>
          </p:cNvSpPr>
          <p:nvPr>
            <p:ph type="title"/>
          </p:nvPr>
        </p:nvSpPr>
        <p:spPr>
          <a:xfrm>
            <a:off x="0" y="1"/>
            <a:ext cx="12192000" cy="1409699"/>
          </a:xfrm>
          <a:solidFill>
            <a:schemeClr val="tx2"/>
          </a:solidFill>
        </p:spPr>
        <p:txBody>
          <a:bodyPr lIns="365760"/>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4558A5A-F9DF-0D30-57DC-49C99A83D208}"/>
              </a:ext>
            </a:extLst>
          </p:cNvPr>
          <p:cNvSpPr>
            <a:spLocks noGrp="1"/>
          </p:cNvSpPr>
          <p:nvPr>
            <p:ph sz="half" idx="1"/>
          </p:nvPr>
        </p:nvSpPr>
        <p:spPr>
          <a:xfrm>
            <a:off x="381000" y="1562100"/>
            <a:ext cx="5638800" cy="4614863"/>
          </a:xfrm>
        </p:spPr>
        <p:txBody>
          <a:bodyPr/>
          <a:lstStyle>
            <a:lvl1pPr>
              <a:spcBef>
                <a:spcPts val="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17145C-B853-5E39-1F3B-6F0FBFDEB9CA}"/>
              </a:ext>
            </a:extLst>
          </p:cNvPr>
          <p:cNvSpPr>
            <a:spLocks noGrp="1"/>
          </p:cNvSpPr>
          <p:nvPr>
            <p:ph sz="half" idx="2"/>
          </p:nvPr>
        </p:nvSpPr>
        <p:spPr>
          <a:xfrm>
            <a:off x="6172199" y="1562100"/>
            <a:ext cx="5638799" cy="461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9371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3D22-5AC0-2E95-733F-41B5064446AA}"/>
              </a:ext>
            </a:extLst>
          </p:cNvPr>
          <p:cNvSpPr>
            <a:spLocks noGrp="1"/>
          </p:cNvSpPr>
          <p:nvPr>
            <p:ph type="title"/>
          </p:nvPr>
        </p:nvSpPr>
        <p:spPr>
          <a:xfrm>
            <a:off x="381000" y="-2842"/>
            <a:ext cx="11430000" cy="1409700"/>
          </a:xfrm>
        </p:spPr>
        <p:txBody>
          <a:bodyPr lIns="0"/>
          <a:lstStyle/>
          <a:p>
            <a:r>
              <a:rPr lang="en-US"/>
              <a:t>Click to edit Master title style</a:t>
            </a:r>
          </a:p>
        </p:txBody>
      </p:sp>
      <p:sp>
        <p:nvSpPr>
          <p:cNvPr id="3" name="Content Placeholder 2">
            <a:extLst>
              <a:ext uri="{FF2B5EF4-FFF2-40B4-BE49-F238E27FC236}">
                <a16:creationId xmlns:a16="http://schemas.microsoft.com/office/drawing/2014/main" id="{54558A5A-F9DF-0D30-57DC-49C99A83D208}"/>
              </a:ext>
            </a:extLst>
          </p:cNvPr>
          <p:cNvSpPr>
            <a:spLocks noGrp="1"/>
          </p:cNvSpPr>
          <p:nvPr>
            <p:ph sz="half" idx="1"/>
          </p:nvPr>
        </p:nvSpPr>
        <p:spPr>
          <a:xfrm>
            <a:off x="381000" y="1562100"/>
            <a:ext cx="3493688" cy="4614863"/>
          </a:xfrm>
        </p:spPr>
        <p:txBody>
          <a:body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BD17145C-B853-5E39-1F3B-6F0FBFDEB9CA}"/>
              </a:ext>
            </a:extLst>
          </p:cNvPr>
          <p:cNvSpPr>
            <a:spLocks noGrp="1"/>
          </p:cNvSpPr>
          <p:nvPr>
            <p:ph sz="half" idx="2"/>
          </p:nvPr>
        </p:nvSpPr>
        <p:spPr>
          <a:xfrm>
            <a:off x="4211053" y="1562099"/>
            <a:ext cx="3493688" cy="4680817"/>
          </a:xfrm>
        </p:spPr>
        <p:txBody>
          <a:bodyPr/>
          <a:lstStyle/>
          <a:p>
            <a:pPr lvl="0"/>
            <a:r>
              <a:rPr lang="en-US"/>
              <a:t>Click to edit Master text styles</a:t>
            </a:r>
          </a:p>
          <a:p>
            <a:pPr lvl="1"/>
            <a:r>
              <a:rPr lang="en-US"/>
              <a:t>Second level</a:t>
            </a:r>
          </a:p>
        </p:txBody>
      </p:sp>
      <p:sp>
        <p:nvSpPr>
          <p:cNvPr id="5" name="Content Placeholder 2">
            <a:extLst>
              <a:ext uri="{FF2B5EF4-FFF2-40B4-BE49-F238E27FC236}">
                <a16:creationId xmlns:a16="http://schemas.microsoft.com/office/drawing/2014/main" id="{4BE84AA6-9E8F-574B-8552-2624F2F101D9}"/>
              </a:ext>
            </a:extLst>
          </p:cNvPr>
          <p:cNvSpPr>
            <a:spLocks noGrp="1"/>
          </p:cNvSpPr>
          <p:nvPr>
            <p:ph sz="half" idx="10"/>
          </p:nvPr>
        </p:nvSpPr>
        <p:spPr>
          <a:xfrm>
            <a:off x="8041106" y="1571886"/>
            <a:ext cx="3769894" cy="4671031"/>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658287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3D22-5AC0-2E95-733F-41B5064446AA}"/>
              </a:ext>
            </a:extLst>
          </p:cNvPr>
          <p:cNvSpPr>
            <a:spLocks noGrp="1"/>
          </p:cNvSpPr>
          <p:nvPr>
            <p:ph type="title"/>
          </p:nvPr>
        </p:nvSpPr>
        <p:spPr>
          <a:xfrm>
            <a:off x="381000" y="-2842"/>
            <a:ext cx="11430000" cy="1409700"/>
          </a:xfrm>
        </p:spPr>
        <p:txBody>
          <a:bodyPr lIns="0"/>
          <a:lstStyle/>
          <a:p>
            <a:r>
              <a:rPr lang="en-US"/>
              <a:t>Click to edit Master title style</a:t>
            </a:r>
          </a:p>
        </p:txBody>
      </p:sp>
      <p:sp>
        <p:nvSpPr>
          <p:cNvPr id="3" name="Content Placeholder 2">
            <a:extLst>
              <a:ext uri="{FF2B5EF4-FFF2-40B4-BE49-F238E27FC236}">
                <a16:creationId xmlns:a16="http://schemas.microsoft.com/office/drawing/2014/main" id="{54558A5A-F9DF-0D30-57DC-49C99A83D208}"/>
              </a:ext>
            </a:extLst>
          </p:cNvPr>
          <p:cNvSpPr>
            <a:spLocks noGrp="1"/>
          </p:cNvSpPr>
          <p:nvPr>
            <p:ph sz="half" idx="1"/>
          </p:nvPr>
        </p:nvSpPr>
        <p:spPr>
          <a:xfrm>
            <a:off x="381000" y="1562101"/>
            <a:ext cx="6234545" cy="2227116"/>
          </a:xfrm>
        </p:spPr>
        <p:txBody>
          <a:bodyPr>
            <a:normAutofit/>
          </a:bodyPr>
          <a:lstStyle>
            <a:lvl1pPr marL="0" indent="0">
              <a:buNone/>
              <a:defRPr sz="2800"/>
            </a:lvl1pPr>
          </a:lstStyle>
          <a:p>
            <a:pPr lvl="0"/>
            <a:r>
              <a:rPr lang="en-US"/>
              <a:t>Click to edit Master</a:t>
            </a:r>
          </a:p>
        </p:txBody>
      </p:sp>
      <p:sp>
        <p:nvSpPr>
          <p:cNvPr id="6" name="Content Placeholder 2">
            <a:extLst>
              <a:ext uri="{FF2B5EF4-FFF2-40B4-BE49-F238E27FC236}">
                <a16:creationId xmlns:a16="http://schemas.microsoft.com/office/drawing/2014/main" id="{645FE210-1509-58DC-E338-E745927FC09B}"/>
              </a:ext>
            </a:extLst>
          </p:cNvPr>
          <p:cNvSpPr>
            <a:spLocks noGrp="1"/>
          </p:cNvSpPr>
          <p:nvPr>
            <p:ph sz="half" idx="10"/>
          </p:nvPr>
        </p:nvSpPr>
        <p:spPr>
          <a:xfrm>
            <a:off x="7107381" y="1562102"/>
            <a:ext cx="4128655" cy="2227115"/>
          </a:xfrm>
        </p:spPr>
        <p:txBody>
          <a:bodyPr>
            <a:normAutofit/>
          </a:bodyPr>
          <a:lstStyle>
            <a:lvl1pPr marL="0" indent="0">
              <a:buNone/>
              <a:defRPr sz="2800"/>
            </a:lvl1pPr>
          </a:lstStyle>
          <a:p>
            <a:pPr lvl="0"/>
            <a:r>
              <a:rPr lang="en-US"/>
              <a:t>Click to edit Master</a:t>
            </a:r>
          </a:p>
        </p:txBody>
      </p:sp>
      <p:sp>
        <p:nvSpPr>
          <p:cNvPr id="8" name="Content Placeholder 2">
            <a:extLst>
              <a:ext uri="{FF2B5EF4-FFF2-40B4-BE49-F238E27FC236}">
                <a16:creationId xmlns:a16="http://schemas.microsoft.com/office/drawing/2014/main" id="{40DC1BC3-8C4A-831E-50B5-CE4C99A63EEE}"/>
              </a:ext>
            </a:extLst>
          </p:cNvPr>
          <p:cNvSpPr>
            <a:spLocks noGrp="1"/>
          </p:cNvSpPr>
          <p:nvPr>
            <p:ph sz="half" idx="11"/>
          </p:nvPr>
        </p:nvSpPr>
        <p:spPr>
          <a:xfrm>
            <a:off x="381000" y="3944460"/>
            <a:ext cx="6234545" cy="2227116"/>
          </a:xfrm>
        </p:spPr>
        <p:txBody>
          <a:bodyPr>
            <a:normAutofit/>
          </a:bodyPr>
          <a:lstStyle>
            <a:lvl1pPr marL="0" indent="0">
              <a:buNone/>
              <a:defRPr sz="2800"/>
            </a:lvl1pPr>
          </a:lstStyle>
          <a:p>
            <a:pPr lvl="0"/>
            <a:r>
              <a:rPr lang="en-US"/>
              <a:t>Click to edit Master</a:t>
            </a:r>
          </a:p>
        </p:txBody>
      </p:sp>
      <p:sp>
        <p:nvSpPr>
          <p:cNvPr id="9" name="Content Placeholder 2">
            <a:extLst>
              <a:ext uri="{FF2B5EF4-FFF2-40B4-BE49-F238E27FC236}">
                <a16:creationId xmlns:a16="http://schemas.microsoft.com/office/drawing/2014/main" id="{EE53D4F1-35D2-0DEB-6A02-71D07339245A}"/>
              </a:ext>
            </a:extLst>
          </p:cNvPr>
          <p:cNvSpPr>
            <a:spLocks noGrp="1"/>
          </p:cNvSpPr>
          <p:nvPr>
            <p:ph sz="half" idx="12"/>
          </p:nvPr>
        </p:nvSpPr>
        <p:spPr>
          <a:xfrm>
            <a:off x="7107381" y="3944461"/>
            <a:ext cx="4128655" cy="2227115"/>
          </a:xfrm>
        </p:spPr>
        <p:txBody>
          <a:bodyPr>
            <a:normAutofit/>
          </a:bodyPr>
          <a:lstStyle>
            <a:lvl1pPr marL="0" indent="0">
              <a:buNone/>
              <a:defRPr sz="2800"/>
            </a:lvl1pPr>
          </a:lstStyle>
          <a:p>
            <a:pPr lvl="0"/>
            <a:r>
              <a:rPr lang="en-US"/>
              <a:t>Click to edit Master</a:t>
            </a:r>
          </a:p>
        </p:txBody>
      </p:sp>
    </p:spTree>
    <p:extLst>
      <p:ext uri="{BB962C8B-B14F-4D97-AF65-F5344CB8AC3E}">
        <p14:creationId xmlns:p14="http://schemas.microsoft.com/office/powerpoint/2010/main" val="3830110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B4E9B1-9A4E-3D37-311B-5788E9F8A22A}"/>
              </a:ext>
            </a:extLst>
          </p:cNvPr>
          <p:cNvSpPr>
            <a:spLocks noGrp="1"/>
          </p:cNvSpPr>
          <p:nvPr>
            <p:ph type="title"/>
          </p:nvPr>
        </p:nvSpPr>
        <p:spPr>
          <a:xfrm>
            <a:off x="380999" y="1"/>
            <a:ext cx="11430001" cy="1409700"/>
          </a:xfrm>
          <a:prstGeom prst="rect">
            <a:avLst/>
          </a:prstGeom>
        </p:spPr>
        <p:txBody>
          <a:bodyPr vert="horz" lIns="0" tIns="45720" rIns="0" bIns="45720" rtlCol="0" anchor="ctr">
            <a:normAutofit/>
          </a:bodyPr>
          <a:lstStyle/>
          <a:p>
            <a:r>
              <a:rPr lang="en-US"/>
              <a:t>Click to edit </a:t>
            </a:r>
            <a:br>
              <a:rPr lang="en-US"/>
            </a:br>
            <a:r>
              <a:rPr lang="en-US"/>
              <a:t>Master title style</a:t>
            </a:r>
          </a:p>
        </p:txBody>
      </p:sp>
      <p:sp>
        <p:nvSpPr>
          <p:cNvPr id="3" name="Text Placeholder 2">
            <a:extLst>
              <a:ext uri="{FF2B5EF4-FFF2-40B4-BE49-F238E27FC236}">
                <a16:creationId xmlns:a16="http://schemas.microsoft.com/office/drawing/2014/main" id="{25259D37-3B45-D717-F409-594FE3422872}"/>
              </a:ext>
            </a:extLst>
          </p:cNvPr>
          <p:cNvSpPr>
            <a:spLocks noGrp="1"/>
          </p:cNvSpPr>
          <p:nvPr>
            <p:ph type="body" idx="1"/>
          </p:nvPr>
        </p:nvSpPr>
        <p:spPr>
          <a:xfrm>
            <a:off x="381000" y="1562100"/>
            <a:ext cx="11429998" cy="47244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p:txBody>
      </p:sp>
    </p:spTree>
    <p:extLst>
      <p:ext uri="{BB962C8B-B14F-4D97-AF65-F5344CB8AC3E}">
        <p14:creationId xmlns:p14="http://schemas.microsoft.com/office/powerpoint/2010/main" val="78685426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82" r:id="rId4"/>
    <p:sldLayoutId id="2147483674" r:id="rId5"/>
    <p:sldLayoutId id="2147483652" r:id="rId6"/>
    <p:sldLayoutId id="2147483681" r:id="rId7"/>
    <p:sldLayoutId id="2147483673" r:id="rId8"/>
    <p:sldLayoutId id="2147483687" r:id="rId9"/>
    <p:sldLayoutId id="2147483691" r:id="rId10"/>
    <p:sldLayoutId id="2147483653" r:id="rId11"/>
    <p:sldLayoutId id="2147483686" r:id="rId12"/>
    <p:sldLayoutId id="2147483660" r:id="rId13"/>
    <p:sldLayoutId id="2147483661" r:id="rId14"/>
    <p:sldLayoutId id="2147483662" r:id="rId15"/>
    <p:sldLayoutId id="2147483680" r:id="rId16"/>
    <p:sldLayoutId id="2147483663" r:id="rId17"/>
    <p:sldLayoutId id="2147483664" r:id="rId18"/>
    <p:sldLayoutId id="2147483683" r:id="rId19"/>
    <p:sldLayoutId id="2147483684" r:id="rId20"/>
    <p:sldLayoutId id="2147483685" r:id="rId21"/>
    <p:sldLayoutId id="2147483678" r:id="rId22"/>
    <p:sldLayoutId id="2147483688" r:id="rId23"/>
    <p:sldLayoutId id="2147483689" r:id="rId24"/>
    <p:sldLayoutId id="2147483690" r:id="rId25"/>
    <p:sldLayoutId id="2147483665" r:id="rId26"/>
    <p:sldLayoutId id="2147483666" r:id="rId27"/>
    <p:sldLayoutId id="2147483667" r:id="rId28"/>
    <p:sldLayoutId id="2147483668" r:id="rId29"/>
    <p:sldLayoutId id="2147483669" r:id="rId30"/>
    <p:sldLayoutId id="2147483675" r:id="rId31"/>
    <p:sldLayoutId id="2147483670" r:id="rId32"/>
    <p:sldLayoutId id="2147483676" r:id="rId33"/>
    <p:sldLayoutId id="2147483677" r:id="rId34"/>
    <p:sldLayoutId id="2147483671" r:id="rId35"/>
    <p:sldLayoutId id="2147483672" r:id="rId36"/>
    <p:sldLayoutId id="2147483679" r:id="rId37"/>
  </p:sldLayoutIdLst>
  <p:txStyles>
    <p:titleStyle>
      <a:lvl1pPr algn="l" defTabSz="914400" rtl="0" eaLnBrk="1" latinLnBrk="0" hangingPunct="1">
        <a:lnSpc>
          <a:spcPct val="10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365760" indent="-182880" algn="l" defTabSz="914400" rtl="0" eaLnBrk="1" latinLnBrk="0" hangingPunct="1">
        <a:lnSpc>
          <a:spcPct val="100000"/>
        </a:lnSpc>
        <a:spcBef>
          <a:spcPts val="600"/>
        </a:spcBef>
        <a:spcAft>
          <a:spcPts val="600"/>
        </a:spcAft>
        <a:buFont typeface="Arial" panose="020B0604020202020204" pitchFamily="34" charset="0"/>
        <a:buChar char="•"/>
        <a:defRPr sz="3600" kern="1200">
          <a:solidFill>
            <a:schemeClr val="tx1"/>
          </a:solidFill>
          <a:latin typeface="+mn-lt"/>
          <a:ea typeface="+mn-ea"/>
          <a:cs typeface="+mn-cs"/>
        </a:defRPr>
      </a:lvl1pPr>
      <a:lvl2pPr marL="548640" indent="-182880" algn="l" defTabSz="914400" rtl="0" eaLnBrk="1" latinLnBrk="0" hangingPunct="1">
        <a:lnSpc>
          <a:spcPct val="100000"/>
        </a:lnSpc>
        <a:spcBef>
          <a:spcPts val="600"/>
        </a:spcBef>
        <a:spcAft>
          <a:spcPts val="600"/>
        </a:spcAft>
        <a:buFont typeface="Aptos Narrow" panose="020B0004020202020204" pitchFamily="34" charset="0"/>
        <a:buChar char="–"/>
        <a:defRPr sz="3200" kern="1200">
          <a:solidFill>
            <a:schemeClr val="tx1"/>
          </a:solidFill>
          <a:latin typeface="+mn-lt"/>
          <a:ea typeface="+mn-ea"/>
          <a:cs typeface="+mn-cs"/>
        </a:defRPr>
      </a:lvl2pPr>
      <a:lvl3pPr marL="914400" indent="-182880" algn="l" defTabSz="914400" rtl="0" eaLnBrk="1" latinLnBrk="0" hangingPunct="1">
        <a:lnSpc>
          <a:spcPct val="100000"/>
        </a:lnSpc>
        <a:spcBef>
          <a:spcPts val="1800"/>
        </a:spcBef>
        <a:spcAft>
          <a:spcPts val="600"/>
        </a:spcAft>
        <a:buFont typeface="Wingdings" panose="05000000000000000000" pitchFamily="2" charset="2"/>
        <a:buChar char="§"/>
        <a:defRPr sz="2800" kern="1200">
          <a:solidFill>
            <a:schemeClr val="tx1"/>
          </a:solidFill>
          <a:latin typeface="+mn-lt"/>
          <a:ea typeface="+mn-ea"/>
          <a:cs typeface="+mn-cs"/>
        </a:defRPr>
      </a:lvl3pPr>
      <a:lvl4pPr marL="1280160" indent="-18288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888" userDrawn="1">
          <p15:clr>
            <a:srgbClr val="F26B43"/>
          </p15:clr>
        </p15:guide>
        <p15:guide id="4" orient="horz" pos="984" userDrawn="1">
          <p15:clr>
            <a:srgbClr val="F26B43"/>
          </p15:clr>
        </p15:guide>
        <p15:guide id="5" pos="240" userDrawn="1">
          <p15:clr>
            <a:srgbClr val="F26B43"/>
          </p15:clr>
        </p15:guide>
        <p15:guide id="6" pos="74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00.xml"/><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7.xml"/><Relationship Id="rId1" Type="http://schemas.openxmlformats.org/officeDocument/2006/relationships/slideLayout" Target="../slideLayouts/slideLayout25.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10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08.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hyperlink" Target="https://www.caaspp-elpac.org/training-and-communication/training/upcoming-and-on-demand" TargetMode="External"/><Relationship Id="rId2" Type="http://schemas.openxmlformats.org/officeDocument/2006/relationships/notesSlide" Target="../notesSlides/notesSlide109.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peregrinauta.blogspot.com/2012/10/discipulo-100.html" TargetMode="External"/></Relationships>
</file>

<file path=ppt/slides/_rels/slide11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2.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1.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hyperlink" Target="https://www.caaspp-elpac.org/"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hyperlink" Target="https://www.caaspp-elpac.org/"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8.xm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9.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2.xml"/><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microsoft.com/office/2007/relationships/hdphoto" Target="../media/hdphoto1.wdp"/></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microsoft.com/office/2007/relationships/hdphoto" Target="../media/hdphoto2.wdp"/></Relationships>
</file>

<file path=ppt/slides/_rels/slide6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8.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2.xml"/><Relationship Id="rId1" Type="http://schemas.openxmlformats.org/officeDocument/2006/relationships/slideLayout" Target="../slideLayouts/slideLayout16.xml"/><Relationship Id="rId5" Type="http://schemas.openxmlformats.org/officeDocument/2006/relationships/image" Target="../media/image61.png"/><Relationship Id="rId4" Type="http://schemas.openxmlformats.org/officeDocument/2006/relationships/image" Target="../media/image60.png"/></Relationships>
</file>

<file path=ppt/slides/_rels/slide7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5.xml"/><Relationship Id="rId1" Type="http://schemas.openxmlformats.org/officeDocument/2006/relationships/slideLayout" Target="../slideLayouts/slideLayout26.xml"/></Relationships>
</file>

<file path=ppt/slides/_rels/slide7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8.xm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9.xml"/><Relationship Id="rId1" Type="http://schemas.openxmlformats.org/officeDocument/2006/relationships/slideLayout" Target="../slideLayouts/slideLayout12.xml"/><Relationship Id="rId6" Type="http://schemas.openxmlformats.org/officeDocument/2006/relationships/hyperlink" Target="https://www.caaspp-elpac.org/s/docs/qrgstarttestsession.pdf" TargetMode="External"/><Relationship Id="rId5" Type="http://schemas.openxmlformats.org/officeDocument/2006/relationships/image" Target="../media/image69.png"/><Relationship Id="rId4" Type="http://schemas.openxmlformats.org/officeDocument/2006/relationships/hyperlink" Target="https://www.youtube.com/watch?v=fwsAVYPsAbU"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3.xml"/><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9.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93.xml"/><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4.xml"/><Relationship Id="rId1" Type="http://schemas.openxmlformats.org/officeDocument/2006/relationships/slideLayout" Target="../slideLayouts/slideLayout15.xml"/><Relationship Id="rId4" Type="http://schemas.openxmlformats.org/officeDocument/2006/relationships/image" Target="../media/image78.jpeg"/></Relationships>
</file>

<file path=ppt/slides/_rels/slide9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9.xml"/><Relationship Id="rId1" Type="http://schemas.openxmlformats.org/officeDocument/2006/relationships/slideLayout" Target="../slideLayouts/slideLayout13.xml"/><Relationship Id="rId4" Type="http://schemas.openxmlformats.org/officeDocument/2006/relationships/hyperlink" Target="https://www.youtube.com/watch?v=-FwzhHqo1jU&amp;list=PLFEmF7tMjzzjCsojNX9hhX2zxWF40hplE%7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oogle Shape;225;p35">
            <a:extLst>
              <a:ext uri="{FF2B5EF4-FFF2-40B4-BE49-F238E27FC236}">
                <a16:creationId xmlns:a16="http://schemas.microsoft.com/office/drawing/2014/main" id="{E7CBD07A-78B2-AD3C-E83E-C537159CA19F}"/>
              </a:ext>
              <a:ext uri="{C183D7F6-B498-43B3-948B-1728B52AA6E4}">
                <adec:decorative xmlns:adec="http://schemas.microsoft.com/office/drawing/2017/decorative" val="1"/>
              </a:ext>
            </a:extLst>
          </p:cNvPr>
          <p:cNvPicPr preferRelativeResize="0">
            <a:picLocks noGrp="1"/>
          </p:cNvPicPr>
          <p:nvPr>
            <p:ph type="pic" idx="7"/>
          </p:nvPr>
        </p:nvPicPr>
        <p:blipFill rotWithShape="1">
          <a:blip r:embed="rId3" cstate="email">
            <a:alphaModFix/>
            <a:extLst>
              <a:ext uri="{28A0092B-C50C-407E-A947-70E740481C1C}">
                <a14:useLocalDpi xmlns:a14="http://schemas.microsoft.com/office/drawing/2010/main"/>
              </a:ext>
            </a:extLst>
          </a:blip>
          <a:srcRect/>
          <a:stretch/>
        </p:blipFill>
        <p:spPr>
          <a:xfrm>
            <a:off x="9161463" y="0"/>
            <a:ext cx="2817812" cy="5486400"/>
          </a:xfrm>
          <a:prstGeom prst="rect">
            <a:avLst/>
          </a:prstGeom>
          <a:solidFill>
            <a:srgbClr val="F2F2F2"/>
          </a:solidFill>
          <a:ln>
            <a:noFill/>
          </a:ln>
        </p:spPr>
      </p:pic>
      <p:sp>
        <p:nvSpPr>
          <p:cNvPr id="4" name="Title 3">
            <a:extLst>
              <a:ext uri="{FF2B5EF4-FFF2-40B4-BE49-F238E27FC236}">
                <a16:creationId xmlns:a16="http://schemas.microsoft.com/office/drawing/2014/main" id="{43E93409-E8CA-FEDA-B846-569753E78319}"/>
              </a:ext>
            </a:extLst>
          </p:cNvPr>
          <p:cNvSpPr>
            <a:spLocks noGrp="1"/>
          </p:cNvSpPr>
          <p:nvPr>
            <p:ph type="ctrTitle"/>
          </p:nvPr>
        </p:nvSpPr>
        <p:spPr/>
        <p:txBody>
          <a:bodyPr>
            <a:normAutofit/>
          </a:bodyPr>
          <a:lstStyle/>
          <a:p>
            <a:r>
              <a:rPr lang="en-US" dirty="0"/>
              <a:t>ELPAC Test Examiner Training Deck</a:t>
            </a:r>
          </a:p>
        </p:txBody>
      </p:sp>
      <p:pic>
        <p:nvPicPr>
          <p:cNvPr id="11" name="Google Shape;220;p35">
            <a:extLst>
              <a:ext uri="{FF2B5EF4-FFF2-40B4-BE49-F238E27FC236}">
                <a16:creationId xmlns:a16="http://schemas.microsoft.com/office/drawing/2014/main" id="{6B8F7557-E8A4-CE96-43A6-C7FDFD7DEA17}"/>
              </a:ext>
              <a:ext uri="{C183D7F6-B498-43B3-948B-1728B52AA6E4}">
                <adec:decorative xmlns:adec="http://schemas.microsoft.com/office/drawing/2017/decorative" val="1"/>
              </a:ext>
            </a:extLst>
          </p:cNvPr>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212725" y="1252538"/>
            <a:ext cx="2816225" cy="1922462"/>
          </a:xfrm>
          <a:prstGeom prst="rect">
            <a:avLst/>
          </a:prstGeom>
          <a:solidFill>
            <a:srgbClr val="F2F2F2"/>
          </a:solidFill>
          <a:ln>
            <a:noFill/>
          </a:ln>
        </p:spPr>
      </p:pic>
      <p:pic>
        <p:nvPicPr>
          <p:cNvPr id="12" name="Google Shape;221;p35">
            <a:extLst>
              <a:ext uri="{FF2B5EF4-FFF2-40B4-BE49-F238E27FC236}">
                <a16:creationId xmlns:a16="http://schemas.microsoft.com/office/drawing/2014/main" id="{BFB9A8C1-E984-833B-95D2-54F819AC27A2}"/>
              </a:ext>
              <a:ext uri="{C183D7F6-B498-43B3-948B-1728B52AA6E4}">
                <adec:decorative xmlns:adec="http://schemas.microsoft.com/office/drawing/2017/decorative" val="1"/>
              </a:ext>
            </a:extLst>
          </p:cNvPr>
          <p:cNvPicPr preferRelativeResize="0">
            <a:picLocks noGrp="1"/>
          </p:cNvPicPr>
          <p:nvPr>
            <p:ph type="pic" idx="3"/>
          </p:nvPr>
        </p:nvPicPr>
        <p:blipFill rotWithShape="1">
          <a:blip r:embed="rId5" cstate="email">
            <a:alphaModFix/>
            <a:extLst>
              <a:ext uri="{28A0092B-C50C-407E-A947-70E740481C1C}">
                <a14:useLocalDpi xmlns:a14="http://schemas.microsoft.com/office/drawing/2010/main"/>
              </a:ext>
            </a:extLst>
          </a:blip>
          <a:srcRect/>
          <a:stretch/>
        </p:blipFill>
        <p:spPr>
          <a:xfrm>
            <a:off x="3194050" y="0"/>
            <a:ext cx="2817813" cy="3175000"/>
          </a:xfrm>
          <a:prstGeom prst="rect">
            <a:avLst/>
          </a:prstGeom>
          <a:solidFill>
            <a:srgbClr val="F2F2F2"/>
          </a:solidFill>
          <a:ln>
            <a:noFill/>
          </a:ln>
        </p:spPr>
      </p:pic>
      <p:pic>
        <p:nvPicPr>
          <p:cNvPr id="13" name="Google Shape;224;p35">
            <a:extLst>
              <a:ext uri="{FF2B5EF4-FFF2-40B4-BE49-F238E27FC236}">
                <a16:creationId xmlns:a16="http://schemas.microsoft.com/office/drawing/2014/main" id="{740C0240-D775-D35D-048C-CB8E90D26CB8}"/>
              </a:ext>
              <a:ext uri="{C183D7F6-B498-43B3-948B-1728B52AA6E4}">
                <adec:decorative xmlns:adec="http://schemas.microsoft.com/office/drawing/2017/decorative" val="1"/>
              </a:ext>
            </a:extLst>
          </p:cNvPr>
          <p:cNvPicPr preferRelativeResize="0">
            <a:picLocks noGrp="1"/>
          </p:cNvPicPr>
          <p:nvPr>
            <p:ph type="pic" idx="6"/>
          </p:nvPr>
        </p:nvPicPr>
        <p:blipFill rotWithShape="1">
          <a:blip r:embed="rId6" cstate="email">
            <a:alphaModFix/>
            <a:extLst>
              <a:ext uri="{28A0092B-C50C-407E-A947-70E740481C1C}">
                <a14:useLocalDpi xmlns:a14="http://schemas.microsoft.com/office/drawing/2010/main"/>
              </a:ext>
            </a:extLst>
          </a:blip>
          <a:srcRect/>
          <a:stretch/>
        </p:blipFill>
        <p:spPr>
          <a:xfrm>
            <a:off x="6175375" y="771525"/>
            <a:ext cx="2817813" cy="2403475"/>
          </a:xfrm>
          <a:prstGeom prst="rect">
            <a:avLst/>
          </a:prstGeom>
          <a:solidFill>
            <a:srgbClr val="F2F2F2"/>
          </a:solidFill>
          <a:ln>
            <a:noFill/>
          </a:ln>
        </p:spPr>
      </p:pic>
      <p:pic>
        <p:nvPicPr>
          <p:cNvPr id="15" name="Google Shape;222;p35">
            <a:extLst>
              <a:ext uri="{FF2B5EF4-FFF2-40B4-BE49-F238E27FC236}">
                <a16:creationId xmlns:a16="http://schemas.microsoft.com/office/drawing/2014/main" id="{00960AC4-A17F-3125-AA44-612557442CEC}"/>
              </a:ext>
              <a:ext uri="{C183D7F6-B498-43B3-948B-1728B52AA6E4}">
                <adec:decorative xmlns:adec="http://schemas.microsoft.com/office/drawing/2017/decorative" val="1"/>
              </a:ext>
            </a:extLst>
          </p:cNvPr>
          <p:cNvPicPr preferRelativeResize="0">
            <a:picLocks noGrp="1"/>
          </p:cNvPicPr>
          <p:nvPr>
            <p:ph type="pic" idx="4"/>
          </p:nvPr>
        </p:nvPicPr>
        <p:blipFill rotWithShape="1">
          <a:blip r:embed="rId7" cstate="email">
            <a:alphaModFix/>
            <a:extLst>
              <a:ext uri="{28A0092B-C50C-407E-A947-70E740481C1C}">
                <a14:useLocalDpi xmlns:a14="http://schemas.microsoft.com/office/drawing/2010/main"/>
              </a:ext>
            </a:extLst>
          </a:blip>
          <a:srcRect/>
          <a:stretch/>
        </p:blipFill>
        <p:spPr>
          <a:xfrm>
            <a:off x="212725" y="4586288"/>
            <a:ext cx="5799138" cy="2271712"/>
          </a:xfrm>
          <a:prstGeom prst="rect">
            <a:avLst/>
          </a:prstGeom>
          <a:solidFill>
            <a:srgbClr val="F2F2F2"/>
          </a:solidFill>
          <a:ln>
            <a:noFill/>
          </a:ln>
        </p:spPr>
      </p:pic>
      <p:pic>
        <p:nvPicPr>
          <p:cNvPr id="16" name="Google Shape;223;p35">
            <a:extLst>
              <a:ext uri="{FF2B5EF4-FFF2-40B4-BE49-F238E27FC236}">
                <a16:creationId xmlns:a16="http://schemas.microsoft.com/office/drawing/2014/main" id="{42004774-413A-C820-FE95-7873E63F8442}"/>
              </a:ext>
              <a:ext uri="{C183D7F6-B498-43B3-948B-1728B52AA6E4}">
                <adec:decorative xmlns:adec="http://schemas.microsoft.com/office/drawing/2017/decorative" val="1"/>
              </a:ext>
            </a:extLst>
          </p:cNvPr>
          <p:cNvPicPr preferRelativeResize="0">
            <a:picLocks noGrp="1"/>
          </p:cNvPicPr>
          <p:nvPr>
            <p:ph type="pic" idx="5"/>
          </p:nvPr>
        </p:nvPicPr>
        <p:blipFill rotWithShape="1">
          <a:blip r:embed="rId8" cstate="email">
            <a:alphaModFix/>
            <a:extLst>
              <a:ext uri="{28A0092B-C50C-407E-A947-70E740481C1C}">
                <a14:useLocalDpi xmlns:a14="http://schemas.microsoft.com/office/drawing/2010/main"/>
              </a:ext>
            </a:extLst>
          </a:blip>
          <a:srcRect/>
          <a:stretch/>
        </p:blipFill>
        <p:spPr>
          <a:xfrm>
            <a:off x="6180138" y="4586288"/>
            <a:ext cx="2817812" cy="2271712"/>
          </a:xfrm>
          <a:prstGeom prst="rect">
            <a:avLst/>
          </a:prstGeom>
          <a:solidFill>
            <a:srgbClr val="F2F2F2"/>
          </a:solidFill>
          <a:ln>
            <a:noFill/>
          </a:ln>
        </p:spPr>
      </p:pic>
    </p:spTree>
    <p:extLst>
      <p:ext uri="{BB962C8B-B14F-4D97-AF65-F5344CB8AC3E}">
        <p14:creationId xmlns:p14="http://schemas.microsoft.com/office/powerpoint/2010/main" val="2896134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15847-1A9D-5D5F-9E7E-ED4850A2F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5EA66-44B0-7166-6951-CABA83EF91F5}"/>
              </a:ext>
            </a:extLst>
          </p:cNvPr>
          <p:cNvSpPr>
            <a:spLocks noGrp="1"/>
          </p:cNvSpPr>
          <p:nvPr>
            <p:ph type="title"/>
          </p:nvPr>
        </p:nvSpPr>
        <p:spPr/>
        <p:txBody>
          <a:bodyPr rIns="182880"/>
          <a:lstStyle/>
          <a:p>
            <a:pPr marL="229870"/>
            <a:r>
              <a:rPr lang="en-US" dirty="0">
                <a:latin typeface="Arial"/>
                <a:cs typeface="Arial"/>
              </a:rPr>
              <a:t>Initial and Summative Alternate ELPAC</a:t>
            </a:r>
          </a:p>
        </p:txBody>
      </p:sp>
      <p:sp>
        <p:nvSpPr>
          <p:cNvPr id="3" name="Content Placeholder 2">
            <a:extLst>
              <a:ext uri="{FF2B5EF4-FFF2-40B4-BE49-F238E27FC236}">
                <a16:creationId xmlns:a16="http://schemas.microsoft.com/office/drawing/2014/main" id="{9EB8D4EC-0A05-140A-018E-5BA3C11711B8}"/>
              </a:ext>
            </a:extLst>
          </p:cNvPr>
          <p:cNvSpPr>
            <a:spLocks noGrp="1"/>
          </p:cNvSpPr>
          <p:nvPr>
            <p:ph sz="half" idx="1"/>
          </p:nvPr>
        </p:nvSpPr>
        <p:spPr>
          <a:xfrm>
            <a:off x="624294" y="1883802"/>
            <a:ext cx="5277044" cy="4561603"/>
          </a:xfrm>
        </p:spPr>
        <p:txBody>
          <a:bodyPr vert="horz" lIns="0" tIns="45720" rIns="0" bIns="45720" rtlCol="0" anchor="t">
            <a:noAutofit/>
          </a:bodyPr>
          <a:lstStyle/>
          <a:p>
            <a:pPr marL="228600" indent="-228600">
              <a:buFont typeface=""/>
              <a:buChar char="•"/>
            </a:pPr>
            <a:r>
              <a:rPr lang="en-US" sz="3000" b="1" i="0" u="none" strike="noStrike" baseline="0" dirty="0">
                <a:solidFill>
                  <a:srgbClr val="000000"/>
                </a:solidFill>
                <a:latin typeface="Arial"/>
                <a:ea typeface="Arial"/>
                <a:cs typeface="Arial"/>
              </a:rPr>
              <a:t>Initial:</a:t>
            </a:r>
            <a:r>
              <a:rPr lang="en-US" sz="3000" dirty="0">
                <a:solidFill>
                  <a:srgbClr val="000000"/>
                </a:solidFill>
                <a:latin typeface="Arial"/>
                <a:ea typeface="Arial"/>
                <a:cs typeface="Arial"/>
              </a:rPr>
              <a:t> </a:t>
            </a:r>
            <a:r>
              <a:rPr lang="en-US" sz="2400" b="0" i="0" u="none" strike="noStrike" baseline="0" dirty="0">
                <a:solidFill>
                  <a:srgbClr val="000000"/>
                </a:solidFill>
                <a:latin typeface="Arial"/>
                <a:ea typeface="Arial"/>
                <a:cs typeface="Arial"/>
              </a:rPr>
              <a:t>Students in K through grade twelve </a:t>
            </a:r>
            <a:r>
              <a:rPr lang="en-US" sz="2400" dirty="0">
                <a:solidFill>
                  <a:srgbClr val="000000"/>
                </a:solidFill>
                <a:latin typeface="Arial"/>
                <a:ea typeface="Arial"/>
                <a:cs typeface="Arial"/>
              </a:rPr>
              <a:t>whose Home Language Survey indicates a primary language other than </a:t>
            </a:r>
            <a:r>
              <a:rPr lang="en-US" sz="2400" b="0" i="0" u="none" strike="noStrike" baseline="0" dirty="0">
                <a:solidFill>
                  <a:srgbClr val="000000"/>
                </a:solidFill>
                <a:latin typeface="Arial"/>
                <a:ea typeface="Arial"/>
                <a:cs typeface="Arial"/>
              </a:rPr>
              <a:t>English </a:t>
            </a:r>
            <a:r>
              <a:rPr lang="en-US" sz="2400" dirty="0">
                <a:solidFill>
                  <a:srgbClr val="000000"/>
                </a:solidFill>
                <a:latin typeface="Arial"/>
                <a:ea typeface="Arial"/>
                <a:cs typeface="Arial"/>
              </a:rPr>
              <a:t>and who have the most significant cognitive disabilities </a:t>
            </a:r>
            <a:endParaRPr lang="en-US" dirty="0">
              <a:latin typeface="Arial"/>
              <a:ea typeface="Open Sans"/>
              <a:cs typeface="Arial"/>
            </a:endParaRPr>
          </a:p>
          <a:p>
            <a:pPr marL="228600" indent="-228600">
              <a:spcBef>
                <a:spcPts val="1800"/>
              </a:spcBef>
              <a:buFont typeface=""/>
              <a:buChar char="•"/>
            </a:pPr>
            <a:r>
              <a:rPr lang="en-US" sz="3000" b="1" dirty="0">
                <a:latin typeface="Arial"/>
                <a:ea typeface="Open Sans"/>
                <a:cs typeface="Arial"/>
              </a:rPr>
              <a:t>Summative:</a:t>
            </a:r>
            <a:r>
              <a:rPr lang="en-US" sz="3000" dirty="0">
                <a:latin typeface="Arial"/>
                <a:ea typeface="Open Sans"/>
                <a:cs typeface="Arial"/>
              </a:rPr>
              <a:t> </a:t>
            </a:r>
            <a:r>
              <a:rPr lang="en-US" sz="2400" dirty="0">
                <a:latin typeface="Arial"/>
                <a:ea typeface="Open Sans"/>
                <a:cs typeface="Arial"/>
              </a:rPr>
              <a:t>Students in K through grade twelve who were previously identified as EL students based on their initial assessment results with the most significant cognitive disabilities </a:t>
            </a:r>
            <a:endParaRPr lang="en-US" dirty="0">
              <a:cs typeface="Arial" panose="020B0604020202020204"/>
            </a:endParaRPr>
          </a:p>
        </p:txBody>
      </p:sp>
      <p:sp>
        <p:nvSpPr>
          <p:cNvPr id="4" name="Content Placeholder 3">
            <a:extLst>
              <a:ext uri="{FF2B5EF4-FFF2-40B4-BE49-F238E27FC236}">
                <a16:creationId xmlns:a16="http://schemas.microsoft.com/office/drawing/2014/main" id="{011CDCA3-FF76-DA4B-287F-839CC5589BF1}"/>
              </a:ext>
            </a:extLst>
          </p:cNvPr>
          <p:cNvSpPr>
            <a:spLocks noGrp="1"/>
          </p:cNvSpPr>
          <p:nvPr>
            <p:ph sz="half" idx="2"/>
          </p:nvPr>
        </p:nvSpPr>
        <p:spPr>
          <a:xfrm>
            <a:off x="6197027" y="1883802"/>
            <a:ext cx="5370679" cy="4561603"/>
          </a:xfrm>
        </p:spPr>
        <p:txBody>
          <a:bodyPr vert="horz" lIns="0" tIns="45720" rIns="0" bIns="45720" rtlCol="0" anchor="t">
            <a:normAutofit/>
          </a:bodyPr>
          <a:lstStyle/>
          <a:p>
            <a:pPr>
              <a:spcBef>
                <a:spcPts val="0"/>
              </a:spcBef>
              <a:spcAft>
                <a:spcPts val="300"/>
              </a:spcAft>
            </a:pPr>
            <a:r>
              <a:rPr lang="en-US" sz="3000" b="1" dirty="0">
                <a:cs typeface="Arial"/>
              </a:rPr>
              <a:t>How</a:t>
            </a:r>
          </a:p>
          <a:p>
            <a:pPr lvl="1">
              <a:spcBef>
                <a:spcPts val="0"/>
              </a:spcBef>
              <a:spcAft>
                <a:spcPts val="0"/>
              </a:spcAft>
              <a:buFont typeface="Wingdings" panose="05000000000000000000" pitchFamily="2" charset="2"/>
              <a:buChar char=""/>
            </a:pPr>
            <a:r>
              <a:rPr lang="en-US" sz="2400" dirty="0">
                <a:cs typeface="Arial"/>
              </a:rPr>
              <a:t>Administered one-on-one for students in K through grade twelve</a:t>
            </a:r>
          </a:p>
          <a:p>
            <a:pPr>
              <a:spcBef>
                <a:spcPts val="0"/>
              </a:spcBef>
              <a:spcAft>
                <a:spcPts val="0"/>
              </a:spcAft>
            </a:pPr>
            <a:endParaRPr lang="en-US" sz="1200" dirty="0">
              <a:cs typeface="Arial"/>
            </a:endParaRPr>
          </a:p>
          <a:p>
            <a:pPr>
              <a:spcBef>
                <a:spcPts val="1200"/>
              </a:spcBef>
              <a:spcAft>
                <a:spcPts val="300"/>
              </a:spcAft>
            </a:pPr>
            <a:r>
              <a:rPr lang="en-US" sz="3000" b="1" dirty="0">
                <a:cs typeface="Arial"/>
              </a:rPr>
              <a:t>When</a:t>
            </a:r>
            <a:r>
              <a:rPr lang="en-US" sz="2800" b="1" dirty="0">
                <a:cs typeface="Arial"/>
              </a:rPr>
              <a:t> </a:t>
            </a:r>
            <a:endParaRPr lang="en-US" sz="2800" dirty="0">
              <a:cs typeface="Arial"/>
            </a:endParaRPr>
          </a:p>
          <a:p>
            <a:pPr lvl="1">
              <a:spcBef>
                <a:spcPts val="300"/>
              </a:spcBef>
              <a:spcAft>
                <a:spcPts val="300"/>
              </a:spcAft>
              <a:buFont typeface="Wingdings" panose="05000000000000000000" pitchFamily="2" charset="2"/>
              <a:buChar char=""/>
            </a:pPr>
            <a:r>
              <a:rPr lang="en-US" sz="2600" b="1" dirty="0">
                <a:cs typeface="Arial"/>
              </a:rPr>
              <a:t>Initial Alternate ELPAC </a:t>
            </a:r>
          </a:p>
          <a:p>
            <a:pPr marL="731520" lvl="2">
              <a:spcBef>
                <a:spcPts val="0"/>
              </a:spcBef>
              <a:spcAft>
                <a:spcPts val="0"/>
              </a:spcAft>
              <a:buFont typeface="Arial" panose="020B0604020202020204" pitchFamily="34" charset="0"/>
              <a:buChar char="–"/>
            </a:pPr>
            <a:r>
              <a:rPr lang="en-US" sz="2400" dirty="0">
                <a:cs typeface="Arial"/>
              </a:rPr>
              <a:t>Testing window: first week of July through June 30</a:t>
            </a:r>
          </a:p>
          <a:p>
            <a:pPr lvl="1">
              <a:spcBef>
                <a:spcPts val="300"/>
              </a:spcBef>
              <a:spcAft>
                <a:spcPts val="300"/>
              </a:spcAft>
              <a:buFont typeface="Wingdings" panose="05000000000000000000" pitchFamily="2" charset="2"/>
              <a:buChar char=""/>
            </a:pPr>
            <a:r>
              <a:rPr lang="en-US" sz="2600" b="1" dirty="0">
                <a:cs typeface="Arial"/>
              </a:rPr>
              <a:t>Summative Alternate ELPAC </a:t>
            </a:r>
          </a:p>
          <a:p>
            <a:pPr marL="731520" lvl="2">
              <a:spcBef>
                <a:spcPts val="0"/>
              </a:spcBef>
              <a:spcAft>
                <a:spcPts val="0"/>
              </a:spcAft>
              <a:buFont typeface="Arial" panose="020B0604020202020204" pitchFamily="34" charset="0"/>
              <a:buChar char="–"/>
            </a:pPr>
            <a:r>
              <a:rPr lang="en-US" sz="2400" dirty="0">
                <a:cs typeface="Arial"/>
              </a:rPr>
              <a:t>Testing window: typically, February 1 through May 31</a:t>
            </a:r>
          </a:p>
        </p:txBody>
      </p:sp>
    </p:spTree>
    <p:extLst>
      <p:ext uri="{BB962C8B-B14F-4D97-AF65-F5344CB8AC3E}">
        <p14:creationId xmlns:p14="http://schemas.microsoft.com/office/powerpoint/2010/main" val="12412171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072A2-2B61-85F1-BF40-DAE7EE204CD5}"/>
              </a:ext>
            </a:extLst>
          </p:cNvPr>
          <p:cNvSpPr>
            <a:spLocks noGrp="1"/>
          </p:cNvSpPr>
          <p:nvPr>
            <p:ph type="title"/>
          </p:nvPr>
        </p:nvSpPr>
        <p:spPr>
          <a:xfrm>
            <a:off x="0" y="5542059"/>
            <a:ext cx="12192000" cy="1315940"/>
          </a:xfrm>
        </p:spPr>
        <p:txBody>
          <a:bodyPr/>
          <a:lstStyle/>
          <a:p>
            <a:pPr algn="ctr"/>
            <a:r>
              <a:rPr lang="en-US" dirty="0"/>
              <a:t>Interim Assessments</a:t>
            </a:r>
          </a:p>
        </p:txBody>
      </p:sp>
      <p:pic>
        <p:nvPicPr>
          <p:cNvPr id="4" name="Google Shape;1266;p161">
            <a:extLst>
              <a:ext uri="{FF2B5EF4-FFF2-40B4-BE49-F238E27FC236}">
                <a16:creationId xmlns:a16="http://schemas.microsoft.com/office/drawing/2014/main" id="{F1ABF493-6C85-DC82-C4BB-5A74344568B1}"/>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0" y="-1"/>
            <a:ext cx="12192000" cy="5542099"/>
          </a:xfrm>
          <a:noFill/>
          <a:ln>
            <a:noFill/>
          </a:ln>
        </p:spPr>
      </p:pic>
    </p:spTree>
    <p:extLst>
      <p:ext uri="{BB962C8B-B14F-4D97-AF65-F5344CB8AC3E}">
        <p14:creationId xmlns:p14="http://schemas.microsoft.com/office/powerpoint/2010/main" val="10250507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8DCB9-F3A4-9D87-9AD4-4FAFEDDC8F5B}"/>
              </a:ext>
            </a:extLst>
          </p:cNvPr>
          <p:cNvSpPr>
            <a:spLocks noGrp="1"/>
          </p:cNvSpPr>
          <p:nvPr>
            <p:ph type="title"/>
          </p:nvPr>
        </p:nvSpPr>
        <p:spPr>
          <a:xfrm>
            <a:off x="0" y="1"/>
            <a:ext cx="12192000" cy="1409699"/>
          </a:xfrm>
        </p:spPr>
        <p:txBody>
          <a:bodyPr vert="horz" lIns="182880" tIns="45720" rIns="0" bIns="45720" rtlCol="0" anchor="t">
            <a:normAutofit/>
          </a:bodyPr>
          <a:lstStyle/>
          <a:p>
            <a:pPr marL="229870">
              <a:lnSpc>
                <a:spcPct val="90000"/>
              </a:lnSpc>
            </a:pPr>
            <a:br>
              <a:rPr lang="en-US" sz="3100"/>
            </a:br>
            <a:r>
              <a:rPr lang="en-US">
                <a:latin typeface="Arial"/>
                <a:cs typeface="Arial"/>
              </a:rPr>
              <a:t>Interim Assessments Reminders</a:t>
            </a:r>
          </a:p>
        </p:txBody>
      </p:sp>
      <p:sp>
        <p:nvSpPr>
          <p:cNvPr id="4" name="Content Placeholder 3">
            <a:extLst>
              <a:ext uri="{FF2B5EF4-FFF2-40B4-BE49-F238E27FC236}">
                <a16:creationId xmlns:a16="http://schemas.microsoft.com/office/drawing/2014/main" id="{06A23137-3A49-2B00-6BDE-E5C165F52BDF}"/>
              </a:ext>
            </a:extLst>
          </p:cNvPr>
          <p:cNvSpPr>
            <a:spLocks noGrp="1"/>
          </p:cNvSpPr>
          <p:nvPr>
            <p:ph sz="half" idx="1"/>
          </p:nvPr>
        </p:nvSpPr>
        <p:spPr>
          <a:xfrm>
            <a:off x="319549" y="1672713"/>
            <a:ext cx="6056670" cy="4467379"/>
          </a:xfrm>
        </p:spPr>
        <p:txBody>
          <a:bodyPr vert="horz" lIns="0" tIns="45720" rIns="0" bIns="45720" rtlCol="0" anchor="ctr">
            <a:normAutofit/>
          </a:bodyPr>
          <a:lstStyle/>
          <a:p>
            <a:pPr marL="548640" indent="-365760"/>
            <a:r>
              <a:rPr lang="en-US" dirty="0"/>
              <a:t>California </a:t>
            </a:r>
            <a:r>
              <a:rPr lang="en-US" i="1" dirty="0"/>
              <a:t>Education Code</a:t>
            </a:r>
          </a:p>
          <a:p>
            <a:pPr marL="548640" indent="-365760"/>
            <a:r>
              <a:rPr lang="en-US" dirty="0"/>
              <a:t>Security Requirement</a:t>
            </a:r>
          </a:p>
        </p:txBody>
      </p:sp>
      <p:pic>
        <p:nvPicPr>
          <p:cNvPr id="6" name="Google Shape;1273;p162" descr="A stack of books labeled &quot;Assessment&quot;, &quot;Analysis&quot;, and &quot;Evaluation&quot;">
            <a:extLst>
              <a:ext uri="{FF2B5EF4-FFF2-40B4-BE49-F238E27FC236}">
                <a16:creationId xmlns:a16="http://schemas.microsoft.com/office/drawing/2014/main" id="{843EEB13-5B18-7FD9-3964-262A3406F7F2}"/>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a:stretch>
            <a:fillRect/>
          </a:stretch>
        </p:blipFill>
        <p:spPr>
          <a:xfrm>
            <a:off x="6565490" y="1451485"/>
            <a:ext cx="5626508" cy="5057316"/>
          </a:xfrm>
          <a:prstGeom prst="rect">
            <a:avLst/>
          </a:prstGeom>
          <a:noFill/>
          <a:ln>
            <a:noFill/>
          </a:ln>
        </p:spPr>
      </p:pic>
    </p:spTree>
    <p:extLst>
      <p:ext uri="{BB962C8B-B14F-4D97-AF65-F5344CB8AC3E}">
        <p14:creationId xmlns:p14="http://schemas.microsoft.com/office/powerpoint/2010/main" val="18492722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7627-6DDE-427A-C257-37C686BB3426}"/>
              </a:ext>
            </a:extLst>
          </p:cNvPr>
          <p:cNvSpPr>
            <a:spLocks noGrp="1"/>
          </p:cNvSpPr>
          <p:nvPr>
            <p:ph type="title"/>
          </p:nvPr>
        </p:nvSpPr>
        <p:spPr>
          <a:xfrm>
            <a:off x="0" y="1"/>
            <a:ext cx="12192000" cy="1409699"/>
          </a:xfrm>
        </p:spPr>
        <p:txBody>
          <a:bodyPr anchor="ctr">
            <a:normAutofit/>
          </a:bodyPr>
          <a:lstStyle/>
          <a:p>
            <a:r>
              <a:rPr lang="en-US">
                <a:latin typeface="Arial"/>
                <a:cs typeface="Arial"/>
              </a:rPr>
              <a:t>Interim Assessment Purposes</a:t>
            </a:r>
            <a:endParaRPr lang="en-US"/>
          </a:p>
        </p:txBody>
      </p:sp>
      <p:sp>
        <p:nvSpPr>
          <p:cNvPr id="4" name="Content Placeholder 3">
            <a:extLst>
              <a:ext uri="{FF2B5EF4-FFF2-40B4-BE49-F238E27FC236}">
                <a16:creationId xmlns:a16="http://schemas.microsoft.com/office/drawing/2014/main" id="{8B2A73D1-C5CE-434E-7133-5357ED5A5AFC}"/>
              </a:ext>
            </a:extLst>
          </p:cNvPr>
          <p:cNvSpPr>
            <a:spLocks noGrp="1"/>
          </p:cNvSpPr>
          <p:nvPr>
            <p:ph sz="half" idx="1"/>
          </p:nvPr>
        </p:nvSpPr>
        <p:spPr>
          <a:xfrm>
            <a:off x="233516" y="1733933"/>
            <a:ext cx="6100377" cy="4701127"/>
          </a:xfrm>
        </p:spPr>
        <p:txBody>
          <a:bodyPr>
            <a:normAutofit/>
          </a:bodyPr>
          <a:lstStyle/>
          <a:p>
            <a:pPr marL="548640" indent="-365760"/>
            <a:r>
              <a:rPr lang="en-US" dirty="0"/>
              <a:t>Inform and support teaching and learning</a:t>
            </a:r>
          </a:p>
          <a:p>
            <a:pPr marL="548640" indent="-365760"/>
            <a:r>
              <a:rPr lang="en-US" dirty="0"/>
              <a:t>Evaluate student knowledge and skills</a:t>
            </a:r>
          </a:p>
          <a:p>
            <a:pPr marL="548640" indent="-365760"/>
            <a:r>
              <a:rPr lang="en-US" dirty="0"/>
              <a:t>For and of learning</a:t>
            </a:r>
          </a:p>
          <a:p>
            <a:pPr marL="548640" indent="-365760"/>
            <a:r>
              <a:rPr lang="en-US" dirty="0"/>
              <a:t>Offer accessibility resources</a:t>
            </a:r>
          </a:p>
          <a:p>
            <a:endParaRPr lang="en-US" dirty="0"/>
          </a:p>
        </p:txBody>
      </p:sp>
      <p:pic>
        <p:nvPicPr>
          <p:cNvPr id="6" name="Google Shape;1281;p163">
            <a:extLst>
              <a:ext uri="{FF2B5EF4-FFF2-40B4-BE49-F238E27FC236}">
                <a16:creationId xmlns:a16="http://schemas.microsoft.com/office/drawing/2014/main" id="{B0D72993-3C75-F876-BADF-DFBDE1E74427}"/>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a:stretch>
            <a:fillRect/>
          </a:stretch>
        </p:blipFill>
        <p:spPr>
          <a:xfrm>
            <a:off x="6796134" y="1409833"/>
            <a:ext cx="5405120" cy="5448204"/>
          </a:xfrm>
          <a:noFill/>
          <a:ln>
            <a:noFill/>
          </a:ln>
        </p:spPr>
      </p:pic>
    </p:spTree>
    <p:extLst>
      <p:ext uri="{BB962C8B-B14F-4D97-AF65-F5344CB8AC3E}">
        <p14:creationId xmlns:p14="http://schemas.microsoft.com/office/powerpoint/2010/main" val="12320916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0A63E-2361-4A11-A42A-EBD2FA36D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1AADD-1689-2643-A3F4-59E3B9262654}"/>
              </a:ext>
            </a:extLst>
          </p:cNvPr>
          <p:cNvSpPr>
            <a:spLocks noGrp="1"/>
          </p:cNvSpPr>
          <p:nvPr>
            <p:ph type="title"/>
          </p:nvPr>
        </p:nvSpPr>
        <p:spPr>
          <a:xfrm>
            <a:off x="0" y="1"/>
            <a:ext cx="12192000" cy="1409699"/>
          </a:xfrm>
        </p:spPr>
        <p:txBody>
          <a:bodyPr anchor="ctr">
            <a:normAutofit/>
          </a:bodyPr>
          <a:lstStyle/>
          <a:p>
            <a:r>
              <a:rPr lang="en-US"/>
              <a:t>Administration Options</a:t>
            </a:r>
          </a:p>
        </p:txBody>
      </p:sp>
      <p:sp>
        <p:nvSpPr>
          <p:cNvPr id="4" name="Content Placeholder 3">
            <a:extLst>
              <a:ext uri="{FF2B5EF4-FFF2-40B4-BE49-F238E27FC236}">
                <a16:creationId xmlns:a16="http://schemas.microsoft.com/office/drawing/2014/main" id="{8AA37F5A-243A-E905-4A76-43F35FC56E60}"/>
              </a:ext>
            </a:extLst>
          </p:cNvPr>
          <p:cNvSpPr>
            <a:spLocks noGrp="1"/>
          </p:cNvSpPr>
          <p:nvPr>
            <p:ph sz="half" idx="1"/>
          </p:nvPr>
        </p:nvSpPr>
        <p:spPr>
          <a:xfrm>
            <a:off x="381000" y="1562100"/>
            <a:ext cx="5638800" cy="4614863"/>
          </a:xfrm>
        </p:spPr>
        <p:txBody>
          <a:bodyPr>
            <a:normAutofit/>
          </a:bodyPr>
          <a:lstStyle/>
          <a:p>
            <a:pPr marL="548640" indent="-365760"/>
            <a:r>
              <a:rPr lang="en-US" dirty="0"/>
              <a:t>Any grade level</a:t>
            </a:r>
          </a:p>
          <a:p>
            <a:pPr marL="548640" indent="-365760"/>
            <a:r>
              <a:rPr lang="en-US" dirty="0"/>
              <a:t>Standardized way</a:t>
            </a:r>
          </a:p>
          <a:p>
            <a:pPr marL="548640" indent="-365760"/>
            <a:r>
              <a:rPr lang="en-US" dirty="0"/>
              <a:t>Nonstandardized way</a:t>
            </a:r>
          </a:p>
          <a:p>
            <a:pPr marL="548640" indent="-365760"/>
            <a:r>
              <a:rPr lang="en-US" dirty="0"/>
              <a:t>Flexibility</a:t>
            </a:r>
          </a:p>
          <a:p>
            <a:pPr marL="548640" indent="-365760"/>
            <a:r>
              <a:rPr lang="en-US" dirty="0"/>
              <a:t>California Department of Education (CDE) systems</a:t>
            </a:r>
          </a:p>
        </p:txBody>
      </p:sp>
      <p:pic>
        <p:nvPicPr>
          <p:cNvPr id="8" name="Google Shape;1289;p164">
            <a:extLst>
              <a:ext uri="{FF2B5EF4-FFF2-40B4-BE49-F238E27FC236}">
                <a16:creationId xmlns:a16="http://schemas.microsoft.com/office/drawing/2014/main" id="{1EFEDC87-ADD0-9182-4CA8-8BD96610F6FC}"/>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t="-227"/>
          <a:stretch>
            <a:fillRect/>
          </a:stretch>
        </p:blipFill>
        <p:spPr>
          <a:xfrm>
            <a:off x="6848167" y="1414616"/>
            <a:ext cx="5354268" cy="5447618"/>
          </a:xfrm>
          <a:prstGeom prst="rect">
            <a:avLst/>
          </a:prstGeom>
          <a:noFill/>
          <a:ln>
            <a:noFill/>
          </a:ln>
        </p:spPr>
      </p:pic>
    </p:spTree>
    <p:extLst>
      <p:ext uri="{BB962C8B-B14F-4D97-AF65-F5344CB8AC3E}">
        <p14:creationId xmlns:p14="http://schemas.microsoft.com/office/powerpoint/2010/main" val="17782381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sp>
        <p:nvSpPr>
          <p:cNvPr id="7" name="Title 6">
            <a:extLst>
              <a:ext uri="{FF2B5EF4-FFF2-40B4-BE49-F238E27FC236}">
                <a16:creationId xmlns:a16="http://schemas.microsoft.com/office/drawing/2014/main" id="{6D735B57-B335-8B4E-247E-6F31B7D85CB4}"/>
              </a:ext>
            </a:extLst>
          </p:cNvPr>
          <p:cNvSpPr>
            <a:spLocks noGrp="1"/>
          </p:cNvSpPr>
          <p:nvPr>
            <p:ph type="title"/>
          </p:nvPr>
        </p:nvSpPr>
        <p:spPr>
          <a:xfrm>
            <a:off x="0" y="1"/>
            <a:ext cx="12191999" cy="1409699"/>
          </a:xfrm>
        </p:spPr>
        <p:txBody>
          <a:bodyPr anchor="ctr">
            <a:normAutofit/>
          </a:bodyPr>
          <a:lstStyle/>
          <a:p>
            <a:pPr marL="115888"/>
            <a:r>
              <a:rPr lang="en-US" dirty="0"/>
              <a:t>Interim Assessment Lookup Tool</a:t>
            </a:r>
          </a:p>
        </p:txBody>
      </p:sp>
      <p:pic>
        <p:nvPicPr>
          <p:cNvPr id="1296" name="Google Shape;1296;p165" descr="Interim Assessments web page listing Smarter Balanced ELA, Mathematics, CAST, and ELPAC assessments. Options to filter by Subject (with Smarter Balanced ELA checkbox selected) and Grade (with Grade One checkbox selected) to the side."/>
          <p:cNvPicPr preferRelativeResize="0">
            <a:picLocks/>
          </p:cNvPicPr>
          <p:nvPr/>
        </p:nvPicPr>
        <p:blipFill>
          <a:blip r:embed="rId3" cstate="email">
            <a:extLst>
              <a:ext uri="{28A0092B-C50C-407E-A947-70E740481C1C}">
                <a14:useLocalDpi xmlns:a14="http://schemas.microsoft.com/office/drawing/2010/main"/>
              </a:ext>
            </a:extLst>
          </a:blip>
          <a:srcRect t="4533" b="4533"/>
          <a:stretch/>
        </p:blipFill>
        <p:spPr>
          <a:xfrm>
            <a:off x="62176" y="1636441"/>
            <a:ext cx="11869164" cy="4823832"/>
          </a:xfrm>
          <a:prstGeom prst="rect">
            <a:avLst/>
          </a:prstGeom>
          <a:noFill/>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D3DB3-7A6B-40E3-1302-7DD68A15339E}"/>
              </a:ext>
            </a:extLst>
          </p:cNvPr>
          <p:cNvSpPr>
            <a:spLocks noGrp="1"/>
          </p:cNvSpPr>
          <p:nvPr>
            <p:ph type="title"/>
          </p:nvPr>
        </p:nvSpPr>
        <p:spPr/>
        <p:txBody>
          <a:bodyPr/>
          <a:lstStyle/>
          <a:p>
            <a:r>
              <a:rPr lang="en-US">
                <a:latin typeface="Arial"/>
                <a:cs typeface="Arial"/>
              </a:rPr>
              <a:t>ELPAC Interim Assessments</a:t>
            </a:r>
            <a:endParaRPr lang="en-US" err="1"/>
          </a:p>
        </p:txBody>
      </p:sp>
      <p:sp>
        <p:nvSpPr>
          <p:cNvPr id="3" name="Content Placeholder 2">
            <a:extLst>
              <a:ext uri="{FF2B5EF4-FFF2-40B4-BE49-F238E27FC236}">
                <a16:creationId xmlns:a16="http://schemas.microsoft.com/office/drawing/2014/main" id="{49746E33-4D87-7A59-CD19-24209A4927FF}"/>
              </a:ext>
            </a:extLst>
          </p:cNvPr>
          <p:cNvSpPr>
            <a:spLocks noGrp="1"/>
          </p:cNvSpPr>
          <p:nvPr>
            <p:ph sz="half" idx="1"/>
          </p:nvPr>
        </p:nvSpPr>
        <p:spPr>
          <a:xfrm>
            <a:off x="462775" y="1733085"/>
            <a:ext cx="5723361" cy="4614863"/>
          </a:xfrm>
        </p:spPr>
        <p:txBody>
          <a:bodyPr vert="horz" lIns="0" tIns="45720" rIns="0" bIns="45720" rtlCol="0" anchor="ctr">
            <a:noAutofit/>
          </a:bodyPr>
          <a:lstStyle/>
          <a:p>
            <a:pPr marL="548640" indent="-365760"/>
            <a:r>
              <a:rPr lang="en-US" sz="3200" dirty="0">
                <a:cs typeface="Arial"/>
              </a:rPr>
              <a:t>Available for all domains and grade spans </a:t>
            </a:r>
          </a:p>
          <a:p>
            <a:pPr marL="548640" indent="-365760"/>
            <a:r>
              <a:rPr lang="en-US" sz="3200" dirty="0">
                <a:cs typeface="Arial"/>
              </a:rPr>
              <a:t>Fixed-form, computer-based tests </a:t>
            </a:r>
          </a:p>
          <a:p>
            <a:pPr marL="548640" indent="-365760"/>
            <a:r>
              <a:rPr lang="en-US" sz="3200" dirty="0">
                <a:cs typeface="Arial"/>
              </a:rPr>
              <a:t>Administered both </a:t>
            </a:r>
            <a:br>
              <a:rPr lang="en-US" sz="3200" dirty="0">
                <a:cs typeface="Arial"/>
              </a:rPr>
            </a:br>
            <a:r>
              <a:rPr lang="en-US" sz="3200" dirty="0">
                <a:cs typeface="Arial"/>
              </a:rPr>
              <a:t>one-on-one and in groups </a:t>
            </a:r>
          </a:p>
          <a:p>
            <a:pPr marL="548640" indent="-365760"/>
            <a:r>
              <a:rPr lang="en-US" sz="3200" dirty="0">
                <a:cs typeface="Arial"/>
              </a:rPr>
              <a:t>56 ELPAC Interim Assessments available </a:t>
            </a:r>
          </a:p>
        </p:txBody>
      </p:sp>
      <p:pic>
        <p:nvPicPr>
          <p:cNvPr id="11" name="Content Placeholder 10">
            <a:extLst>
              <a:ext uri="{FF2B5EF4-FFF2-40B4-BE49-F238E27FC236}">
                <a16:creationId xmlns:a16="http://schemas.microsoft.com/office/drawing/2014/main" id="{1770AF93-106F-B52E-3C65-DAEEB6218001}"/>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t="-531"/>
          <a:stretch>
            <a:fillRect/>
          </a:stretch>
        </p:blipFill>
        <p:spPr>
          <a:xfrm>
            <a:off x="6470086" y="1410532"/>
            <a:ext cx="5723361" cy="5449971"/>
          </a:xfrm>
          <a:prstGeom prst="rect">
            <a:avLst/>
          </a:prstGeom>
        </p:spPr>
      </p:pic>
    </p:spTree>
    <p:extLst>
      <p:ext uri="{BB962C8B-B14F-4D97-AF65-F5344CB8AC3E}">
        <p14:creationId xmlns:p14="http://schemas.microsoft.com/office/powerpoint/2010/main" val="1723220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10D602-65BF-6267-8176-F2FE9F9151ED}"/>
              </a:ext>
            </a:extLst>
          </p:cNvPr>
          <p:cNvSpPr>
            <a:spLocks noGrp="1"/>
          </p:cNvSpPr>
          <p:nvPr>
            <p:ph type="title"/>
          </p:nvPr>
        </p:nvSpPr>
        <p:spPr>
          <a:xfrm>
            <a:off x="0" y="-2842"/>
            <a:ext cx="12192000" cy="1876918"/>
          </a:xfrm>
          <a:solidFill>
            <a:schemeClr val="tx2"/>
          </a:solidFill>
        </p:spPr>
        <p:txBody>
          <a:bodyPr lIns="365760">
            <a:normAutofit/>
          </a:bodyPr>
          <a:lstStyle/>
          <a:p>
            <a:r>
              <a:rPr lang="en-US" dirty="0">
                <a:solidFill>
                  <a:schemeClr val="bg1"/>
                </a:solidFill>
              </a:rPr>
              <a:t>Smarter Balanced </a:t>
            </a:r>
            <a:br>
              <a:rPr lang="en-US" dirty="0">
                <a:solidFill>
                  <a:schemeClr val="bg1"/>
                </a:solidFill>
              </a:rPr>
            </a:br>
            <a:r>
              <a:rPr lang="en-US" dirty="0">
                <a:solidFill>
                  <a:schemeClr val="bg1"/>
                </a:solidFill>
              </a:rPr>
              <a:t>Interim Assessments</a:t>
            </a:r>
          </a:p>
        </p:txBody>
      </p:sp>
      <p:sp>
        <p:nvSpPr>
          <p:cNvPr id="9" name="Text Placeholder 8">
            <a:extLst>
              <a:ext uri="{FF2B5EF4-FFF2-40B4-BE49-F238E27FC236}">
                <a16:creationId xmlns:a16="http://schemas.microsoft.com/office/drawing/2014/main" id="{D45DF924-0A59-56FB-5DFB-FA8FA98347B2}"/>
              </a:ext>
            </a:extLst>
          </p:cNvPr>
          <p:cNvSpPr>
            <a:spLocks noGrp="1"/>
          </p:cNvSpPr>
          <p:nvPr>
            <p:ph sz="half" idx="10"/>
          </p:nvPr>
        </p:nvSpPr>
        <p:spPr>
          <a:xfrm>
            <a:off x="381000" y="2708903"/>
            <a:ext cx="3265714" cy="3482165"/>
          </a:xfrm>
          <a:solidFill>
            <a:schemeClr val="tx2"/>
          </a:solidFill>
        </p:spPr>
        <p:txBody>
          <a:bodyPr lIns="91440" tIns="91440" rIns="91440" bIns="91440" anchor="ctr">
            <a:normAutofit/>
          </a:bodyPr>
          <a:lstStyle/>
          <a:p>
            <a:pPr algn="ctr"/>
            <a:r>
              <a:rPr lang="en-US" b="1" dirty="0">
                <a:solidFill>
                  <a:schemeClr val="bg1"/>
                </a:solidFill>
              </a:rPr>
              <a:t>Interim Comprehensive Assessments (ICAs)</a:t>
            </a:r>
          </a:p>
        </p:txBody>
      </p:sp>
      <p:sp>
        <p:nvSpPr>
          <p:cNvPr id="10" name="Text Placeholder 9">
            <a:extLst>
              <a:ext uri="{FF2B5EF4-FFF2-40B4-BE49-F238E27FC236}">
                <a16:creationId xmlns:a16="http://schemas.microsoft.com/office/drawing/2014/main" id="{7C5259FB-D078-A242-A0AB-41B27B4ECFED}"/>
              </a:ext>
            </a:extLst>
          </p:cNvPr>
          <p:cNvSpPr>
            <a:spLocks noGrp="1"/>
          </p:cNvSpPr>
          <p:nvPr>
            <p:ph sz="half" idx="11"/>
          </p:nvPr>
        </p:nvSpPr>
        <p:spPr>
          <a:xfrm>
            <a:off x="4463143" y="2708903"/>
            <a:ext cx="3265714" cy="3482164"/>
          </a:xfrm>
          <a:solidFill>
            <a:schemeClr val="tx2"/>
          </a:solidFill>
        </p:spPr>
        <p:txBody>
          <a:bodyPr lIns="91440" tIns="91440" rIns="91440" bIns="91440" anchor="ctr">
            <a:normAutofit/>
          </a:bodyPr>
          <a:lstStyle/>
          <a:p>
            <a:pPr algn="ctr"/>
            <a:r>
              <a:rPr lang="en-US" b="1" dirty="0">
                <a:solidFill>
                  <a:schemeClr val="bg1"/>
                </a:solidFill>
              </a:rPr>
              <a:t>Interim </a:t>
            </a:r>
            <a:br>
              <a:rPr lang="en-US" b="1" dirty="0">
                <a:solidFill>
                  <a:schemeClr val="bg1"/>
                </a:solidFill>
              </a:rPr>
            </a:br>
            <a:r>
              <a:rPr lang="en-US" b="1" dirty="0">
                <a:solidFill>
                  <a:schemeClr val="bg1"/>
                </a:solidFill>
              </a:rPr>
              <a:t>Assessment </a:t>
            </a:r>
            <a:br>
              <a:rPr lang="en-US" b="1" dirty="0">
                <a:solidFill>
                  <a:schemeClr val="bg1"/>
                </a:solidFill>
              </a:rPr>
            </a:br>
            <a:r>
              <a:rPr lang="en-US" b="1" dirty="0">
                <a:solidFill>
                  <a:schemeClr val="bg1"/>
                </a:solidFill>
              </a:rPr>
              <a:t>Blocks (IABs)</a:t>
            </a:r>
          </a:p>
        </p:txBody>
      </p:sp>
      <p:sp>
        <p:nvSpPr>
          <p:cNvPr id="2" name="Content Placeholder 1">
            <a:extLst>
              <a:ext uri="{FF2B5EF4-FFF2-40B4-BE49-F238E27FC236}">
                <a16:creationId xmlns:a16="http://schemas.microsoft.com/office/drawing/2014/main" id="{464B914B-9DCE-FCEB-3ACD-1F2C23A934ED}"/>
              </a:ext>
            </a:extLst>
          </p:cNvPr>
          <p:cNvSpPr>
            <a:spLocks noGrp="1"/>
          </p:cNvSpPr>
          <p:nvPr>
            <p:ph sz="half" idx="12"/>
          </p:nvPr>
        </p:nvSpPr>
        <p:spPr>
          <a:xfrm>
            <a:off x="8545286" y="2708903"/>
            <a:ext cx="3265714" cy="3482164"/>
          </a:xfrm>
          <a:solidFill>
            <a:schemeClr val="tx2"/>
          </a:solidFill>
        </p:spPr>
        <p:txBody>
          <a:bodyPr lIns="91440" tIns="91440" rIns="91440" bIns="91440" anchor="ctr">
            <a:normAutofit/>
          </a:bodyPr>
          <a:lstStyle/>
          <a:p>
            <a:pPr algn="ctr"/>
            <a:r>
              <a:rPr lang="en-US" b="1" dirty="0">
                <a:solidFill>
                  <a:schemeClr val="bg1"/>
                </a:solidFill>
              </a:rPr>
              <a:t>Focused </a:t>
            </a:r>
            <a:br>
              <a:rPr lang="en-US" b="1" dirty="0">
                <a:solidFill>
                  <a:schemeClr val="bg1"/>
                </a:solidFill>
              </a:rPr>
            </a:br>
            <a:r>
              <a:rPr lang="en-US" b="1" dirty="0">
                <a:solidFill>
                  <a:schemeClr val="bg1"/>
                </a:solidFill>
              </a:rPr>
              <a:t>Interim Assessment Blocks (FIABs)</a:t>
            </a:r>
          </a:p>
        </p:txBody>
      </p:sp>
      <p:pic>
        <p:nvPicPr>
          <p:cNvPr id="3" name="Content Placeholder 2" descr="Smarter Balanced Interim Assessments cube icons&#10;&#10;">
            <a:extLst>
              <a:ext uri="{FF2B5EF4-FFF2-40B4-BE49-F238E27FC236}">
                <a16:creationId xmlns:a16="http://schemas.microsoft.com/office/drawing/2014/main" id="{7E65B122-C9A9-6BD4-3932-975AEBBE947A}"/>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9158319" y="148683"/>
            <a:ext cx="2379478" cy="2017528"/>
          </a:xfrm>
          <a:prstGeom prst="rect">
            <a:avLst/>
          </a:prstGeom>
          <a:effectLst>
            <a:outerShdw blurRad="50800" dist="38100" dir="2700000" algn="tl" rotWithShape="0">
              <a:schemeClr val="bg1">
                <a:alpha val="34000"/>
              </a:schemeClr>
            </a:outerShdw>
          </a:effectLst>
        </p:spPr>
      </p:pic>
    </p:spTree>
    <p:extLst>
      <p:ext uri="{BB962C8B-B14F-4D97-AF65-F5344CB8AC3E}">
        <p14:creationId xmlns:p14="http://schemas.microsoft.com/office/powerpoint/2010/main" val="9166670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C41E37-ABF6-33CF-C317-5579F40A89EC}"/>
              </a:ext>
            </a:extLst>
          </p:cNvPr>
          <p:cNvSpPr>
            <a:spLocks noGrp="1"/>
          </p:cNvSpPr>
          <p:nvPr>
            <p:ph type="title"/>
          </p:nvPr>
        </p:nvSpPr>
        <p:spPr>
          <a:xfrm>
            <a:off x="0" y="-1"/>
            <a:ext cx="12192000" cy="1403055"/>
          </a:xfrm>
          <a:solidFill>
            <a:schemeClr val="tx2"/>
          </a:solidFill>
        </p:spPr>
        <p:txBody>
          <a:bodyPr/>
          <a:lstStyle/>
          <a:p>
            <a:r>
              <a:rPr lang="en-US" dirty="0">
                <a:solidFill>
                  <a:schemeClr val="bg1"/>
                </a:solidFill>
              </a:rPr>
              <a:t>CAST Interim Assessments</a:t>
            </a:r>
          </a:p>
        </p:txBody>
      </p:sp>
      <p:sp>
        <p:nvSpPr>
          <p:cNvPr id="25" name="Text Placeholder 24">
            <a:extLst>
              <a:ext uri="{FF2B5EF4-FFF2-40B4-BE49-F238E27FC236}">
                <a16:creationId xmlns:a16="http://schemas.microsoft.com/office/drawing/2014/main" id="{DB3DCF53-9B50-C438-8B69-CB9D3E2337E5}"/>
              </a:ext>
            </a:extLst>
          </p:cNvPr>
          <p:cNvSpPr>
            <a:spLocks noGrp="1"/>
          </p:cNvSpPr>
          <p:nvPr>
            <p:ph type="body" sz="quarter" idx="12"/>
          </p:nvPr>
        </p:nvSpPr>
        <p:spPr>
          <a:xfrm>
            <a:off x="381000" y="1562100"/>
            <a:ext cx="3338513" cy="1147763"/>
          </a:xfrm>
        </p:spPr>
        <p:txBody>
          <a:bodyPr>
            <a:normAutofit/>
          </a:bodyPr>
          <a:lstStyle/>
          <a:p>
            <a:r>
              <a:rPr lang="en-US" dirty="0">
                <a:sym typeface="Arial"/>
              </a:rPr>
              <a:t>Elementary School</a:t>
            </a:r>
            <a:endParaRPr lang="en-US" dirty="0"/>
          </a:p>
        </p:txBody>
      </p:sp>
      <p:sp>
        <p:nvSpPr>
          <p:cNvPr id="24" name="Content Placeholder 23">
            <a:extLst>
              <a:ext uri="{FF2B5EF4-FFF2-40B4-BE49-F238E27FC236}">
                <a16:creationId xmlns:a16="http://schemas.microsoft.com/office/drawing/2014/main" id="{329B5B9B-C5A9-50DB-3B41-41B5AAD9D5C5}"/>
              </a:ext>
            </a:extLst>
          </p:cNvPr>
          <p:cNvSpPr>
            <a:spLocks noGrp="1"/>
          </p:cNvSpPr>
          <p:nvPr>
            <p:ph idx="1"/>
          </p:nvPr>
        </p:nvSpPr>
        <p:spPr>
          <a:xfrm>
            <a:off x="458788" y="2830513"/>
            <a:ext cx="2171700" cy="952500"/>
          </a:xfrm>
        </p:spPr>
        <p:txBody>
          <a:bodyPr anchor="ctr">
            <a:normAutofit/>
          </a:bodyPr>
          <a:lstStyle/>
          <a:p>
            <a:r>
              <a:rPr lang="en-US" dirty="0">
                <a:sym typeface="Arial"/>
              </a:rPr>
              <a:t>Grade three</a:t>
            </a:r>
            <a:endParaRPr lang="en-US" dirty="0"/>
          </a:p>
        </p:txBody>
      </p:sp>
      <p:pic>
        <p:nvPicPr>
          <p:cNvPr id="48" name="Google Shape;1315;p167" descr="Icon representing a CAST Interim Assessment that assesses all three science domains (Earth and Space Sciences, Life Sciences, and Physical Sciences)">
            <a:extLst>
              <a:ext uri="{FF2B5EF4-FFF2-40B4-BE49-F238E27FC236}">
                <a16:creationId xmlns:a16="http://schemas.microsoft.com/office/drawing/2014/main" id="{6CDD0CA6-EE83-A1C0-9ED5-DBE87515E13B}"/>
              </a:ext>
            </a:extLst>
          </p:cNvPr>
          <p:cNvPicPr preferRelativeResize="0">
            <a:picLocks noGrp="1"/>
          </p:cNvPicPr>
          <p:nvPr>
            <p:ph type="pic" sz="quarter" idx="13"/>
          </p:nvPr>
        </p:nvPicPr>
        <p:blipFill rotWithShape="1">
          <a:blip r:embed="rId3" cstate="email">
            <a:alphaModFix/>
            <a:extLst>
              <a:ext uri="{28A0092B-C50C-407E-A947-70E740481C1C}">
                <a14:useLocalDpi xmlns:a14="http://schemas.microsoft.com/office/drawing/2010/main"/>
              </a:ext>
            </a:extLst>
          </a:blip>
          <a:srcRect/>
          <a:stretch/>
        </p:blipFill>
        <p:spPr>
          <a:xfrm>
            <a:off x="2632075" y="2813050"/>
            <a:ext cx="971550" cy="969963"/>
          </a:xfrm>
          <a:noFill/>
          <a:ln>
            <a:noFill/>
          </a:ln>
        </p:spPr>
      </p:pic>
      <p:sp>
        <p:nvSpPr>
          <p:cNvPr id="27" name="Content Placeholder 26">
            <a:extLst>
              <a:ext uri="{FF2B5EF4-FFF2-40B4-BE49-F238E27FC236}">
                <a16:creationId xmlns:a16="http://schemas.microsoft.com/office/drawing/2014/main" id="{5C22D91A-4D67-013D-D97B-5017B0750B41}"/>
              </a:ext>
            </a:extLst>
          </p:cNvPr>
          <p:cNvSpPr>
            <a:spLocks noGrp="1"/>
          </p:cNvSpPr>
          <p:nvPr>
            <p:ph idx="14"/>
          </p:nvPr>
        </p:nvSpPr>
        <p:spPr>
          <a:xfrm>
            <a:off x="458788" y="3922713"/>
            <a:ext cx="2060575" cy="952500"/>
          </a:xfrm>
        </p:spPr>
        <p:txBody>
          <a:bodyPr anchor="ctr">
            <a:normAutofit/>
          </a:bodyPr>
          <a:lstStyle/>
          <a:p>
            <a:r>
              <a:rPr lang="en-US">
                <a:sym typeface="Arial"/>
              </a:rPr>
              <a:t>Grade four</a:t>
            </a:r>
            <a:endParaRPr lang="en-US"/>
          </a:p>
        </p:txBody>
      </p:sp>
      <p:pic>
        <p:nvPicPr>
          <p:cNvPr id="49" name="Google Shape;1316;p167" descr="Icon representing a CAST Interim Assessment that assesses all three science domains (Earth and Space Sciences, Life Sciences, and Physical Sciences)">
            <a:extLst>
              <a:ext uri="{FF2B5EF4-FFF2-40B4-BE49-F238E27FC236}">
                <a16:creationId xmlns:a16="http://schemas.microsoft.com/office/drawing/2014/main" id="{EE0CB27E-C862-C5AB-B2AF-1874793464DC}"/>
              </a:ext>
            </a:extLst>
          </p:cNvPr>
          <p:cNvPicPr preferRelativeResize="0">
            <a:picLocks noGrp="1"/>
          </p:cNvPicPr>
          <p:nvPr>
            <p:ph type="pic" sz="quarter" idx="15"/>
          </p:nvPr>
        </p:nvPicPr>
        <p:blipFill rotWithShape="1">
          <a:blip r:embed="rId3" cstate="email">
            <a:alphaModFix/>
            <a:extLst>
              <a:ext uri="{28A0092B-C50C-407E-A947-70E740481C1C}">
                <a14:useLocalDpi xmlns:a14="http://schemas.microsoft.com/office/drawing/2010/main"/>
              </a:ext>
            </a:extLst>
          </a:blip>
          <a:srcRect/>
          <a:stretch/>
        </p:blipFill>
        <p:spPr>
          <a:xfrm>
            <a:off x="2632075" y="3905250"/>
            <a:ext cx="971550" cy="969963"/>
          </a:xfrm>
          <a:noFill/>
          <a:ln>
            <a:noFill/>
          </a:ln>
        </p:spPr>
      </p:pic>
      <p:sp>
        <p:nvSpPr>
          <p:cNvPr id="29" name="Content Placeholder 28">
            <a:extLst>
              <a:ext uri="{FF2B5EF4-FFF2-40B4-BE49-F238E27FC236}">
                <a16:creationId xmlns:a16="http://schemas.microsoft.com/office/drawing/2014/main" id="{D8CCD8E1-8E21-F1A3-DE07-E91880F65F17}"/>
              </a:ext>
            </a:extLst>
          </p:cNvPr>
          <p:cNvSpPr>
            <a:spLocks noGrp="1"/>
          </p:cNvSpPr>
          <p:nvPr>
            <p:ph idx="16"/>
          </p:nvPr>
        </p:nvSpPr>
        <p:spPr>
          <a:xfrm>
            <a:off x="457200" y="5033963"/>
            <a:ext cx="2060575" cy="952500"/>
          </a:xfrm>
        </p:spPr>
        <p:txBody>
          <a:bodyPr anchor="ctr">
            <a:normAutofit/>
          </a:bodyPr>
          <a:lstStyle/>
          <a:p>
            <a:r>
              <a:rPr lang="en-US"/>
              <a:t>Grade five</a:t>
            </a:r>
          </a:p>
        </p:txBody>
      </p:sp>
      <p:pic>
        <p:nvPicPr>
          <p:cNvPr id="50" name="Google Shape;1317;p167" descr="Icon representing a CAST Interim Assessment that assesses all three science domains (Earth and Space Sciences, Life Sciences, and Physical Sciences)">
            <a:extLst>
              <a:ext uri="{FF2B5EF4-FFF2-40B4-BE49-F238E27FC236}">
                <a16:creationId xmlns:a16="http://schemas.microsoft.com/office/drawing/2014/main" id="{E4728907-7F5C-4C6D-90A6-008BCE7C0470}"/>
              </a:ext>
            </a:extLst>
          </p:cNvPr>
          <p:cNvPicPr preferRelativeResize="0">
            <a:picLocks noGrp="1"/>
          </p:cNvPicPr>
          <p:nvPr>
            <p:ph type="pic" sz="quarter" idx="17"/>
          </p:nvPr>
        </p:nvPicPr>
        <p:blipFill rotWithShape="1">
          <a:blip r:embed="rId3" cstate="email">
            <a:alphaModFix/>
            <a:extLst>
              <a:ext uri="{28A0092B-C50C-407E-A947-70E740481C1C}">
                <a14:useLocalDpi xmlns:a14="http://schemas.microsoft.com/office/drawing/2010/main"/>
              </a:ext>
            </a:extLst>
          </a:blip>
          <a:srcRect/>
          <a:stretch/>
        </p:blipFill>
        <p:spPr>
          <a:xfrm>
            <a:off x="2630488" y="5016500"/>
            <a:ext cx="971550" cy="969963"/>
          </a:xfrm>
          <a:noFill/>
          <a:ln>
            <a:noFill/>
          </a:ln>
        </p:spPr>
      </p:pic>
      <p:sp>
        <p:nvSpPr>
          <p:cNvPr id="32" name="Text Placeholder 31">
            <a:extLst>
              <a:ext uri="{FF2B5EF4-FFF2-40B4-BE49-F238E27FC236}">
                <a16:creationId xmlns:a16="http://schemas.microsoft.com/office/drawing/2014/main" id="{45961445-3304-19C5-191D-B4364DF33D62}"/>
              </a:ext>
            </a:extLst>
          </p:cNvPr>
          <p:cNvSpPr>
            <a:spLocks noGrp="1"/>
          </p:cNvSpPr>
          <p:nvPr>
            <p:ph type="body" sz="quarter" idx="18"/>
          </p:nvPr>
        </p:nvSpPr>
        <p:spPr>
          <a:xfrm>
            <a:off x="4427538" y="1562100"/>
            <a:ext cx="3336925" cy="1147763"/>
          </a:xfrm>
        </p:spPr>
        <p:txBody>
          <a:bodyPr>
            <a:normAutofit/>
          </a:bodyPr>
          <a:lstStyle/>
          <a:p>
            <a:r>
              <a:rPr lang="en-US">
                <a:sym typeface="Arial"/>
              </a:rPr>
              <a:t>Middle </a:t>
            </a:r>
            <a:br>
              <a:rPr lang="en-US">
                <a:sym typeface="Arial"/>
              </a:rPr>
            </a:br>
            <a:r>
              <a:rPr lang="en-US">
                <a:sym typeface="Arial"/>
              </a:rPr>
              <a:t>School</a:t>
            </a:r>
            <a:endParaRPr lang="en-US"/>
          </a:p>
        </p:txBody>
      </p:sp>
      <p:sp>
        <p:nvSpPr>
          <p:cNvPr id="31" name="Content Placeholder 30">
            <a:extLst>
              <a:ext uri="{FF2B5EF4-FFF2-40B4-BE49-F238E27FC236}">
                <a16:creationId xmlns:a16="http://schemas.microsoft.com/office/drawing/2014/main" id="{15044F58-4D59-F267-9F02-C85F13FE129E}"/>
              </a:ext>
            </a:extLst>
          </p:cNvPr>
          <p:cNvSpPr>
            <a:spLocks noGrp="1"/>
          </p:cNvSpPr>
          <p:nvPr>
            <p:ph idx="19"/>
          </p:nvPr>
        </p:nvSpPr>
        <p:spPr>
          <a:xfrm>
            <a:off x="4505325" y="2830513"/>
            <a:ext cx="2058988" cy="952500"/>
          </a:xfrm>
        </p:spPr>
        <p:txBody>
          <a:bodyPr anchor="ctr">
            <a:normAutofit/>
          </a:bodyPr>
          <a:lstStyle/>
          <a:p>
            <a:r>
              <a:rPr lang="en-US"/>
              <a:t>Earth and Space</a:t>
            </a:r>
          </a:p>
        </p:txBody>
      </p:sp>
      <p:pic>
        <p:nvPicPr>
          <p:cNvPr id="51" name="Google Shape;1325;p167" descr="Icon representing a CAST Interim Assessment that assesses the Earth and Space Sciences domain only.">
            <a:extLst>
              <a:ext uri="{FF2B5EF4-FFF2-40B4-BE49-F238E27FC236}">
                <a16:creationId xmlns:a16="http://schemas.microsoft.com/office/drawing/2014/main" id="{8F236A14-7719-72B1-6C12-09F8DE272920}"/>
              </a:ext>
            </a:extLst>
          </p:cNvPr>
          <p:cNvPicPr preferRelativeResize="0">
            <a:picLocks noGrp="1"/>
          </p:cNvPicPr>
          <p:nvPr>
            <p:ph type="pic" sz="quarter" idx="20"/>
          </p:nvPr>
        </p:nvPicPr>
        <p:blipFill rotWithShape="1">
          <a:blip r:embed="rId4" cstate="email">
            <a:alphaModFix/>
            <a:extLst>
              <a:ext uri="{28A0092B-C50C-407E-A947-70E740481C1C}">
                <a14:useLocalDpi xmlns:a14="http://schemas.microsoft.com/office/drawing/2010/main"/>
              </a:ext>
            </a:extLst>
          </a:blip>
          <a:srcRect/>
          <a:stretch/>
        </p:blipFill>
        <p:spPr>
          <a:xfrm>
            <a:off x="6677025" y="2813050"/>
            <a:ext cx="971550" cy="969963"/>
          </a:xfrm>
          <a:noFill/>
          <a:ln>
            <a:noFill/>
          </a:ln>
        </p:spPr>
      </p:pic>
      <p:sp>
        <p:nvSpPr>
          <p:cNvPr id="34" name="Content Placeholder 33">
            <a:extLst>
              <a:ext uri="{FF2B5EF4-FFF2-40B4-BE49-F238E27FC236}">
                <a16:creationId xmlns:a16="http://schemas.microsoft.com/office/drawing/2014/main" id="{FF55DBAD-C338-373E-8203-ED3157B67E56}"/>
              </a:ext>
            </a:extLst>
          </p:cNvPr>
          <p:cNvSpPr>
            <a:spLocks noGrp="1"/>
          </p:cNvSpPr>
          <p:nvPr>
            <p:ph idx="21"/>
          </p:nvPr>
        </p:nvSpPr>
        <p:spPr>
          <a:xfrm>
            <a:off x="4505325" y="3922713"/>
            <a:ext cx="2058988" cy="952500"/>
          </a:xfrm>
        </p:spPr>
        <p:txBody>
          <a:bodyPr anchor="ctr"/>
          <a:lstStyle/>
          <a:p>
            <a:r>
              <a:rPr lang="en-US"/>
              <a:t>Life</a:t>
            </a:r>
          </a:p>
        </p:txBody>
      </p:sp>
      <p:pic>
        <p:nvPicPr>
          <p:cNvPr id="52" name="Google Shape;1326;p167" descr="Icon representing a CAST Interim Assessment that assesses the Life Sciences domain only.">
            <a:extLst>
              <a:ext uri="{FF2B5EF4-FFF2-40B4-BE49-F238E27FC236}">
                <a16:creationId xmlns:a16="http://schemas.microsoft.com/office/drawing/2014/main" id="{EE22496C-C583-9E27-6E4F-7E8E172A663A}"/>
              </a:ext>
            </a:extLst>
          </p:cNvPr>
          <p:cNvPicPr preferRelativeResize="0">
            <a:picLocks noGrp="1"/>
          </p:cNvPicPr>
          <p:nvPr>
            <p:ph type="pic" sz="quarter" idx="22"/>
          </p:nvPr>
        </p:nvPicPr>
        <p:blipFill rotWithShape="1">
          <a:blip r:embed="rId5" cstate="email">
            <a:alphaModFix/>
            <a:extLst>
              <a:ext uri="{28A0092B-C50C-407E-A947-70E740481C1C}">
                <a14:useLocalDpi xmlns:a14="http://schemas.microsoft.com/office/drawing/2010/main"/>
              </a:ext>
            </a:extLst>
          </a:blip>
          <a:srcRect/>
          <a:stretch/>
        </p:blipFill>
        <p:spPr>
          <a:xfrm>
            <a:off x="6677025" y="3905250"/>
            <a:ext cx="971550" cy="969963"/>
          </a:xfrm>
          <a:noFill/>
          <a:ln>
            <a:noFill/>
          </a:ln>
        </p:spPr>
      </p:pic>
      <p:sp>
        <p:nvSpPr>
          <p:cNvPr id="36" name="Content Placeholder 35">
            <a:extLst>
              <a:ext uri="{FF2B5EF4-FFF2-40B4-BE49-F238E27FC236}">
                <a16:creationId xmlns:a16="http://schemas.microsoft.com/office/drawing/2014/main" id="{34FA39AA-D055-33BB-07BD-E07E2D577FEA}"/>
              </a:ext>
            </a:extLst>
          </p:cNvPr>
          <p:cNvSpPr>
            <a:spLocks noGrp="1"/>
          </p:cNvSpPr>
          <p:nvPr>
            <p:ph idx="23"/>
          </p:nvPr>
        </p:nvSpPr>
        <p:spPr>
          <a:xfrm>
            <a:off x="4502150" y="5033963"/>
            <a:ext cx="2060575" cy="952500"/>
          </a:xfrm>
        </p:spPr>
        <p:txBody>
          <a:bodyPr anchor="ctr">
            <a:normAutofit/>
          </a:bodyPr>
          <a:lstStyle/>
          <a:p>
            <a:r>
              <a:rPr lang="en-US">
                <a:sym typeface="Arial"/>
              </a:rPr>
              <a:t>Physical</a:t>
            </a:r>
            <a:endParaRPr lang="en-US"/>
          </a:p>
        </p:txBody>
      </p:sp>
      <p:pic>
        <p:nvPicPr>
          <p:cNvPr id="53" name="Google Shape;1327;p167" descr="Icon representing a CAST Interim Assessment that assesses the Physical Sciences domain only.">
            <a:extLst>
              <a:ext uri="{FF2B5EF4-FFF2-40B4-BE49-F238E27FC236}">
                <a16:creationId xmlns:a16="http://schemas.microsoft.com/office/drawing/2014/main" id="{4F39233D-A8D0-4368-0EFD-A582322075C0}"/>
              </a:ext>
            </a:extLst>
          </p:cNvPr>
          <p:cNvPicPr preferRelativeResize="0">
            <a:picLocks noGrp="1"/>
          </p:cNvPicPr>
          <p:nvPr>
            <p:ph type="pic" sz="quarter" idx="24"/>
          </p:nvPr>
        </p:nvPicPr>
        <p:blipFill rotWithShape="1">
          <a:blip r:embed="rId6" cstate="email">
            <a:alphaModFix/>
            <a:extLst>
              <a:ext uri="{28A0092B-C50C-407E-A947-70E740481C1C}">
                <a14:useLocalDpi xmlns:a14="http://schemas.microsoft.com/office/drawing/2010/main"/>
              </a:ext>
            </a:extLst>
          </a:blip>
          <a:srcRect/>
          <a:stretch/>
        </p:blipFill>
        <p:spPr>
          <a:xfrm>
            <a:off x="6675438" y="5016500"/>
            <a:ext cx="971550" cy="969963"/>
          </a:xfrm>
          <a:noFill/>
          <a:ln>
            <a:noFill/>
          </a:ln>
        </p:spPr>
      </p:pic>
      <p:sp>
        <p:nvSpPr>
          <p:cNvPr id="39" name="Text Placeholder 38">
            <a:extLst>
              <a:ext uri="{FF2B5EF4-FFF2-40B4-BE49-F238E27FC236}">
                <a16:creationId xmlns:a16="http://schemas.microsoft.com/office/drawing/2014/main" id="{54000D72-0A57-20A7-518C-D3B0D2BE322E}"/>
              </a:ext>
            </a:extLst>
          </p:cNvPr>
          <p:cNvSpPr>
            <a:spLocks noGrp="1"/>
          </p:cNvSpPr>
          <p:nvPr>
            <p:ph type="body" sz="quarter" idx="25"/>
          </p:nvPr>
        </p:nvSpPr>
        <p:spPr>
          <a:xfrm>
            <a:off x="8467725" y="1562100"/>
            <a:ext cx="3336925" cy="1147763"/>
          </a:xfrm>
        </p:spPr>
        <p:txBody>
          <a:bodyPr>
            <a:normAutofit/>
          </a:bodyPr>
          <a:lstStyle/>
          <a:p>
            <a:r>
              <a:rPr lang="en-US">
                <a:sym typeface="Arial"/>
              </a:rPr>
              <a:t>High </a:t>
            </a:r>
            <a:br>
              <a:rPr lang="en-US">
                <a:sym typeface="Arial"/>
              </a:rPr>
            </a:br>
            <a:r>
              <a:rPr lang="en-US">
                <a:sym typeface="Arial"/>
              </a:rPr>
              <a:t>School</a:t>
            </a:r>
            <a:endParaRPr lang="en-US"/>
          </a:p>
        </p:txBody>
      </p:sp>
      <p:sp>
        <p:nvSpPr>
          <p:cNvPr id="38" name="Content Placeholder 37">
            <a:extLst>
              <a:ext uri="{FF2B5EF4-FFF2-40B4-BE49-F238E27FC236}">
                <a16:creationId xmlns:a16="http://schemas.microsoft.com/office/drawing/2014/main" id="{1DCC0513-528B-97BC-05CD-88CAC42F3C0E}"/>
              </a:ext>
            </a:extLst>
          </p:cNvPr>
          <p:cNvSpPr>
            <a:spLocks noGrp="1"/>
          </p:cNvSpPr>
          <p:nvPr>
            <p:ph idx="26"/>
          </p:nvPr>
        </p:nvSpPr>
        <p:spPr>
          <a:xfrm>
            <a:off x="8545513" y="2830513"/>
            <a:ext cx="2060575" cy="952500"/>
          </a:xfrm>
        </p:spPr>
        <p:txBody>
          <a:bodyPr anchor="ctr">
            <a:normAutofit/>
          </a:bodyPr>
          <a:lstStyle/>
          <a:p>
            <a:r>
              <a:rPr lang="en-US"/>
              <a:t>Earth and Space</a:t>
            </a:r>
          </a:p>
        </p:txBody>
      </p:sp>
      <p:pic>
        <p:nvPicPr>
          <p:cNvPr id="54" name="Google Shape;1320;p167" descr="Icon representing a CAST Interim Assessment that assesses the Earth and Space Sciences domain only.">
            <a:extLst>
              <a:ext uri="{FF2B5EF4-FFF2-40B4-BE49-F238E27FC236}">
                <a16:creationId xmlns:a16="http://schemas.microsoft.com/office/drawing/2014/main" id="{F5E29145-0967-3822-6D71-B88F372BE39C}"/>
              </a:ext>
            </a:extLst>
          </p:cNvPr>
          <p:cNvPicPr preferRelativeResize="0">
            <a:picLocks noGrp="1"/>
          </p:cNvPicPr>
          <p:nvPr>
            <p:ph type="pic" sz="quarter" idx="27"/>
          </p:nvPr>
        </p:nvPicPr>
        <p:blipFill rotWithShape="1">
          <a:blip r:embed="rId4" cstate="email">
            <a:alphaModFix/>
            <a:extLst>
              <a:ext uri="{28A0092B-C50C-407E-A947-70E740481C1C}">
                <a14:useLocalDpi xmlns:a14="http://schemas.microsoft.com/office/drawing/2010/main"/>
              </a:ext>
            </a:extLst>
          </a:blip>
          <a:srcRect/>
          <a:stretch/>
        </p:blipFill>
        <p:spPr>
          <a:xfrm>
            <a:off x="10718800" y="2813050"/>
            <a:ext cx="971550" cy="969963"/>
          </a:xfrm>
          <a:noFill/>
          <a:ln>
            <a:noFill/>
          </a:ln>
        </p:spPr>
      </p:pic>
      <p:sp>
        <p:nvSpPr>
          <p:cNvPr id="41" name="Content Placeholder 40">
            <a:extLst>
              <a:ext uri="{FF2B5EF4-FFF2-40B4-BE49-F238E27FC236}">
                <a16:creationId xmlns:a16="http://schemas.microsoft.com/office/drawing/2014/main" id="{5ED0E1BD-654B-68C5-1F37-D15CD95302D2}"/>
              </a:ext>
            </a:extLst>
          </p:cNvPr>
          <p:cNvSpPr>
            <a:spLocks noGrp="1"/>
          </p:cNvSpPr>
          <p:nvPr>
            <p:ph idx="28"/>
          </p:nvPr>
        </p:nvSpPr>
        <p:spPr>
          <a:xfrm>
            <a:off x="8545513" y="3922713"/>
            <a:ext cx="2060575" cy="952500"/>
          </a:xfrm>
        </p:spPr>
        <p:txBody>
          <a:bodyPr anchor="ctr"/>
          <a:lstStyle/>
          <a:p>
            <a:r>
              <a:rPr lang="en-US"/>
              <a:t>Life</a:t>
            </a:r>
          </a:p>
        </p:txBody>
      </p:sp>
      <p:pic>
        <p:nvPicPr>
          <p:cNvPr id="55" name="Google Shape;1321;p167" descr="Icon representing a CAST Interim Assessment that assesses the Life Sciences domain only.">
            <a:extLst>
              <a:ext uri="{FF2B5EF4-FFF2-40B4-BE49-F238E27FC236}">
                <a16:creationId xmlns:a16="http://schemas.microsoft.com/office/drawing/2014/main" id="{FFEC0347-69BD-3A14-C804-6FFCFAF0BEE4}"/>
              </a:ext>
            </a:extLst>
          </p:cNvPr>
          <p:cNvPicPr preferRelativeResize="0">
            <a:picLocks noGrp="1"/>
          </p:cNvPicPr>
          <p:nvPr>
            <p:ph type="pic" sz="quarter" idx="29"/>
          </p:nvPr>
        </p:nvPicPr>
        <p:blipFill rotWithShape="1">
          <a:blip r:embed="rId5" cstate="email">
            <a:alphaModFix/>
            <a:extLst>
              <a:ext uri="{28A0092B-C50C-407E-A947-70E740481C1C}">
                <a14:useLocalDpi xmlns:a14="http://schemas.microsoft.com/office/drawing/2010/main"/>
              </a:ext>
            </a:extLst>
          </a:blip>
          <a:srcRect/>
          <a:stretch/>
        </p:blipFill>
        <p:spPr>
          <a:xfrm>
            <a:off x="10718800" y="3905250"/>
            <a:ext cx="971550" cy="969963"/>
          </a:xfrm>
          <a:noFill/>
          <a:ln>
            <a:noFill/>
          </a:ln>
        </p:spPr>
      </p:pic>
      <p:sp>
        <p:nvSpPr>
          <p:cNvPr id="43" name="Content Placeholder 42">
            <a:extLst>
              <a:ext uri="{FF2B5EF4-FFF2-40B4-BE49-F238E27FC236}">
                <a16:creationId xmlns:a16="http://schemas.microsoft.com/office/drawing/2014/main" id="{E8BAECAB-6BFC-A1F2-9C84-0F56C80E919C}"/>
              </a:ext>
            </a:extLst>
          </p:cNvPr>
          <p:cNvSpPr>
            <a:spLocks noGrp="1"/>
          </p:cNvSpPr>
          <p:nvPr>
            <p:ph idx="30"/>
          </p:nvPr>
        </p:nvSpPr>
        <p:spPr>
          <a:xfrm>
            <a:off x="8542338" y="5033963"/>
            <a:ext cx="2060575" cy="952500"/>
          </a:xfrm>
        </p:spPr>
        <p:txBody>
          <a:bodyPr anchor="ctr">
            <a:normAutofit/>
          </a:bodyPr>
          <a:lstStyle/>
          <a:p>
            <a:r>
              <a:rPr lang="en-US"/>
              <a:t>Physical</a:t>
            </a:r>
          </a:p>
        </p:txBody>
      </p:sp>
      <p:pic>
        <p:nvPicPr>
          <p:cNvPr id="56" name="Google Shape;1322;p167" descr="Icon representing a CAST Interim Assessment that assesses the Physical Sciences domain only.">
            <a:extLst>
              <a:ext uri="{FF2B5EF4-FFF2-40B4-BE49-F238E27FC236}">
                <a16:creationId xmlns:a16="http://schemas.microsoft.com/office/drawing/2014/main" id="{E2020BDC-2FC0-DBAB-4DED-DA14530598CC}"/>
              </a:ext>
            </a:extLst>
          </p:cNvPr>
          <p:cNvPicPr preferRelativeResize="0">
            <a:picLocks noGrp="1"/>
          </p:cNvPicPr>
          <p:nvPr>
            <p:ph type="pic" sz="quarter" idx="31"/>
          </p:nvPr>
        </p:nvPicPr>
        <p:blipFill rotWithShape="1">
          <a:blip r:embed="rId6" cstate="email">
            <a:alphaModFix/>
            <a:extLst>
              <a:ext uri="{28A0092B-C50C-407E-A947-70E740481C1C}">
                <a14:useLocalDpi xmlns:a14="http://schemas.microsoft.com/office/drawing/2010/main"/>
              </a:ext>
            </a:extLst>
          </a:blip>
          <a:srcRect/>
          <a:stretch/>
        </p:blipFill>
        <p:spPr>
          <a:xfrm>
            <a:off x="10715625" y="5016500"/>
            <a:ext cx="971550" cy="969963"/>
          </a:xfrm>
          <a:noFill/>
          <a:ln>
            <a:noFill/>
          </a:ln>
        </p:spPr>
      </p:pic>
    </p:spTree>
    <p:extLst>
      <p:ext uri="{BB962C8B-B14F-4D97-AF65-F5344CB8AC3E}">
        <p14:creationId xmlns:p14="http://schemas.microsoft.com/office/powerpoint/2010/main" val="16063309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3B932E-4260-7C54-1CE5-944E72E96D79}"/>
              </a:ext>
            </a:extLst>
          </p:cNvPr>
          <p:cNvSpPr>
            <a:spLocks noGrp="1"/>
          </p:cNvSpPr>
          <p:nvPr>
            <p:ph type="title"/>
          </p:nvPr>
        </p:nvSpPr>
        <p:spPr>
          <a:xfrm>
            <a:off x="0" y="1"/>
            <a:ext cx="6930998" cy="1562099"/>
          </a:xfrm>
          <a:solidFill>
            <a:schemeClr val="tx2"/>
          </a:solidFill>
        </p:spPr>
        <p:txBody>
          <a:bodyPr lIns="274320">
            <a:normAutofit/>
          </a:bodyPr>
          <a:lstStyle/>
          <a:p>
            <a:r>
              <a:rPr lang="en-US" dirty="0">
                <a:solidFill>
                  <a:schemeClr val="bg1"/>
                </a:solidFill>
              </a:rPr>
              <a:t>Interim Assessment Results in CERS</a:t>
            </a:r>
          </a:p>
        </p:txBody>
      </p:sp>
      <p:sp>
        <p:nvSpPr>
          <p:cNvPr id="5" name="Content Placeholder 4">
            <a:extLst>
              <a:ext uri="{FF2B5EF4-FFF2-40B4-BE49-F238E27FC236}">
                <a16:creationId xmlns:a16="http://schemas.microsoft.com/office/drawing/2014/main" id="{CE7C2725-8235-2F4B-02D3-7CA98CEFB5BE}"/>
              </a:ext>
            </a:extLst>
          </p:cNvPr>
          <p:cNvSpPr>
            <a:spLocks noGrp="1"/>
          </p:cNvSpPr>
          <p:nvPr>
            <p:ph sz="half" idx="1"/>
          </p:nvPr>
        </p:nvSpPr>
        <p:spPr>
          <a:xfrm>
            <a:off x="381000" y="1828800"/>
            <a:ext cx="5638800" cy="4348163"/>
          </a:xfrm>
        </p:spPr>
        <p:txBody>
          <a:bodyPr>
            <a:normAutofit fontScale="92500"/>
          </a:bodyPr>
          <a:lstStyle/>
          <a:p>
            <a:pPr marL="548640" indent="-365760"/>
            <a:r>
              <a:rPr lang="en-US" sz="3500" dirty="0"/>
              <a:t>Item viewer</a:t>
            </a:r>
          </a:p>
          <a:p>
            <a:pPr marL="548640" indent="-365760"/>
            <a:r>
              <a:rPr lang="en-US" sz="3500" dirty="0"/>
              <a:t>Item information</a:t>
            </a:r>
          </a:p>
          <a:p>
            <a:pPr marL="548640" indent="-365760"/>
            <a:r>
              <a:rPr lang="en-US" sz="3500" dirty="0"/>
              <a:t>Key/Distractor Analysis</a:t>
            </a:r>
          </a:p>
          <a:p>
            <a:pPr marL="548640" indent="-365760"/>
            <a:r>
              <a:rPr lang="en-US" sz="3500" dirty="0"/>
              <a:t>Rubric and exemplar </a:t>
            </a:r>
          </a:p>
          <a:p>
            <a:pPr marL="548640" indent="-365760"/>
            <a:r>
              <a:rPr lang="en-US" sz="3500" dirty="0"/>
              <a:t>Student responses to items</a:t>
            </a:r>
          </a:p>
          <a:p>
            <a:pPr marL="548640" indent="-365760"/>
            <a:r>
              <a:rPr lang="en-US" sz="3500" dirty="0"/>
              <a:t>Links to instructional resources</a:t>
            </a:r>
            <a:endParaRPr lang="en-US" dirty="0"/>
          </a:p>
          <a:p>
            <a:endParaRPr lang="en-US" dirty="0"/>
          </a:p>
        </p:txBody>
      </p:sp>
      <p:pic>
        <p:nvPicPr>
          <p:cNvPr id="3" name="Google Shape;1372;p169">
            <a:extLst>
              <a:ext uri="{FF2B5EF4-FFF2-40B4-BE49-F238E27FC236}">
                <a16:creationId xmlns:a16="http://schemas.microsoft.com/office/drawing/2014/main" id="{43527A6C-8F31-15FA-9DD9-37FFAE67908A}"/>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a:stretch/>
        </p:blipFill>
        <p:spPr>
          <a:xfrm>
            <a:off x="6700477" y="0"/>
            <a:ext cx="5491523" cy="6857999"/>
          </a:xfrm>
          <a:prstGeom prst="rect">
            <a:avLst/>
          </a:prstGeom>
          <a:noFill/>
          <a:ln>
            <a:noFill/>
          </a:ln>
        </p:spPr>
      </p:pic>
    </p:spTree>
    <p:extLst>
      <p:ext uri="{BB962C8B-B14F-4D97-AF65-F5344CB8AC3E}">
        <p14:creationId xmlns:p14="http://schemas.microsoft.com/office/powerpoint/2010/main" val="39393746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691B-B434-7645-27D3-BD95292BC28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0EEB847-E942-E203-97C1-90DBAF395D21}"/>
              </a:ext>
            </a:extLst>
          </p:cNvPr>
          <p:cNvSpPr>
            <a:spLocks noGrp="1"/>
          </p:cNvSpPr>
          <p:nvPr>
            <p:ph type="title"/>
          </p:nvPr>
        </p:nvSpPr>
        <p:spPr/>
        <p:txBody>
          <a:bodyPr/>
          <a:lstStyle/>
          <a:p>
            <a:r>
              <a:rPr lang="en-US" dirty="0"/>
              <a:t>CERS Microlearning Videos</a:t>
            </a:r>
          </a:p>
        </p:txBody>
      </p:sp>
      <p:sp>
        <p:nvSpPr>
          <p:cNvPr id="5" name="Content Placeholder 4">
            <a:extLst>
              <a:ext uri="{FF2B5EF4-FFF2-40B4-BE49-F238E27FC236}">
                <a16:creationId xmlns:a16="http://schemas.microsoft.com/office/drawing/2014/main" id="{C2F39203-F079-4934-FB60-E7915DFACC50}"/>
              </a:ext>
            </a:extLst>
          </p:cNvPr>
          <p:cNvSpPr>
            <a:spLocks noGrp="1"/>
          </p:cNvSpPr>
          <p:nvPr>
            <p:ph sz="half" idx="1"/>
          </p:nvPr>
        </p:nvSpPr>
        <p:spPr>
          <a:xfrm>
            <a:off x="381000" y="1562100"/>
            <a:ext cx="11706922" cy="1114193"/>
          </a:xfrm>
        </p:spPr>
        <p:txBody>
          <a:bodyPr>
            <a:normAutofit/>
          </a:bodyPr>
          <a:lstStyle/>
          <a:p>
            <a:pPr marL="182880" indent="0">
              <a:buNone/>
            </a:pPr>
            <a:r>
              <a:rPr lang="en-US" sz="2800" dirty="0"/>
              <a:t>All training videos can be found on the </a:t>
            </a:r>
            <a:br>
              <a:rPr lang="en-US" sz="2800" dirty="0"/>
            </a:br>
            <a:r>
              <a:rPr lang="en-US" sz="2800" dirty="0">
                <a:hlinkClick r:id="rId3"/>
              </a:rPr>
              <a:t>CAASPP &amp; ELPAC Upcoming and On-Demand Trainings web page</a:t>
            </a:r>
            <a:r>
              <a:rPr lang="en-US" sz="2800" dirty="0"/>
              <a:t>.</a:t>
            </a:r>
          </a:p>
        </p:txBody>
      </p:sp>
      <p:pic>
        <p:nvPicPr>
          <p:cNvPr id="7" name="Google Shape;1380;p170" descr="Interim Assessments Data in CERS screen: 3 Video links: Interim Assessments Data in CERS (02:25), Interim Assessments Overview (10:15), Demonstration: Interim Assessments Data in CERS (06:50).">
            <a:extLst>
              <a:ext uri="{FF2B5EF4-FFF2-40B4-BE49-F238E27FC236}">
                <a16:creationId xmlns:a16="http://schemas.microsoft.com/office/drawing/2014/main" id="{79EFE453-002B-D8E1-89D7-B991BE2D40FC}"/>
              </a:ext>
            </a:extLst>
          </p:cNvPr>
          <p:cNvPicPr preferRelativeResize="0">
            <a:picLocks noGrp="1"/>
          </p:cNvPicPr>
          <p:nvPr>
            <p:ph sz="half" idx="2"/>
          </p:nvPr>
        </p:nvPicPr>
        <p:blipFill rotWithShape="1">
          <a:blip r:embed="rId4" cstate="screen">
            <a:alphaModFix/>
            <a:extLst>
              <a:ext uri="{28A0092B-C50C-407E-A947-70E740481C1C}">
                <a14:useLocalDpi xmlns:a14="http://schemas.microsoft.com/office/drawing/2010/main"/>
              </a:ext>
            </a:extLst>
          </a:blip>
          <a:stretch>
            <a:fillRect/>
          </a:stretch>
        </p:blipFill>
        <p:spPr>
          <a:xfrm>
            <a:off x="381000" y="2904020"/>
            <a:ext cx="11043853" cy="3481911"/>
          </a:xfrm>
          <a:prstGeom prst="rect">
            <a:avLst/>
          </a:prstGeom>
          <a:no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53217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BA5810F2-78BA-1E29-A865-251C3F7BB0D9}"/>
              </a:ext>
            </a:extLst>
          </p:cNvPr>
          <p:cNvSpPr txBox="1">
            <a:spLocks noGrp="1"/>
          </p:cNvSpPr>
          <p:nvPr>
            <p:ph type="title" idx="4294967295"/>
          </p:nvPr>
        </p:nvSpPr>
        <p:spPr>
          <a:xfrm>
            <a:off x="0" y="1"/>
            <a:ext cx="12191999" cy="1409699"/>
          </a:xfrm>
          <a:prstGeom prst="rect">
            <a:avLst/>
          </a:prstGeom>
          <a:solidFill>
            <a:schemeClr val="tx2"/>
          </a:solidFill>
          <a:ln>
            <a:noFill/>
            <a:prstDash/>
          </a:ln>
          <a:effectLst/>
        </p:spPr>
        <p:txBody>
          <a:bodyPr rot="0" spcFirstLastPara="0" vertOverflow="overflow" horzOverflow="overflow" vert="horz" wrap="square" lIns="365760" tIns="45720" rIns="0" bIns="45720" numCol="1" spcCol="0" rtlCol="0" fromWordArt="0" anchor="ctr" anchorCtr="0" forceAA="0" compatLnSpc="1">
            <a:prstTxWarp prst="textNoShape">
              <a:avLst/>
            </a:prstTxWarp>
            <a:normAutofit/>
          </a:bodyPr>
          <a:lstStyle>
            <a:lvl1pPr algn="l" defTabSz="914400" rtl="0" eaLnBrk="1" latinLnBrk="0" hangingPunct="1">
              <a:lnSpc>
                <a:spcPct val="10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Participation Rate Expectation</a:t>
            </a:r>
          </a:p>
        </p:txBody>
      </p:sp>
      <p:pic>
        <p:nvPicPr>
          <p:cNvPr id="14" name="Picture 13" descr="100%">
            <a:extLst>
              <a:ext uri="{FF2B5EF4-FFF2-40B4-BE49-F238E27FC236}">
                <a16:creationId xmlns:a16="http://schemas.microsoft.com/office/drawing/2014/main" id="{5C1CA2F3-4602-FEF4-1C10-75303F7422B1}"/>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758822" y="1720251"/>
            <a:ext cx="10678367" cy="4456813"/>
          </a:xfrm>
          <a:prstGeom prst="rect">
            <a:avLst/>
          </a:prstGeom>
          <a:noFill/>
        </p:spPr>
      </p:pic>
    </p:spTree>
    <p:extLst>
      <p:ext uri="{BB962C8B-B14F-4D97-AF65-F5344CB8AC3E}">
        <p14:creationId xmlns:p14="http://schemas.microsoft.com/office/powerpoint/2010/main" val="351169515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BB5A11-187D-FF8D-E092-923E8D6A5DAC}"/>
              </a:ext>
            </a:extLst>
          </p:cNvPr>
          <p:cNvSpPr>
            <a:spLocks noGrp="1"/>
          </p:cNvSpPr>
          <p:nvPr>
            <p:ph type="title"/>
          </p:nvPr>
        </p:nvSpPr>
        <p:spPr/>
        <p:txBody>
          <a:bodyPr vert="horz" lIns="91440" tIns="45720" rIns="91440" bIns="45720" rtlCol="0" anchor="ctr">
            <a:normAutofit/>
          </a:bodyPr>
          <a:lstStyle/>
          <a:p>
            <a:pPr algn="ctr">
              <a:lnSpc>
                <a:spcPct val="90000"/>
              </a:lnSpc>
            </a:pPr>
            <a:r>
              <a:rPr lang="en-US" sz="5200" noProof="0" dirty="0">
                <a:latin typeface="+mj-lt"/>
                <a:cs typeface="+mj-cs"/>
              </a:rPr>
              <a:t>Thank you for attending!</a:t>
            </a:r>
          </a:p>
        </p:txBody>
      </p:sp>
      <p:pic>
        <p:nvPicPr>
          <p:cNvPr id="9" name="Picture Placeholder 8">
            <a:extLst>
              <a:ext uri="{FF2B5EF4-FFF2-40B4-BE49-F238E27FC236}">
                <a16:creationId xmlns:a16="http://schemas.microsoft.com/office/drawing/2014/main" id="{C302EAB2-830A-E91E-317D-2F752FF1D2E5}"/>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0" y="0"/>
            <a:ext cx="12192000" cy="5292725"/>
          </a:xfrm>
          <a:prstGeom prst="rect">
            <a:avLst/>
          </a:prstGeom>
        </p:spPr>
      </p:pic>
    </p:spTree>
    <p:extLst>
      <p:ext uri="{BB962C8B-B14F-4D97-AF65-F5344CB8AC3E}">
        <p14:creationId xmlns:p14="http://schemas.microsoft.com/office/powerpoint/2010/main" val="24101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F0E3B-F3D4-507B-2DC6-92454E5B9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75B221-1900-38F2-3C63-13ECE643A0A4}"/>
              </a:ext>
            </a:extLst>
          </p:cNvPr>
          <p:cNvSpPr>
            <a:spLocks noGrp="1"/>
          </p:cNvSpPr>
          <p:nvPr>
            <p:ph type="title"/>
          </p:nvPr>
        </p:nvSpPr>
        <p:spPr/>
        <p:txBody>
          <a:bodyPr/>
          <a:lstStyle/>
          <a:p>
            <a:pPr algn="ctr"/>
            <a:r>
              <a:rPr lang="en-US" dirty="0">
                <a:latin typeface="Arial"/>
                <a:cs typeface="Arial"/>
              </a:rPr>
              <a:t>ELPAC Testing Times</a:t>
            </a:r>
            <a:endParaRPr lang="en-US" dirty="0"/>
          </a:p>
        </p:txBody>
      </p:sp>
      <p:sp>
        <p:nvSpPr>
          <p:cNvPr id="6" name="Content Placeholder 5">
            <a:extLst>
              <a:ext uri="{FF2B5EF4-FFF2-40B4-BE49-F238E27FC236}">
                <a16:creationId xmlns:a16="http://schemas.microsoft.com/office/drawing/2014/main" id="{2BC245C3-93B6-2B10-7534-A31E34C896C7}"/>
              </a:ext>
            </a:extLst>
          </p:cNvPr>
          <p:cNvSpPr>
            <a:spLocks noGrp="1"/>
          </p:cNvSpPr>
          <p:nvPr>
            <p:ph sz="half" idx="1"/>
          </p:nvPr>
        </p:nvSpPr>
        <p:spPr>
          <a:xfrm>
            <a:off x="181706" y="1791629"/>
            <a:ext cx="7310227" cy="4738890"/>
          </a:xfrm>
        </p:spPr>
        <p:txBody>
          <a:bodyPr vert="horz" lIns="0" tIns="45720" rIns="0" bIns="45720" rtlCol="0" anchor="t">
            <a:normAutofit/>
          </a:bodyPr>
          <a:lstStyle/>
          <a:p>
            <a:pPr marL="274320" indent="0">
              <a:spcAft>
                <a:spcPts val="1200"/>
              </a:spcAft>
              <a:buNone/>
            </a:pPr>
            <a:r>
              <a:rPr lang="en-US" sz="3200" dirty="0"/>
              <a:t>Estimated testing times can be found on the CAASPP &amp; ELPAC Website for the following assessments:</a:t>
            </a:r>
          </a:p>
          <a:p>
            <a:pPr marL="685800" indent="-342900"/>
            <a:r>
              <a:rPr lang="en-US" sz="3000" dirty="0"/>
              <a:t>Initial ELPAC</a:t>
            </a:r>
            <a:endParaRPr lang="en-US" sz="3000" dirty="0">
              <a:cs typeface="Arial" panose="020B0604020202020204"/>
            </a:endParaRPr>
          </a:p>
          <a:p>
            <a:pPr marL="685800" indent="-342900"/>
            <a:r>
              <a:rPr lang="en-US" sz="3000" dirty="0"/>
              <a:t>Summative ELPAC</a:t>
            </a:r>
            <a:endParaRPr lang="en-US" sz="3000" dirty="0">
              <a:cs typeface="Arial" panose="020B0604020202020204"/>
            </a:endParaRPr>
          </a:p>
          <a:p>
            <a:pPr marL="685800" indent="-342900"/>
            <a:r>
              <a:rPr lang="en-US" sz="3000" dirty="0"/>
              <a:t>Initial Alternate ELPAC</a:t>
            </a:r>
          </a:p>
          <a:p>
            <a:pPr marL="685800" indent="-342900"/>
            <a:r>
              <a:rPr lang="en-US" sz="3000" dirty="0"/>
              <a:t>Summative Alternate ELPAC</a:t>
            </a:r>
            <a:endParaRPr lang="en-US" sz="3000" dirty="0">
              <a:cs typeface="Arial" panose="020B0604020202020204"/>
            </a:endParaRPr>
          </a:p>
          <a:p>
            <a:endParaRPr lang="en-US" sz="2800" dirty="0">
              <a:cs typeface="Arial"/>
            </a:endParaRPr>
          </a:p>
          <a:p>
            <a:endParaRPr lang="en-US" sz="2800" dirty="0"/>
          </a:p>
          <a:p>
            <a:endParaRPr lang="en-US" sz="2800" dirty="0">
              <a:cs typeface="Arial" panose="020B0604020202020204"/>
            </a:endParaRPr>
          </a:p>
        </p:txBody>
      </p:sp>
      <p:pic>
        <p:nvPicPr>
          <p:cNvPr id="9" name="Content Placeholder 8">
            <a:extLst>
              <a:ext uri="{FF2B5EF4-FFF2-40B4-BE49-F238E27FC236}">
                <a16:creationId xmlns:a16="http://schemas.microsoft.com/office/drawing/2014/main" id="{41EDB90D-E8DB-7706-32A5-635DF21747F3}"/>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7901940" y="1416445"/>
            <a:ext cx="4289660" cy="5451630"/>
          </a:xfrm>
          <a:prstGeom prst="rect">
            <a:avLst/>
          </a:prstGeom>
        </p:spPr>
      </p:pic>
    </p:spTree>
    <p:extLst>
      <p:ext uri="{BB962C8B-B14F-4D97-AF65-F5344CB8AC3E}">
        <p14:creationId xmlns:p14="http://schemas.microsoft.com/office/powerpoint/2010/main" val="2761170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FCF1A-A845-9EC4-0A0D-D5F5033E5477}"/>
              </a:ext>
            </a:extLst>
          </p:cNvPr>
          <p:cNvSpPr>
            <a:spLocks noGrp="1"/>
          </p:cNvSpPr>
          <p:nvPr>
            <p:ph type="title"/>
          </p:nvPr>
        </p:nvSpPr>
        <p:spPr/>
        <p:txBody>
          <a:bodyPr/>
          <a:lstStyle/>
          <a:p>
            <a:pPr algn="ctr" rtl="1"/>
            <a:r>
              <a:rPr lang="en-US" dirty="0"/>
              <a:t>Test Security</a:t>
            </a:r>
          </a:p>
        </p:txBody>
      </p:sp>
      <p:pic>
        <p:nvPicPr>
          <p:cNvPr id="4" name="Google Shape;380;p54">
            <a:extLst>
              <a:ext uri="{FF2B5EF4-FFF2-40B4-BE49-F238E27FC236}">
                <a16:creationId xmlns:a16="http://schemas.microsoft.com/office/drawing/2014/main" id="{5A106F73-6910-26D2-8EB8-507B4372B8EC}"/>
              </a:ext>
              <a:ext uri="{C183D7F6-B498-43B3-948B-1728B52AA6E4}">
                <adec:decorative xmlns:adec="http://schemas.microsoft.com/office/drawing/2017/decorative" val="1"/>
              </a:ext>
            </a:extLst>
          </p:cNvPr>
          <p:cNvPicPr preferRelativeResize="0">
            <a:picLocks noGrp="1"/>
          </p:cNvPicPr>
          <p:nvPr>
            <p:ph type="pic" sz="quarter" idx="10"/>
          </p:nvPr>
        </p:nvPicPr>
        <p:blipFill rotWithShape="1">
          <a:blip r:embed="rId3" cstate="email">
            <a:alphaModFix/>
            <a:extLst>
              <a:ext uri="{28A0092B-C50C-407E-A947-70E740481C1C}">
                <a14:useLocalDpi xmlns:a14="http://schemas.microsoft.com/office/drawing/2010/main"/>
              </a:ext>
            </a:extLst>
          </a:blip>
          <a:srcRect/>
          <a:stretch/>
        </p:blipFill>
        <p:spPr>
          <a:xfrm>
            <a:off x="0" y="7684"/>
            <a:ext cx="12192000" cy="5292725"/>
          </a:xfrm>
          <a:prstGeom prst="rect">
            <a:avLst/>
          </a:prstGeom>
          <a:noFill/>
          <a:ln>
            <a:noFill/>
          </a:ln>
        </p:spPr>
      </p:pic>
    </p:spTree>
    <p:extLst>
      <p:ext uri="{BB962C8B-B14F-4D97-AF65-F5344CB8AC3E}">
        <p14:creationId xmlns:p14="http://schemas.microsoft.com/office/powerpoint/2010/main" val="1742654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B7200-C5C9-C72A-A93E-CAA1351B6B86}"/>
              </a:ext>
            </a:extLst>
          </p:cNvPr>
          <p:cNvSpPr>
            <a:spLocks noGrp="1"/>
          </p:cNvSpPr>
          <p:nvPr>
            <p:ph type="title"/>
          </p:nvPr>
        </p:nvSpPr>
        <p:spPr>
          <a:xfrm>
            <a:off x="1" y="0"/>
            <a:ext cx="4121824" cy="6857999"/>
          </a:xfrm>
        </p:spPr>
        <p:txBody>
          <a:bodyPr/>
          <a:lstStyle/>
          <a:p>
            <a:pPr algn="l"/>
            <a:r>
              <a:rPr lang="en-US" dirty="0"/>
              <a:t>Test Operations Management System (TOMS)  Security Affidavits</a:t>
            </a:r>
          </a:p>
        </p:txBody>
      </p:sp>
      <p:pic>
        <p:nvPicPr>
          <p:cNvPr id="7" name="Google Shape;387;p55">
            <a:extLst>
              <a:ext uri="{FF2B5EF4-FFF2-40B4-BE49-F238E27FC236}">
                <a16:creationId xmlns:a16="http://schemas.microsoft.com/office/drawing/2014/main" id="{A1B16D6F-AD36-99E2-B871-D5E38761D163}"/>
              </a:ext>
              <a:ext uri="{C183D7F6-B498-43B3-948B-1728B52AA6E4}">
                <adec:decorative xmlns:adec="http://schemas.microsoft.com/office/drawing/2017/decorative" val="1"/>
              </a:ext>
            </a:extLst>
          </p:cNvPr>
          <p:cNvPicPr preferRelativeResize="0">
            <a:picLocks noGrp="1"/>
          </p:cNvPicPr>
          <p:nvPr>
            <p:ph idx="4294967295"/>
          </p:nvPr>
        </p:nvPicPr>
        <p:blipFill rotWithShape="1">
          <a:blip r:embed="rId3" cstate="email">
            <a:alphaModFix/>
            <a:extLst>
              <a:ext uri="{28A0092B-C50C-407E-A947-70E740481C1C}">
                <a14:useLocalDpi xmlns:a14="http://schemas.microsoft.com/office/drawing/2010/main"/>
              </a:ext>
            </a:extLst>
          </a:blip>
          <a:srcRect/>
          <a:stretch/>
        </p:blipFill>
        <p:spPr>
          <a:xfrm>
            <a:off x="4121824" y="0"/>
            <a:ext cx="8070176" cy="6858000"/>
          </a:xfrm>
          <a:prstGeom prst="rect">
            <a:avLst/>
          </a:prstGeom>
          <a:noFill/>
          <a:ln>
            <a:noFill/>
          </a:ln>
        </p:spPr>
      </p:pic>
    </p:spTree>
    <p:extLst>
      <p:ext uri="{BB962C8B-B14F-4D97-AF65-F5344CB8AC3E}">
        <p14:creationId xmlns:p14="http://schemas.microsoft.com/office/powerpoint/2010/main" val="2414938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393;p56">
            <a:extLst>
              <a:ext uri="{FF2B5EF4-FFF2-40B4-BE49-F238E27FC236}">
                <a16:creationId xmlns:a16="http://schemas.microsoft.com/office/drawing/2014/main" id="{AA9FB733-6197-FFE4-C097-D8E7F92C7250}"/>
              </a:ext>
              <a:ext uri="{C183D7F6-B498-43B3-948B-1728B52AA6E4}">
                <adec:decorative xmlns:adec="http://schemas.microsoft.com/office/drawing/2017/decorative" val="1"/>
              </a:ext>
            </a:extLst>
          </p:cNvPr>
          <p:cNvPicPr preferRelativeResize="0">
            <a:picLocks noGrp="1"/>
          </p:cNvPicPr>
          <p:nvPr>
            <p:ph type="pic" sz="quarter" idx="10"/>
          </p:nvPr>
        </p:nvPicPr>
        <p:blipFill rotWithShape="1">
          <a:blip r:embed="rId3" cstate="email">
            <a:alphaModFix/>
            <a:extLst>
              <a:ext uri="{28A0092B-C50C-407E-A947-70E740481C1C}">
                <a14:useLocalDpi xmlns:a14="http://schemas.microsoft.com/office/drawing/2010/main"/>
              </a:ext>
            </a:extLst>
          </a:blip>
          <a:srcRect/>
          <a:stretch/>
        </p:blipFill>
        <p:spPr>
          <a:xfrm>
            <a:off x="0" y="7434"/>
            <a:ext cx="12192000" cy="6858000"/>
          </a:xfrm>
          <a:prstGeom prst="rect">
            <a:avLst/>
          </a:prstGeom>
          <a:noFill/>
          <a:ln>
            <a:noFill/>
          </a:ln>
        </p:spPr>
      </p:pic>
      <p:sp>
        <p:nvSpPr>
          <p:cNvPr id="4" name="Title 3">
            <a:extLst>
              <a:ext uri="{FF2B5EF4-FFF2-40B4-BE49-F238E27FC236}">
                <a16:creationId xmlns:a16="http://schemas.microsoft.com/office/drawing/2014/main" id="{B50F150E-887A-BF67-DDC7-92AE3871A8BB}"/>
              </a:ext>
            </a:extLst>
          </p:cNvPr>
          <p:cNvSpPr>
            <a:spLocks noGrp="1"/>
          </p:cNvSpPr>
          <p:nvPr>
            <p:ph type="title"/>
          </p:nvPr>
        </p:nvSpPr>
        <p:spPr>
          <a:xfrm>
            <a:off x="385011" y="365125"/>
            <a:ext cx="6861177" cy="2282382"/>
          </a:xfrm>
        </p:spPr>
        <p:txBody>
          <a:bodyPr/>
          <a:lstStyle/>
          <a:p>
            <a:r>
              <a:rPr lang="en-US">
                <a:latin typeface="Arial"/>
                <a:cs typeface="Arial"/>
              </a:rPr>
              <a:t>ELPAC Test Security Affidavit for Non-TOMS Users</a:t>
            </a:r>
          </a:p>
        </p:txBody>
      </p:sp>
    </p:spTree>
    <p:extLst>
      <p:ext uri="{BB962C8B-B14F-4D97-AF65-F5344CB8AC3E}">
        <p14:creationId xmlns:p14="http://schemas.microsoft.com/office/powerpoint/2010/main" val="3753407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400;p57">
            <a:extLst>
              <a:ext uri="{FF2B5EF4-FFF2-40B4-BE49-F238E27FC236}">
                <a16:creationId xmlns:a16="http://schemas.microsoft.com/office/drawing/2014/main" id="{337FD910-C205-532C-9310-CBE038C5C98C}"/>
              </a:ext>
              <a:ext uri="{C183D7F6-B498-43B3-948B-1728B52AA6E4}">
                <adec:decorative xmlns:adec="http://schemas.microsoft.com/office/drawing/2017/decorative" val="1"/>
              </a:ext>
            </a:extLst>
          </p:cNvPr>
          <p:cNvPicPr preferRelativeResize="0">
            <a:picLocks noGrp="1"/>
          </p:cNvPicPr>
          <p:nvPr>
            <p:ph type="pic" sz="quarter" idx="10"/>
          </p:nvPr>
        </p:nvPicPr>
        <p:blipFill rotWithShape="1">
          <a:blip r:embed="rId3" cstate="email">
            <a:alphaModFix/>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3" name="Title 2">
            <a:extLst>
              <a:ext uri="{FF2B5EF4-FFF2-40B4-BE49-F238E27FC236}">
                <a16:creationId xmlns:a16="http://schemas.microsoft.com/office/drawing/2014/main" id="{71C2A7E2-5614-0FEF-50E1-73D39CF3C323}"/>
              </a:ext>
            </a:extLst>
          </p:cNvPr>
          <p:cNvSpPr>
            <a:spLocks noGrp="1"/>
          </p:cNvSpPr>
          <p:nvPr>
            <p:ph type="title"/>
          </p:nvPr>
        </p:nvSpPr>
        <p:spPr>
          <a:xfrm>
            <a:off x="385011" y="0"/>
            <a:ext cx="5710989" cy="2343630"/>
          </a:xfrm>
        </p:spPr>
        <p:txBody>
          <a:bodyPr/>
          <a:lstStyle/>
          <a:p>
            <a:r>
              <a:rPr lang="en-US" dirty="0">
                <a:solidFill>
                  <a:schemeClr val="bg1"/>
                </a:solidFill>
              </a:rPr>
              <a:t>Secure Browser</a:t>
            </a:r>
          </a:p>
        </p:txBody>
      </p:sp>
    </p:spTree>
    <p:extLst>
      <p:ext uri="{BB962C8B-B14F-4D97-AF65-F5344CB8AC3E}">
        <p14:creationId xmlns:p14="http://schemas.microsoft.com/office/powerpoint/2010/main" val="2967773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408;p58">
            <a:extLst>
              <a:ext uri="{FF2B5EF4-FFF2-40B4-BE49-F238E27FC236}">
                <a16:creationId xmlns:a16="http://schemas.microsoft.com/office/drawing/2014/main" id="{7C6EB8C5-78FE-6733-20C3-7DC26F747B8D}"/>
              </a:ext>
              <a:ext uri="{C183D7F6-B498-43B3-948B-1728B52AA6E4}">
                <adec:decorative xmlns:adec="http://schemas.microsoft.com/office/drawing/2017/decorative" val="1"/>
              </a:ext>
            </a:extLst>
          </p:cNvPr>
          <p:cNvPicPr preferRelativeResize="0">
            <a:picLocks noGrp="1"/>
          </p:cNvPicPr>
          <p:nvPr>
            <p:ph idx="4294967295"/>
          </p:nvPr>
        </p:nvPicPr>
        <p:blipFill rotWithShape="1">
          <a:blip r:embed="rId3" cstate="email">
            <a:alphaModFix/>
            <a:extLst>
              <a:ext uri="{28A0092B-C50C-407E-A947-70E740481C1C}">
                <a14:useLocalDpi xmlns:a14="http://schemas.microsoft.com/office/drawing/2010/main"/>
              </a:ext>
            </a:extLst>
          </a:blip>
          <a:srcRect/>
          <a:stretch/>
        </p:blipFill>
        <p:spPr>
          <a:xfrm>
            <a:off x="4189228" y="0"/>
            <a:ext cx="8002785" cy="6876131"/>
          </a:xfrm>
          <a:prstGeom prst="rect">
            <a:avLst/>
          </a:prstGeom>
          <a:noFill/>
          <a:ln>
            <a:noFill/>
          </a:ln>
        </p:spPr>
      </p:pic>
      <p:sp>
        <p:nvSpPr>
          <p:cNvPr id="5" name="Title 4">
            <a:extLst>
              <a:ext uri="{FF2B5EF4-FFF2-40B4-BE49-F238E27FC236}">
                <a16:creationId xmlns:a16="http://schemas.microsoft.com/office/drawing/2014/main" id="{9BCC451D-70FD-786B-1EA2-D6FD15400F01}"/>
              </a:ext>
            </a:extLst>
          </p:cNvPr>
          <p:cNvSpPr>
            <a:spLocks noGrp="1"/>
          </p:cNvSpPr>
          <p:nvPr>
            <p:ph type="title"/>
          </p:nvPr>
        </p:nvSpPr>
        <p:spPr/>
        <p:txBody>
          <a:bodyPr/>
          <a:lstStyle/>
          <a:p>
            <a:r>
              <a:rPr lang="en-US" dirty="0"/>
              <a:t>ELPAC Secure </a:t>
            </a:r>
            <a:br>
              <a:rPr lang="en-US" dirty="0"/>
            </a:br>
            <a:r>
              <a:rPr lang="en-US" dirty="0"/>
              <a:t>Materials</a:t>
            </a:r>
          </a:p>
        </p:txBody>
      </p:sp>
    </p:spTree>
    <p:extLst>
      <p:ext uri="{BB962C8B-B14F-4D97-AF65-F5344CB8AC3E}">
        <p14:creationId xmlns:p14="http://schemas.microsoft.com/office/powerpoint/2010/main" val="3550739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19A6F-778D-67E1-EFC5-A33E173FB1C8}"/>
              </a:ext>
            </a:extLst>
          </p:cNvPr>
          <p:cNvSpPr>
            <a:spLocks noGrp="1"/>
          </p:cNvSpPr>
          <p:nvPr>
            <p:ph type="title"/>
          </p:nvPr>
        </p:nvSpPr>
        <p:spPr/>
        <p:txBody>
          <a:bodyPr/>
          <a:lstStyle/>
          <a:p>
            <a:pPr algn="ctr"/>
            <a:r>
              <a:rPr lang="en-US" dirty="0"/>
              <a:t>Activity: Pop Quiz</a:t>
            </a:r>
          </a:p>
        </p:txBody>
      </p:sp>
      <p:pic>
        <p:nvPicPr>
          <p:cNvPr id="4" name="Google Shape;415;p59" descr="Quiz Time&#10;&#10;">
            <a:extLst>
              <a:ext uri="{FF2B5EF4-FFF2-40B4-BE49-F238E27FC236}">
                <a16:creationId xmlns:a16="http://schemas.microsoft.com/office/drawing/2014/main" id="{5C95F863-7882-664B-EB97-0B8FECCB0ED7}"/>
              </a:ext>
            </a:extLst>
          </p:cNvPr>
          <p:cNvPicPr preferRelativeResize="0">
            <a:picLocks noGrp="1"/>
          </p:cNvPicPr>
          <p:nvPr>
            <p:ph idx="1"/>
          </p:nvPr>
        </p:nvPicPr>
        <p:blipFill rotWithShape="1">
          <a:blip r:embed="rId3" cstate="email">
            <a:alphaModFix/>
            <a:extLst>
              <a:ext uri="{28A0092B-C50C-407E-A947-70E740481C1C}">
                <a14:useLocalDpi xmlns:a14="http://schemas.microsoft.com/office/drawing/2010/main"/>
              </a:ext>
            </a:extLst>
          </a:blip>
          <a:srcRect/>
          <a:stretch/>
        </p:blipFill>
        <p:spPr>
          <a:xfrm>
            <a:off x="1926462" y="0"/>
            <a:ext cx="8339075" cy="5541963"/>
          </a:xfrm>
          <a:prstGeom prst="rect">
            <a:avLst/>
          </a:prstGeom>
          <a:noFill/>
          <a:ln>
            <a:noFill/>
          </a:ln>
        </p:spPr>
      </p:pic>
    </p:spTree>
    <p:extLst>
      <p:ext uri="{BB962C8B-B14F-4D97-AF65-F5344CB8AC3E}">
        <p14:creationId xmlns:p14="http://schemas.microsoft.com/office/powerpoint/2010/main" val="3670170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96D03-52B2-7E21-5EA1-EDEE5E8A6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9ED7B-FE50-C0E0-E0D9-D355B39AD8F6}"/>
              </a:ext>
            </a:extLst>
          </p:cNvPr>
          <p:cNvSpPr>
            <a:spLocks noGrp="1"/>
          </p:cNvSpPr>
          <p:nvPr>
            <p:ph type="title"/>
          </p:nvPr>
        </p:nvSpPr>
        <p:spPr/>
        <p:txBody>
          <a:bodyPr/>
          <a:lstStyle/>
          <a:p>
            <a:r>
              <a:rPr lang="en-US" dirty="0"/>
              <a:t>Question #1</a:t>
            </a:r>
          </a:p>
        </p:txBody>
      </p:sp>
      <p:sp>
        <p:nvSpPr>
          <p:cNvPr id="3" name="Content Placeholder 2">
            <a:extLst>
              <a:ext uri="{FF2B5EF4-FFF2-40B4-BE49-F238E27FC236}">
                <a16:creationId xmlns:a16="http://schemas.microsoft.com/office/drawing/2014/main" id="{05837B25-C424-730F-A18E-E091E7EF8487}"/>
              </a:ext>
            </a:extLst>
          </p:cNvPr>
          <p:cNvSpPr>
            <a:spLocks noGrp="1"/>
          </p:cNvSpPr>
          <p:nvPr>
            <p:ph idx="1"/>
          </p:nvPr>
        </p:nvSpPr>
        <p:spPr>
          <a:xfrm>
            <a:off x="5278792" y="1"/>
            <a:ext cx="5947443" cy="6857998"/>
          </a:xfrm>
        </p:spPr>
        <p:txBody>
          <a:bodyPr anchor="ctr">
            <a:normAutofit/>
          </a:bodyPr>
          <a:lstStyle/>
          <a:p>
            <a:pPr marL="0" indent="0">
              <a:spcAft>
                <a:spcPts val="1800"/>
              </a:spcAft>
              <a:buNone/>
            </a:pPr>
            <a:r>
              <a:rPr lang="en-US" sz="4000" b="1" dirty="0"/>
              <a:t>Question: </a:t>
            </a:r>
            <a:r>
              <a:rPr lang="en-US" sz="4000" dirty="0"/>
              <a:t>True or False? </a:t>
            </a:r>
          </a:p>
          <a:p>
            <a:pPr marL="0" indent="0">
              <a:buNone/>
            </a:pPr>
            <a:r>
              <a:rPr lang="en-US" dirty="0"/>
              <a:t>Eligible EL students must be administered either Summative ELPAC or Summative Alternate ELPAC.</a:t>
            </a:r>
          </a:p>
        </p:txBody>
      </p:sp>
    </p:spTree>
    <p:extLst>
      <p:ext uri="{BB962C8B-B14F-4D97-AF65-F5344CB8AC3E}">
        <p14:creationId xmlns:p14="http://schemas.microsoft.com/office/powerpoint/2010/main" val="2328122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D563-7178-CB4B-6ED4-4E16A159B319}"/>
              </a:ext>
            </a:extLst>
          </p:cNvPr>
          <p:cNvSpPr>
            <a:spLocks noGrp="1"/>
          </p:cNvSpPr>
          <p:nvPr>
            <p:ph type="title"/>
          </p:nvPr>
        </p:nvSpPr>
        <p:spPr>
          <a:xfrm>
            <a:off x="381000" y="-1"/>
            <a:ext cx="11430000" cy="1471962"/>
          </a:xfrm>
        </p:spPr>
        <p:txBody>
          <a:bodyPr>
            <a:normAutofit/>
          </a:bodyPr>
          <a:lstStyle/>
          <a:p>
            <a:r>
              <a:rPr lang="en-US" sz="3200" dirty="0"/>
              <a:t>How Local Educational Agencies Can Use This Deck</a:t>
            </a:r>
          </a:p>
        </p:txBody>
      </p:sp>
      <p:sp>
        <p:nvSpPr>
          <p:cNvPr id="5" name="Content Placeholder 4">
            <a:extLst>
              <a:ext uri="{FF2B5EF4-FFF2-40B4-BE49-F238E27FC236}">
                <a16:creationId xmlns:a16="http://schemas.microsoft.com/office/drawing/2014/main" id="{22F64524-6D63-FB30-F348-13FD7147E8BE}"/>
              </a:ext>
            </a:extLst>
          </p:cNvPr>
          <p:cNvSpPr>
            <a:spLocks noGrp="1"/>
          </p:cNvSpPr>
          <p:nvPr>
            <p:ph idx="1"/>
          </p:nvPr>
        </p:nvSpPr>
        <p:spPr>
          <a:xfrm>
            <a:off x="381000" y="1598340"/>
            <a:ext cx="11008112" cy="5151865"/>
          </a:xfrm>
        </p:spPr>
        <p:txBody>
          <a:bodyPr>
            <a:noAutofit/>
          </a:bodyPr>
          <a:lstStyle/>
          <a:p>
            <a:pPr marL="514350" indent="-514350">
              <a:lnSpc>
                <a:spcPct val="90000"/>
              </a:lnSpc>
              <a:spcBef>
                <a:spcPts val="600"/>
              </a:spcBef>
              <a:spcAft>
                <a:spcPts val="1200"/>
              </a:spcAft>
            </a:pPr>
            <a:r>
              <a:rPr lang="en-US" sz="2400" b="1" dirty="0"/>
              <a:t>Review the content in the deck.</a:t>
            </a:r>
          </a:p>
          <a:p>
            <a:pPr lvl="1">
              <a:lnSpc>
                <a:spcPct val="90000"/>
              </a:lnSpc>
              <a:spcBef>
                <a:spcPts val="0"/>
              </a:spcBef>
              <a:spcAft>
                <a:spcPts val="1200"/>
              </a:spcAft>
            </a:pPr>
            <a:r>
              <a:rPr lang="en-US" sz="2400" dirty="0">
                <a:highlight>
                  <a:srgbClr val="FFFF00"/>
                </a:highlight>
              </a:rPr>
              <a:t>Highlighted text on the slide denotes something you may need to change based on your local procedures.</a:t>
            </a:r>
          </a:p>
          <a:p>
            <a:pPr lvl="1">
              <a:lnSpc>
                <a:spcPct val="90000"/>
              </a:lnSpc>
              <a:spcBef>
                <a:spcPts val="0"/>
              </a:spcBef>
              <a:spcAft>
                <a:spcPts val="1200"/>
              </a:spcAft>
            </a:pPr>
            <a:r>
              <a:rPr lang="en-US" sz="2400" b="1" i="1" dirty="0"/>
              <a:t>[Bracketed bold and italic text in speaker notes denotes something you may need to update based on your local procedures.]</a:t>
            </a:r>
          </a:p>
          <a:p>
            <a:pPr marL="514350" indent="-514350">
              <a:lnSpc>
                <a:spcPct val="90000"/>
              </a:lnSpc>
              <a:spcBef>
                <a:spcPts val="600"/>
              </a:spcBef>
              <a:spcAft>
                <a:spcPts val="1200"/>
              </a:spcAft>
            </a:pPr>
            <a:r>
              <a:rPr lang="en-US" sz="2400" b="1" dirty="0"/>
              <a:t>Make the deck your own.</a:t>
            </a:r>
          </a:p>
          <a:p>
            <a:pPr lvl="1">
              <a:lnSpc>
                <a:spcPct val="90000"/>
              </a:lnSpc>
              <a:spcBef>
                <a:spcPts val="0"/>
              </a:spcBef>
              <a:spcAft>
                <a:spcPts val="1200"/>
              </a:spcAft>
            </a:pPr>
            <a:r>
              <a:rPr lang="en-US" sz="2400" dirty="0"/>
              <a:t>Hide or add any slides, as needed, for your local training.</a:t>
            </a:r>
          </a:p>
          <a:p>
            <a:pPr lvl="1">
              <a:lnSpc>
                <a:spcPct val="90000"/>
              </a:lnSpc>
              <a:spcBef>
                <a:spcPts val="0"/>
              </a:spcBef>
              <a:spcAft>
                <a:spcPts val="1200"/>
              </a:spcAft>
            </a:pPr>
            <a:r>
              <a:rPr lang="en-US" sz="2400" dirty="0"/>
              <a:t>You can add district or school logos and change the colors as needed.</a:t>
            </a:r>
          </a:p>
          <a:p>
            <a:pPr lvl="1">
              <a:lnSpc>
                <a:spcPct val="90000"/>
              </a:lnSpc>
              <a:spcBef>
                <a:spcPts val="0"/>
              </a:spcBef>
              <a:spcAft>
                <a:spcPts val="1200"/>
              </a:spcAft>
            </a:pPr>
            <a:r>
              <a:rPr lang="en-US" sz="2400" dirty="0"/>
              <a:t>Many slide titles have a (2) after them. Those were needed to post the deck accessibly, but you can remove them for your live presentation if you prefer.</a:t>
            </a:r>
          </a:p>
          <a:p>
            <a:pPr lvl="1">
              <a:lnSpc>
                <a:spcPct val="90000"/>
              </a:lnSpc>
              <a:spcBef>
                <a:spcPts val="0"/>
              </a:spcBef>
              <a:spcAft>
                <a:spcPts val="1200"/>
              </a:spcAft>
            </a:pPr>
            <a:r>
              <a:rPr lang="en-US" sz="2400" dirty="0"/>
              <a:t>Insert the break slide (next slide) where needed for your flow.</a:t>
            </a:r>
          </a:p>
        </p:txBody>
      </p:sp>
    </p:spTree>
    <p:extLst>
      <p:ext uri="{BB962C8B-B14F-4D97-AF65-F5344CB8AC3E}">
        <p14:creationId xmlns:p14="http://schemas.microsoft.com/office/powerpoint/2010/main" val="2999070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05FE-A308-1F83-A442-914AF5163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FD0A6-3217-8113-CEF7-4AEB9D10C757}"/>
              </a:ext>
            </a:extLst>
          </p:cNvPr>
          <p:cNvSpPr>
            <a:spLocks noGrp="1"/>
          </p:cNvSpPr>
          <p:nvPr>
            <p:ph type="title"/>
          </p:nvPr>
        </p:nvSpPr>
        <p:spPr/>
        <p:txBody>
          <a:bodyPr/>
          <a:lstStyle/>
          <a:p>
            <a:r>
              <a:rPr lang="en-US" dirty="0"/>
              <a:t>Answer #1</a:t>
            </a:r>
          </a:p>
        </p:txBody>
      </p:sp>
      <p:sp>
        <p:nvSpPr>
          <p:cNvPr id="3" name="Content Placeholder 2">
            <a:extLst>
              <a:ext uri="{FF2B5EF4-FFF2-40B4-BE49-F238E27FC236}">
                <a16:creationId xmlns:a16="http://schemas.microsoft.com/office/drawing/2014/main" id="{FC0774BE-BE42-3C89-9F7D-1D935A40EFF7}"/>
              </a:ext>
            </a:extLst>
          </p:cNvPr>
          <p:cNvSpPr>
            <a:spLocks noGrp="1"/>
          </p:cNvSpPr>
          <p:nvPr>
            <p:ph idx="1"/>
          </p:nvPr>
        </p:nvSpPr>
        <p:spPr>
          <a:xfrm>
            <a:off x="4579951" y="0"/>
            <a:ext cx="7612049" cy="2646947"/>
          </a:xfrm>
          <a:solidFill>
            <a:schemeClr val="bg2"/>
          </a:solidFill>
        </p:spPr>
        <p:txBody>
          <a:bodyPr lIns="548640" tIns="182880" rIns="640080" bIns="182880" anchor="ctr">
            <a:normAutofit fontScale="92500" lnSpcReduction="10000"/>
          </a:bodyPr>
          <a:lstStyle/>
          <a:p>
            <a:pPr marL="0" indent="0">
              <a:spcBef>
                <a:spcPts val="1200"/>
              </a:spcBef>
              <a:buNone/>
            </a:pPr>
            <a:r>
              <a:rPr lang="en-US" sz="3200" b="1" dirty="0"/>
              <a:t>Question: </a:t>
            </a:r>
            <a:r>
              <a:rPr lang="en-US" sz="3200" dirty="0"/>
              <a:t>True or False? </a:t>
            </a:r>
          </a:p>
          <a:p>
            <a:pPr marL="0" indent="0">
              <a:buNone/>
            </a:pPr>
            <a:r>
              <a:rPr lang="en-US" sz="3200" dirty="0"/>
              <a:t>Eligible EL students </a:t>
            </a:r>
            <a:br>
              <a:rPr lang="en-US" sz="3200" dirty="0"/>
            </a:br>
            <a:r>
              <a:rPr lang="en-US" sz="3200" dirty="0"/>
              <a:t>must be administered either Summative ELPAC or Summative Alternate ELPAC.</a:t>
            </a:r>
          </a:p>
        </p:txBody>
      </p:sp>
      <p:sp>
        <p:nvSpPr>
          <p:cNvPr id="4" name="Content Placeholder 3">
            <a:extLst>
              <a:ext uri="{FF2B5EF4-FFF2-40B4-BE49-F238E27FC236}">
                <a16:creationId xmlns:a16="http://schemas.microsoft.com/office/drawing/2014/main" id="{BCBD1369-E034-50CB-F916-43770CBD8D15}"/>
              </a:ext>
            </a:extLst>
          </p:cNvPr>
          <p:cNvSpPr>
            <a:spLocks noGrp="1"/>
          </p:cNvSpPr>
          <p:nvPr>
            <p:ph idx="10"/>
          </p:nvPr>
        </p:nvSpPr>
        <p:spPr>
          <a:xfrm>
            <a:off x="5070764" y="2848542"/>
            <a:ext cx="6806739" cy="3550023"/>
          </a:xfrm>
        </p:spPr>
        <p:txBody>
          <a:bodyPr anchor="ctr">
            <a:normAutofit/>
          </a:bodyPr>
          <a:lstStyle/>
          <a:p>
            <a:pPr marL="0" lvl="0" indent="0">
              <a:lnSpc>
                <a:spcPct val="150000"/>
              </a:lnSpc>
              <a:spcBef>
                <a:spcPts val="0"/>
              </a:spcBef>
              <a:spcAft>
                <a:spcPts val="1200"/>
              </a:spcAft>
              <a:buClr>
                <a:schemeClr val="dk2"/>
              </a:buClr>
              <a:buSzPts val="2800"/>
              <a:buNone/>
            </a:pPr>
            <a:r>
              <a:rPr lang="en-US" sz="4400" b="1" dirty="0">
                <a:latin typeface="+mj-lt"/>
              </a:rPr>
              <a:t>Answer: </a:t>
            </a:r>
            <a:r>
              <a:rPr lang="en-US" sz="4400" dirty="0">
                <a:latin typeface="+mj-lt"/>
              </a:rPr>
              <a:t>True</a:t>
            </a:r>
          </a:p>
          <a:p>
            <a:pPr marL="0" indent="0">
              <a:spcBef>
                <a:spcPts val="0"/>
              </a:spcBef>
              <a:buClr>
                <a:schemeClr val="dk2"/>
              </a:buClr>
              <a:buSzPts val="2800"/>
              <a:buNone/>
            </a:pPr>
            <a:r>
              <a:rPr lang="en-US" sz="3200" dirty="0">
                <a:latin typeface="+mj-lt"/>
              </a:rPr>
              <a:t>The state expects </a:t>
            </a:r>
            <a:r>
              <a:rPr lang="en-US" sz="3200" b="1" dirty="0">
                <a:latin typeface="+mj-lt"/>
              </a:rPr>
              <a:t>all </a:t>
            </a:r>
            <a:r>
              <a:rPr lang="en-US" sz="3200" dirty="0">
                <a:latin typeface="+mj-lt"/>
              </a:rPr>
              <a:t>eligible </a:t>
            </a:r>
            <a:br>
              <a:rPr lang="en-US" sz="3200" dirty="0">
                <a:latin typeface="+mj-lt"/>
              </a:rPr>
            </a:br>
            <a:r>
              <a:rPr lang="en-US" sz="3200" dirty="0">
                <a:latin typeface="+mj-lt"/>
              </a:rPr>
              <a:t>EL students to be tested annually </a:t>
            </a:r>
            <a:br>
              <a:rPr lang="en-US" sz="3200" dirty="0">
                <a:latin typeface="+mj-lt"/>
              </a:rPr>
            </a:br>
            <a:r>
              <a:rPr lang="en-US" sz="3200" dirty="0">
                <a:latin typeface="+mj-lt"/>
              </a:rPr>
              <a:t>until reclassified. </a:t>
            </a:r>
          </a:p>
        </p:txBody>
      </p:sp>
    </p:spTree>
    <p:extLst>
      <p:ext uri="{BB962C8B-B14F-4D97-AF65-F5344CB8AC3E}">
        <p14:creationId xmlns:p14="http://schemas.microsoft.com/office/powerpoint/2010/main" val="2776351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D1A4E-3615-EDF1-BCAE-68CED97C9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D1481E-CE12-5167-98CC-1AF7F6221F35}"/>
              </a:ext>
            </a:extLst>
          </p:cNvPr>
          <p:cNvSpPr>
            <a:spLocks noGrp="1"/>
          </p:cNvSpPr>
          <p:nvPr>
            <p:ph type="title"/>
          </p:nvPr>
        </p:nvSpPr>
        <p:spPr/>
        <p:txBody>
          <a:bodyPr/>
          <a:lstStyle/>
          <a:p>
            <a:r>
              <a:rPr lang="en-US"/>
              <a:t>Question #2</a:t>
            </a:r>
          </a:p>
        </p:txBody>
      </p:sp>
      <p:sp>
        <p:nvSpPr>
          <p:cNvPr id="3" name="Content Placeholder 2">
            <a:extLst>
              <a:ext uri="{FF2B5EF4-FFF2-40B4-BE49-F238E27FC236}">
                <a16:creationId xmlns:a16="http://schemas.microsoft.com/office/drawing/2014/main" id="{88901AAA-5ABD-6546-0F11-A2A9981CA180}"/>
              </a:ext>
            </a:extLst>
          </p:cNvPr>
          <p:cNvSpPr>
            <a:spLocks noGrp="1"/>
          </p:cNvSpPr>
          <p:nvPr>
            <p:ph idx="1"/>
          </p:nvPr>
        </p:nvSpPr>
        <p:spPr>
          <a:xfrm>
            <a:off x="5186724" y="0"/>
            <a:ext cx="5860418" cy="6858000"/>
          </a:xfrm>
        </p:spPr>
        <p:txBody>
          <a:bodyPr anchor="ctr">
            <a:normAutofit/>
          </a:bodyPr>
          <a:lstStyle/>
          <a:p>
            <a:pPr marL="0" lvl="0" indent="0">
              <a:spcBef>
                <a:spcPts val="0"/>
              </a:spcBef>
              <a:spcAft>
                <a:spcPts val="1800"/>
              </a:spcAft>
              <a:buClr>
                <a:schemeClr val="dk2"/>
              </a:buClr>
              <a:buSzPts val="2800"/>
              <a:buNone/>
            </a:pPr>
            <a:r>
              <a:rPr lang="en-US" sz="4000" b="1" dirty="0">
                <a:latin typeface="+mj-lt"/>
              </a:rPr>
              <a:t>Question</a:t>
            </a:r>
            <a:r>
              <a:rPr lang="en-US" sz="4000" dirty="0">
                <a:latin typeface="+mj-lt"/>
              </a:rPr>
              <a:t>: True or False?</a:t>
            </a:r>
          </a:p>
          <a:p>
            <a:pPr marL="0" indent="0">
              <a:buClr>
                <a:schemeClr val="dk2"/>
              </a:buClr>
              <a:buSzPts val="2800"/>
              <a:buNone/>
            </a:pPr>
            <a:r>
              <a:rPr lang="en-US" dirty="0">
                <a:latin typeface="+mj-lt"/>
              </a:rPr>
              <a:t>Scratch paper can be secured between test sessions and returned to the student to use over multiple days.</a:t>
            </a:r>
            <a:endParaRPr lang="en-US" dirty="0">
              <a:latin typeface="+mj-lt"/>
              <a:cs typeface="Arial"/>
            </a:endParaRPr>
          </a:p>
        </p:txBody>
      </p:sp>
    </p:spTree>
    <p:extLst>
      <p:ext uri="{BB962C8B-B14F-4D97-AF65-F5344CB8AC3E}">
        <p14:creationId xmlns:p14="http://schemas.microsoft.com/office/powerpoint/2010/main" val="4028433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A9E1-A7C4-3A43-BBFB-E2BE91D9A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CF20F5-8272-3F99-823D-D1B0FFEFD445}"/>
              </a:ext>
            </a:extLst>
          </p:cNvPr>
          <p:cNvSpPr>
            <a:spLocks noGrp="1"/>
          </p:cNvSpPr>
          <p:nvPr>
            <p:ph type="title"/>
          </p:nvPr>
        </p:nvSpPr>
        <p:spPr/>
        <p:txBody>
          <a:bodyPr/>
          <a:lstStyle/>
          <a:p>
            <a:r>
              <a:rPr lang="en-US"/>
              <a:t>Answer #2</a:t>
            </a:r>
          </a:p>
        </p:txBody>
      </p:sp>
      <p:sp>
        <p:nvSpPr>
          <p:cNvPr id="3" name="Content Placeholder 2">
            <a:extLst>
              <a:ext uri="{FF2B5EF4-FFF2-40B4-BE49-F238E27FC236}">
                <a16:creationId xmlns:a16="http://schemas.microsoft.com/office/drawing/2014/main" id="{72A749B5-6B12-8A05-76E9-109ED9C038CD}"/>
              </a:ext>
            </a:extLst>
          </p:cNvPr>
          <p:cNvSpPr>
            <a:spLocks noGrp="1"/>
          </p:cNvSpPr>
          <p:nvPr>
            <p:ph idx="1"/>
          </p:nvPr>
        </p:nvSpPr>
        <p:spPr>
          <a:xfrm>
            <a:off x="4579951" y="0"/>
            <a:ext cx="7612049" cy="2502568"/>
          </a:xfrm>
          <a:solidFill>
            <a:srgbClr val="F3EADB"/>
          </a:solidFill>
        </p:spPr>
        <p:txBody>
          <a:bodyPr lIns="548640" rIns="274320" anchor="ctr">
            <a:normAutofit lnSpcReduction="10000"/>
          </a:bodyPr>
          <a:lstStyle/>
          <a:p>
            <a:pPr marL="0" lvl="0" indent="0">
              <a:spcBef>
                <a:spcPts val="0"/>
              </a:spcBef>
              <a:buClr>
                <a:schemeClr val="dk2"/>
              </a:buClr>
              <a:buSzPts val="2800"/>
              <a:buNone/>
            </a:pPr>
            <a:r>
              <a:rPr lang="en-US" sz="3200" b="1" dirty="0">
                <a:latin typeface="+mj-lt"/>
              </a:rPr>
              <a:t>Question</a:t>
            </a:r>
            <a:r>
              <a:rPr lang="en-US" sz="3200" dirty="0">
                <a:latin typeface="+mj-lt"/>
              </a:rPr>
              <a:t>: True or False? </a:t>
            </a:r>
          </a:p>
          <a:p>
            <a:pPr marL="0" indent="0">
              <a:spcBef>
                <a:spcPts val="0"/>
              </a:spcBef>
              <a:buClr>
                <a:schemeClr val="dk2"/>
              </a:buClr>
              <a:buSzPts val="2800"/>
              <a:buNone/>
            </a:pPr>
            <a:r>
              <a:rPr lang="en-US" sz="3200" dirty="0">
                <a:latin typeface="+mj-lt"/>
              </a:rPr>
              <a:t>Scratch paper can be secured between test sessions and </a:t>
            </a:r>
            <a:br>
              <a:rPr lang="en-US" sz="3200" dirty="0">
                <a:latin typeface="+mj-lt"/>
              </a:rPr>
            </a:br>
            <a:r>
              <a:rPr lang="en-US" sz="3200" dirty="0">
                <a:latin typeface="+mj-lt"/>
              </a:rPr>
              <a:t>returned to the student to use over multiple days.</a:t>
            </a:r>
          </a:p>
        </p:txBody>
      </p:sp>
      <p:sp>
        <p:nvSpPr>
          <p:cNvPr id="4" name="Content Placeholder 3">
            <a:extLst>
              <a:ext uri="{FF2B5EF4-FFF2-40B4-BE49-F238E27FC236}">
                <a16:creationId xmlns:a16="http://schemas.microsoft.com/office/drawing/2014/main" id="{15FADA3F-4A9B-F01D-8A3F-5C4400AB3B2E}"/>
              </a:ext>
            </a:extLst>
          </p:cNvPr>
          <p:cNvSpPr>
            <a:spLocks noGrp="1"/>
          </p:cNvSpPr>
          <p:nvPr>
            <p:ph idx="10"/>
          </p:nvPr>
        </p:nvSpPr>
        <p:spPr>
          <a:xfrm>
            <a:off x="5179039" y="2502568"/>
            <a:ext cx="6604084" cy="3821392"/>
          </a:xfrm>
        </p:spPr>
        <p:txBody>
          <a:bodyPr anchor="ctr"/>
          <a:lstStyle/>
          <a:p>
            <a:pPr marL="0" lvl="0" indent="0">
              <a:spcBef>
                <a:spcPts val="0"/>
              </a:spcBef>
              <a:buClr>
                <a:schemeClr val="dk2"/>
              </a:buClr>
              <a:buSzPts val="2800"/>
              <a:buNone/>
            </a:pPr>
            <a:r>
              <a:rPr lang="en-US" sz="4000" b="1" dirty="0">
                <a:latin typeface="+mj-lt"/>
              </a:rPr>
              <a:t>Answer</a:t>
            </a:r>
            <a:r>
              <a:rPr lang="en-US" sz="4000" dirty="0">
                <a:latin typeface="+mj-lt"/>
              </a:rPr>
              <a:t>: False</a:t>
            </a:r>
          </a:p>
          <a:p>
            <a:pPr marL="0" indent="0">
              <a:spcBef>
                <a:spcPts val="1200"/>
              </a:spcBef>
              <a:buClr>
                <a:schemeClr val="dk2"/>
              </a:buClr>
              <a:buSzPts val="2800"/>
              <a:buNone/>
            </a:pPr>
            <a:r>
              <a:rPr lang="en-US" sz="3200" dirty="0">
                <a:latin typeface="+mj-lt"/>
              </a:rPr>
              <a:t>False for ELPAC and Alternate ELPAC; it must be collected at the end of each test session and securely destroyed. </a:t>
            </a:r>
            <a:endParaRPr lang="en-US" sz="3200" strike="sngStrike" dirty="0">
              <a:latin typeface="+mj-lt"/>
              <a:cs typeface="Arial"/>
            </a:endParaRPr>
          </a:p>
        </p:txBody>
      </p:sp>
    </p:spTree>
    <p:extLst>
      <p:ext uri="{BB962C8B-B14F-4D97-AF65-F5344CB8AC3E}">
        <p14:creationId xmlns:p14="http://schemas.microsoft.com/office/powerpoint/2010/main" val="2085617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70F0A-911F-6C43-E31C-C80D5A651C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414560-1151-C01B-2178-EE177F5CA826}"/>
              </a:ext>
            </a:extLst>
          </p:cNvPr>
          <p:cNvSpPr>
            <a:spLocks noGrp="1"/>
          </p:cNvSpPr>
          <p:nvPr>
            <p:ph type="title"/>
          </p:nvPr>
        </p:nvSpPr>
        <p:spPr/>
        <p:txBody>
          <a:bodyPr/>
          <a:lstStyle/>
          <a:p>
            <a:r>
              <a:rPr lang="en-US"/>
              <a:t>Question #3</a:t>
            </a:r>
          </a:p>
        </p:txBody>
      </p:sp>
      <p:sp>
        <p:nvSpPr>
          <p:cNvPr id="3" name="Content Placeholder 2">
            <a:extLst>
              <a:ext uri="{FF2B5EF4-FFF2-40B4-BE49-F238E27FC236}">
                <a16:creationId xmlns:a16="http://schemas.microsoft.com/office/drawing/2014/main" id="{66E3910C-4090-BF36-B5AA-D32D65E4B5D4}"/>
              </a:ext>
            </a:extLst>
          </p:cNvPr>
          <p:cNvSpPr>
            <a:spLocks noGrp="1"/>
          </p:cNvSpPr>
          <p:nvPr>
            <p:ph idx="1"/>
          </p:nvPr>
        </p:nvSpPr>
        <p:spPr>
          <a:xfrm>
            <a:off x="5179039" y="284309"/>
            <a:ext cx="6631961" cy="5179039"/>
          </a:xfrm>
        </p:spPr>
        <p:txBody>
          <a:bodyPr anchor="ctr">
            <a:normAutofit/>
          </a:bodyPr>
          <a:lstStyle/>
          <a:p>
            <a:pPr marL="0" indent="0">
              <a:spcAft>
                <a:spcPts val="1800"/>
              </a:spcAft>
              <a:buNone/>
            </a:pPr>
            <a:r>
              <a:rPr lang="en-US" sz="4000" b="1" dirty="0"/>
              <a:t>Question</a:t>
            </a:r>
            <a:r>
              <a:rPr lang="en-US" sz="4000" dirty="0"/>
              <a:t>: True or False?</a:t>
            </a:r>
          </a:p>
          <a:p>
            <a:pPr marL="0" indent="0">
              <a:buNone/>
            </a:pPr>
            <a:r>
              <a:rPr lang="en-US" dirty="0">
                <a:cs typeface="Arial"/>
              </a:rPr>
              <a:t>Only 95 percent of eligible EL students must be tested annually.</a:t>
            </a:r>
            <a:endParaRPr lang="en-US" sz="4000" dirty="0">
              <a:cs typeface="Arial"/>
            </a:endParaRPr>
          </a:p>
        </p:txBody>
      </p:sp>
    </p:spTree>
    <p:extLst>
      <p:ext uri="{BB962C8B-B14F-4D97-AF65-F5344CB8AC3E}">
        <p14:creationId xmlns:p14="http://schemas.microsoft.com/office/powerpoint/2010/main" val="1957346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7559D-EE39-2B3D-D051-1A9101424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83320-34CE-D372-4222-E824A838359D}"/>
              </a:ext>
            </a:extLst>
          </p:cNvPr>
          <p:cNvSpPr>
            <a:spLocks noGrp="1"/>
          </p:cNvSpPr>
          <p:nvPr>
            <p:ph type="title"/>
          </p:nvPr>
        </p:nvSpPr>
        <p:spPr/>
        <p:txBody>
          <a:bodyPr/>
          <a:lstStyle/>
          <a:p>
            <a:r>
              <a:rPr lang="en-US" dirty="0"/>
              <a:t>Answer #3</a:t>
            </a:r>
          </a:p>
        </p:txBody>
      </p:sp>
      <p:sp>
        <p:nvSpPr>
          <p:cNvPr id="3" name="Content Placeholder 2">
            <a:extLst>
              <a:ext uri="{FF2B5EF4-FFF2-40B4-BE49-F238E27FC236}">
                <a16:creationId xmlns:a16="http://schemas.microsoft.com/office/drawing/2014/main" id="{A7F2EFDF-FBB3-88AF-4DEC-D01BD4ED6025}"/>
              </a:ext>
            </a:extLst>
          </p:cNvPr>
          <p:cNvSpPr>
            <a:spLocks noGrp="1"/>
          </p:cNvSpPr>
          <p:nvPr>
            <p:ph idx="1"/>
          </p:nvPr>
        </p:nvSpPr>
        <p:spPr>
          <a:xfrm>
            <a:off x="4579951" y="0"/>
            <a:ext cx="7612049" cy="2505307"/>
          </a:xfrm>
          <a:solidFill>
            <a:srgbClr val="F3EADB"/>
          </a:solidFill>
        </p:spPr>
        <p:txBody>
          <a:bodyPr lIns="548640" rIns="365760" anchor="ctr">
            <a:normAutofit/>
          </a:bodyPr>
          <a:lstStyle/>
          <a:p>
            <a:pPr marL="0" indent="0">
              <a:buNone/>
            </a:pPr>
            <a:r>
              <a:rPr lang="en-US" sz="3200" b="1" dirty="0"/>
              <a:t>Question</a:t>
            </a:r>
            <a:r>
              <a:rPr lang="en-US" sz="3200" dirty="0"/>
              <a:t>: True or False? </a:t>
            </a:r>
          </a:p>
          <a:p>
            <a:pPr marL="0" indent="0">
              <a:buNone/>
            </a:pPr>
            <a:r>
              <a:rPr lang="en-US" sz="3200" dirty="0"/>
              <a:t>Only 95 percent of eligible EL students must be tested annually.</a:t>
            </a:r>
            <a:endParaRPr lang="en-US" dirty="0"/>
          </a:p>
        </p:txBody>
      </p:sp>
      <p:sp>
        <p:nvSpPr>
          <p:cNvPr id="4" name="Content Placeholder 3">
            <a:extLst>
              <a:ext uri="{FF2B5EF4-FFF2-40B4-BE49-F238E27FC236}">
                <a16:creationId xmlns:a16="http://schemas.microsoft.com/office/drawing/2014/main" id="{9CAD532A-09E9-17AD-5D26-E3D761C66829}"/>
              </a:ext>
            </a:extLst>
          </p:cNvPr>
          <p:cNvSpPr>
            <a:spLocks noGrp="1"/>
          </p:cNvSpPr>
          <p:nvPr>
            <p:ph idx="10"/>
          </p:nvPr>
        </p:nvSpPr>
        <p:spPr>
          <a:xfrm>
            <a:off x="5179039" y="2772937"/>
            <a:ext cx="6631962" cy="3819963"/>
          </a:xfrm>
        </p:spPr>
        <p:txBody>
          <a:bodyPr anchor="ctr">
            <a:normAutofit/>
          </a:bodyPr>
          <a:lstStyle/>
          <a:p>
            <a:pPr marL="0" indent="0">
              <a:spcAft>
                <a:spcPts val="1800"/>
              </a:spcAft>
              <a:buNone/>
            </a:pPr>
            <a:r>
              <a:rPr lang="en-US" sz="4400" b="1" dirty="0"/>
              <a:t>Answer</a:t>
            </a:r>
            <a:r>
              <a:rPr lang="en-US" sz="4400" dirty="0"/>
              <a:t>: False! </a:t>
            </a:r>
          </a:p>
          <a:p>
            <a:pPr marL="0" indent="0">
              <a:buNone/>
            </a:pPr>
            <a:r>
              <a:rPr lang="en-US" sz="3200" dirty="0">
                <a:solidFill>
                  <a:srgbClr val="000000"/>
                </a:solidFill>
                <a:latin typeface="Arial"/>
                <a:cs typeface="Arial"/>
              </a:rPr>
              <a:t>The Summative ELPAC and Summative Alternate ELPAC participation rate expectation is 100 percent of eligible students.</a:t>
            </a:r>
            <a:endParaRPr lang="en-US" dirty="0"/>
          </a:p>
        </p:txBody>
      </p:sp>
    </p:spTree>
    <p:extLst>
      <p:ext uri="{BB962C8B-B14F-4D97-AF65-F5344CB8AC3E}">
        <p14:creationId xmlns:p14="http://schemas.microsoft.com/office/powerpoint/2010/main" val="371660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B5D84-0189-93E8-582D-D425B5780315}"/>
              </a:ext>
            </a:extLst>
          </p:cNvPr>
          <p:cNvSpPr>
            <a:spLocks noGrp="1"/>
          </p:cNvSpPr>
          <p:nvPr>
            <p:ph type="title"/>
          </p:nvPr>
        </p:nvSpPr>
        <p:spPr>
          <a:xfrm>
            <a:off x="0" y="5293167"/>
            <a:ext cx="12192000" cy="1564833"/>
          </a:xfrm>
        </p:spPr>
        <p:txBody>
          <a:bodyPr/>
          <a:lstStyle/>
          <a:p>
            <a:pPr algn="ctr"/>
            <a:r>
              <a:rPr lang="en-US" dirty="0"/>
              <a:t>Accessibility Resources Overview</a:t>
            </a:r>
          </a:p>
        </p:txBody>
      </p:sp>
      <p:pic>
        <p:nvPicPr>
          <p:cNvPr id="4" name="Google Shape;468;p66">
            <a:extLst>
              <a:ext uri="{FF2B5EF4-FFF2-40B4-BE49-F238E27FC236}">
                <a16:creationId xmlns:a16="http://schemas.microsoft.com/office/drawing/2014/main" id="{02470412-D822-A7FB-C039-59BC6756F35D}"/>
              </a:ext>
              <a:ext uri="{C183D7F6-B498-43B3-948B-1728B52AA6E4}">
                <adec:decorative xmlns:adec="http://schemas.microsoft.com/office/drawing/2017/decorative" val="1"/>
              </a:ext>
            </a:extLst>
          </p:cNvPr>
          <p:cNvPicPr preferRelativeResize="0">
            <a:picLocks noGrp="1"/>
          </p:cNvPicPr>
          <p:nvPr>
            <p:ph type="pic" sz="quarter" idx="10"/>
          </p:nvPr>
        </p:nvPicPr>
        <p:blipFill rotWithShape="1">
          <a:blip r:embed="rId3" cstate="email">
            <a:extLst>
              <a:ext uri="{28A0092B-C50C-407E-A947-70E740481C1C}">
                <a14:useLocalDpi xmlns:a14="http://schemas.microsoft.com/office/drawing/2010/main"/>
              </a:ext>
            </a:extLst>
          </a:blip>
          <a:srcRect r="-118"/>
          <a:stretch>
            <a:fillRect/>
          </a:stretch>
        </p:blipFill>
        <p:spPr>
          <a:xfrm>
            <a:off x="1028" y="-805132"/>
            <a:ext cx="12204339" cy="6111445"/>
          </a:xfrm>
          <a:noFill/>
          <a:ln>
            <a:noFill/>
          </a:ln>
        </p:spPr>
      </p:pic>
    </p:spTree>
    <p:extLst>
      <p:ext uri="{BB962C8B-B14F-4D97-AF65-F5344CB8AC3E}">
        <p14:creationId xmlns:p14="http://schemas.microsoft.com/office/powerpoint/2010/main" val="4003253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B655FA8-DF7F-C763-42A7-3306B7D447EA}"/>
              </a:ext>
            </a:extLst>
          </p:cNvPr>
          <p:cNvSpPr>
            <a:spLocks noGrp="1"/>
          </p:cNvSpPr>
          <p:nvPr>
            <p:ph type="title"/>
          </p:nvPr>
        </p:nvSpPr>
        <p:spPr>
          <a:xfrm>
            <a:off x="0" y="0"/>
            <a:ext cx="12192000" cy="1409700"/>
          </a:xfrm>
          <a:solidFill>
            <a:srgbClr val="033E51"/>
          </a:solidFill>
        </p:spPr>
        <p:txBody>
          <a:bodyPr lIns="365760"/>
          <a:lstStyle/>
          <a:p>
            <a:r>
              <a:rPr lang="en-US" dirty="0">
                <a:solidFill>
                  <a:schemeClr val="bg1"/>
                </a:solidFill>
              </a:rPr>
              <a:t>Equality Does Not Mean Equity</a:t>
            </a:r>
          </a:p>
        </p:txBody>
      </p:sp>
      <p:pic>
        <p:nvPicPr>
          <p:cNvPr id="14" name="Google Shape;475;p67" descr="Four people attempt to ride the same bike, but one person needs a wheelchair. For the other two, this bike is too big or small, showing an example of &quot;equality&quot; in bikes.">
            <a:extLst>
              <a:ext uri="{FF2B5EF4-FFF2-40B4-BE49-F238E27FC236}">
                <a16:creationId xmlns:a16="http://schemas.microsoft.com/office/drawing/2014/main" id="{D22E2B0B-0EC1-2868-6178-D763B6A08883}"/>
              </a:ext>
            </a:extLst>
          </p:cNvPr>
          <p:cNvPicPr preferRelativeResize="0">
            <a:picLocks noGrp="1"/>
          </p:cNvPicPr>
          <p:nvPr>
            <p:ph sz="half" idx="1"/>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0" y="1409700"/>
            <a:ext cx="7582829" cy="1847078"/>
          </a:xfrm>
          <a:noFill/>
          <a:ln>
            <a:noFill/>
          </a:ln>
        </p:spPr>
      </p:pic>
      <p:pic>
        <p:nvPicPr>
          <p:cNvPr id="17" name="Google Shape;475;p67" descr="Equity—A disabled person rides a sitting bike, a tall person rides a big bike, a medium-sized person rides a regular bike, and a small person rides a small bike.">
            <a:extLst>
              <a:ext uri="{FF2B5EF4-FFF2-40B4-BE49-F238E27FC236}">
                <a16:creationId xmlns:a16="http://schemas.microsoft.com/office/drawing/2014/main" id="{986DE531-C656-5DA4-B7EF-11A23FBE2843}"/>
              </a:ext>
            </a:extLst>
          </p:cNvPr>
          <p:cNvPicPr preferRelativeResize="0">
            <a:picLocks noGrp="1"/>
          </p:cNvPicPr>
          <p:nvPr>
            <p:ph sz="half" idx="2"/>
          </p:nvPr>
        </p:nvPicPr>
        <p:blipFill rotWithShape="1">
          <a:blip r:embed="rId4" cstate="email">
            <a:alphaModFix/>
            <a:extLst>
              <a:ext uri="{28A0092B-C50C-407E-A947-70E740481C1C}">
                <a14:useLocalDpi xmlns:a14="http://schemas.microsoft.com/office/drawing/2010/main"/>
              </a:ext>
            </a:extLst>
          </a:blip>
          <a:srcRect/>
          <a:stretch>
            <a:fillRect/>
          </a:stretch>
        </p:blipFill>
        <p:spPr>
          <a:xfrm>
            <a:off x="5010615" y="3256778"/>
            <a:ext cx="7181385" cy="2448622"/>
          </a:xfrm>
          <a:noFill/>
          <a:ln>
            <a:noFill/>
          </a:ln>
        </p:spPr>
      </p:pic>
      <p:sp>
        <p:nvSpPr>
          <p:cNvPr id="2" name="TextBox 1">
            <a:extLst>
              <a:ext uri="{FF2B5EF4-FFF2-40B4-BE49-F238E27FC236}">
                <a16:creationId xmlns:a16="http://schemas.microsoft.com/office/drawing/2014/main" id="{38A1C8CD-8611-DA9F-CB74-2C2AF73582DE}"/>
              </a:ext>
            </a:extLst>
          </p:cNvPr>
          <p:cNvSpPr txBox="1"/>
          <p:nvPr/>
        </p:nvSpPr>
        <p:spPr>
          <a:xfrm>
            <a:off x="0" y="5705400"/>
            <a:ext cx="12192000" cy="954107"/>
          </a:xfrm>
          <a:prstGeom prst="rect">
            <a:avLst/>
          </a:prstGeom>
          <a:solidFill>
            <a:schemeClr val="bg2">
              <a:lumMod val="75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2800" b="1" i="0" u="none" strike="noStrike" dirty="0">
                <a:solidFill>
                  <a:srgbClr val="000000"/>
                </a:solidFill>
              </a:rPr>
              <a:t>Provide all kids with the exact bike they need, either in size or structure, and they are all able to enjoy the full benefits of the activity.</a:t>
            </a:r>
            <a:endParaRPr lang="en-US" sz="2800" b="1" dirty="0"/>
          </a:p>
        </p:txBody>
      </p:sp>
    </p:spTree>
    <p:extLst>
      <p:ext uri="{BB962C8B-B14F-4D97-AF65-F5344CB8AC3E}">
        <p14:creationId xmlns:p14="http://schemas.microsoft.com/office/powerpoint/2010/main" val="1235947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254911-CE31-9851-D77C-AD990EE3495A}"/>
              </a:ext>
            </a:extLst>
          </p:cNvPr>
          <p:cNvSpPr>
            <a:spLocks noGrp="1"/>
          </p:cNvSpPr>
          <p:nvPr>
            <p:ph type="title"/>
          </p:nvPr>
        </p:nvSpPr>
        <p:spPr>
          <a:xfrm>
            <a:off x="0" y="0"/>
            <a:ext cx="12192000" cy="1409700"/>
          </a:xfrm>
          <a:solidFill>
            <a:schemeClr val="bg1">
              <a:alpha val="70000"/>
            </a:schemeClr>
          </a:solidFill>
        </p:spPr>
        <p:txBody>
          <a:bodyPr/>
          <a:lstStyle/>
          <a:p>
            <a:r>
              <a:rPr lang="en-US"/>
              <a:t>1-2-3-4s of Accessibility—#1</a:t>
            </a:r>
          </a:p>
        </p:txBody>
      </p:sp>
      <p:pic>
        <p:nvPicPr>
          <p:cNvPr id="8" name="Google Shape;508;p71">
            <a:extLst>
              <a:ext uri="{FF2B5EF4-FFF2-40B4-BE49-F238E27FC236}">
                <a16:creationId xmlns:a16="http://schemas.microsoft.com/office/drawing/2014/main" id="{F1B34DDB-BBF4-7B8E-A4BE-FBF5E5787120}"/>
              </a:ext>
              <a:ext uri="{C183D7F6-B498-43B3-948B-1728B52AA6E4}">
                <adec:decorative xmlns:adec="http://schemas.microsoft.com/office/drawing/2017/decorative" val="1"/>
              </a:ext>
            </a:extLst>
          </p:cNvPr>
          <p:cNvPicPr preferRelativeResize="0">
            <a:picLocks noGrp="1"/>
          </p:cNvPicPr>
          <p:nvPr>
            <p:ph type="pic" sz="quarter" idx="13"/>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3600450"/>
          </a:xfrm>
          <a:noFill/>
          <a:ln>
            <a:noFill/>
          </a:ln>
        </p:spPr>
      </p:pic>
      <p:sp>
        <p:nvSpPr>
          <p:cNvPr id="2" name="Content Placeholder 1">
            <a:extLst>
              <a:ext uri="{FF2B5EF4-FFF2-40B4-BE49-F238E27FC236}">
                <a16:creationId xmlns:a16="http://schemas.microsoft.com/office/drawing/2014/main" id="{C0B92945-F6D6-034E-85C0-4FAB189A59A8}"/>
              </a:ext>
            </a:extLst>
          </p:cNvPr>
          <p:cNvSpPr>
            <a:spLocks noGrp="1"/>
          </p:cNvSpPr>
          <p:nvPr>
            <p:ph idx="1"/>
          </p:nvPr>
        </p:nvSpPr>
        <p:spPr>
          <a:xfrm>
            <a:off x="0" y="3600450"/>
            <a:ext cx="2999232" cy="3257550"/>
          </a:xfrm>
        </p:spPr>
        <p:txBody>
          <a:bodyPr>
            <a:normAutofit/>
          </a:bodyPr>
          <a:lstStyle/>
          <a:p>
            <a:r>
              <a:rPr lang="en-US" sz="2400" b="1" dirty="0"/>
              <a:t>One Purpose:</a:t>
            </a:r>
          </a:p>
          <a:p>
            <a:pPr marL="525780" indent="-342900">
              <a:spcBef>
                <a:spcPts val="0"/>
              </a:spcBef>
              <a:buFont typeface="Arial" panose="020B0604020202020204" pitchFamily="34" charset="0"/>
              <a:buChar char="•"/>
            </a:pPr>
            <a:r>
              <a:rPr lang="en-US" sz="2400" dirty="0"/>
              <a:t>Access</a:t>
            </a:r>
          </a:p>
        </p:txBody>
      </p:sp>
      <p:sp>
        <p:nvSpPr>
          <p:cNvPr id="3" name="Title 6">
            <a:extLst>
              <a:ext uri="{FF2B5EF4-FFF2-40B4-BE49-F238E27FC236}">
                <a16:creationId xmlns:a16="http://schemas.microsoft.com/office/drawing/2014/main" id="{D9D79200-46F5-CF0E-5E63-0C8430100B8D}"/>
              </a:ext>
            </a:extLst>
          </p:cNvPr>
          <p:cNvSpPr txBox="1">
            <a:spLocks/>
          </p:cNvSpPr>
          <p:nvPr/>
        </p:nvSpPr>
        <p:spPr>
          <a:xfrm>
            <a:off x="0" y="0"/>
            <a:ext cx="12192000" cy="1409700"/>
          </a:xfrm>
          <a:prstGeom prst="rect">
            <a:avLst/>
          </a:prstGeom>
          <a:solidFill>
            <a:schemeClr val="bg1">
              <a:alpha val="70000"/>
            </a:schemeClr>
          </a:solidFill>
        </p:spPr>
        <p:txBody>
          <a:bodyPr vert="horz" lIns="182880" tIns="45720" rIns="0" bIns="45720" rtlCol="0" anchor="ctr">
            <a:normAutofit/>
          </a:bodyPr>
          <a:lstStyle>
            <a:lvl1pPr marL="230188" indent="0" algn="l" defTabSz="914400" rtl="0" eaLnBrk="1" latinLnBrk="0" hangingPunct="1">
              <a:lnSpc>
                <a:spcPct val="10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1-2-3-4s of Accessibility: 1</a:t>
            </a:r>
          </a:p>
        </p:txBody>
      </p:sp>
    </p:spTree>
    <p:extLst>
      <p:ext uri="{BB962C8B-B14F-4D97-AF65-F5344CB8AC3E}">
        <p14:creationId xmlns:p14="http://schemas.microsoft.com/office/powerpoint/2010/main" val="3558438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A58A8-C93E-E4B5-59F7-64240330FBED}"/>
            </a:ext>
          </a:extLst>
        </p:cNvPr>
        <p:cNvGrpSpPr/>
        <p:nvPr/>
      </p:nvGrpSpPr>
      <p:grpSpPr>
        <a:xfrm>
          <a:off x="0" y="0"/>
          <a:ext cx="0" cy="0"/>
          <a:chOff x="0" y="0"/>
          <a:chExt cx="0" cy="0"/>
        </a:xfrm>
      </p:grpSpPr>
      <p:pic>
        <p:nvPicPr>
          <p:cNvPr id="8" name="Google Shape;508;p71">
            <a:extLst>
              <a:ext uri="{FF2B5EF4-FFF2-40B4-BE49-F238E27FC236}">
                <a16:creationId xmlns:a16="http://schemas.microsoft.com/office/drawing/2014/main" id="{9DC85E55-F661-B0F7-848D-75FE70CA8649}"/>
              </a:ext>
              <a:ext uri="{C183D7F6-B498-43B3-948B-1728B52AA6E4}">
                <adec:decorative xmlns:adec="http://schemas.microsoft.com/office/drawing/2017/decorative" val="1"/>
              </a:ext>
            </a:extLst>
          </p:cNvPr>
          <p:cNvPicPr preferRelativeResize="0">
            <a:picLocks noGrp="1"/>
          </p:cNvPicPr>
          <p:nvPr>
            <p:ph type="pic" sz="quarter" idx="13"/>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3600450"/>
          </a:xfrm>
          <a:noFill/>
          <a:ln>
            <a:noFill/>
          </a:ln>
        </p:spPr>
      </p:pic>
      <p:sp>
        <p:nvSpPr>
          <p:cNvPr id="7" name="Title 6">
            <a:extLst>
              <a:ext uri="{FF2B5EF4-FFF2-40B4-BE49-F238E27FC236}">
                <a16:creationId xmlns:a16="http://schemas.microsoft.com/office/drawing/2014/main" id="{89E08D0C-431D-3FA7-9FF7-E9106A076A0F}"/>
              </a:ext>
            </a:extLst>
          </p:cNvPr>
          <p:cNvSpPr>
            <a:spLocks noGrp="1"/>
          </p:cNvSpPr>
          <p:nvPr>
            <p:ph type="title"/>
          </p:nvPr>
        </p:nvSpPr>
        <p:spPr>
          <a:xfrm>
            <a:off x="0" y="0"/>
            <a:ext cx="12192000" cy="1409700"/>
          </a:xfrm>
          <a:solidFill>
            <a:schemeClr val="bg1">
              <a:alpha val="70000"/>
            </a:schemeClr>
          </a:solidFill>
        </p:spPr>
        <p:txBody>
          <a:bodyPr/>
          <a:lstStyle/>
          <a:p>
            <a:r>
              <a:rPr lang="en-US" dirty="0"/>
              <a:t>1-2-3-4s of Accessibility: 2</a:t>
            </a:r>
          </a:p>
        </p:txBody>
      </p:sp>
      <p:sp>
        <p:nvSpPr>
          <p:cNvPr id="2" name="Content Placeholder 1">
            <a:extLst>
              <a:ext uri="{FF2B5EF4-FFF2-40B4-BE49-F238E27FC236}">
                <a16:creationId xmlns:a16="http://schemas.microsoft.com/office/drawing/2014/main" id="{39EA6E65-3FBB-5C69-1A61-41387EA9386E}"/>
              </a:ext>
            </a:extLst>
          </p:cNvPr>
          <p:cNvSpPr>
            <a:spLocks noGrp="1"/>
          </p:cNvSpPr>
          <p:nvPr>
            <p:ph idx="1"/>
          </p:nvPr>
        </p:nvSpPr>
        <p:spPr>
          <a:xfrm>
            <a:off x="0" y="3600450"/>
            <a:ext cx="2999232" cy="3257550"/>
          </a:xfrm>
        </p:spPr>
        <p:txBody>
          <a:bodyPr>
            <a:normAutofit/>
          </a:bodyPr>
          <a:lstStyle/>
          <a:p>
            <a:r>
              <a:rPr lang="en-US" sz="2400" b="1" dirty="0"/>
              <a:t>One Purpose:</a:t>
            </a:r>
          </a:p>
          <a:p>
            <a:pPr marL="525780" indent="-342900">
              <a:spcBef>
                <a:spcPts val="0"/>
              </a:spcBef>
              <a:buFont typeface="Arial" panose="020B0604020202020204" pitchFamily="34" charset="0"/>
              <a:buChar char="•"/>
            </a:pPr>
            <a:r>
              <a:rPr lang="en-US" sz="2400" dirty="0"/>
              <a:t>Access</a:t>
            </a:r>
          </a:p>
        </p:txBody>
      </p:sp>
      <p:sp>
        <p:nvSpPr>
          <p:cNvPr id="4" name="Content Placeholder 3">
            <a:extLst>
              <a:ext uri="{FF2B5EF4-FFF2-40B4-BE49-F238E27FC236}">
                <a16:creationId xmlns:a16="http://schemas.microsoft.com/office/drawing/2014/main" id="{14CC8861-6AEC-01C6-FC2F-7F40235DCC71}"/>
              </a:ext>
            </a:extLst>
          </p:cNvPr>
          <p:cNvSpPr>
            <a:spLocks noGrp="1"/>
          </p:cNvSpPr>
          <p:nvPr>
            <p:ph idx="14"/>
          </p:nvPr>
        </p:nvSpPr>
        <p:spPr>
          <a:xfrm>
            <a:off x="3074466" y="3600450"/>
            <a:ext cx="2999232" cy="3257550"/>
          </a:xfrm>
        </p:spPr>
        <p:txBody>
          <a:bodyPr>
            <a:normAutofit/>
          </a:bodyPr>
          <a:lstStyle/>
          <a:p>
            <a:r>
              <a:rPr lang="en-US" sz="2400" b="1" dirty="0"/>
              <a:t>Two Options:</a:t>
            </a:r>
          </a:p>
          <a:p>
            <a:pPr marL="525780" indent="-342900">
              <a:spcBef>
                <a:spcPts val="0"/>
              </a:spcBef>
              <a:buFont typeface="Arial" panose="020B0604020202020204" pitchFamily="34" charset="0"/>
              <a:buChar char="•"/>
            </a:pPr>
            <a:r>
              <a:rPr lang="en-US" sz="2400" dirty="0"/>
              <a:t>Embedded</a:t>
            </a:r>
          </a:p>
          <a:p>
            <a:pPr marL="525780" indent="-342900">
              <a:spcBef>
                <a:spcPts val="0"/>
              </a:spcBef>
              <a:buFont typeface="Arial" panose="020B0604020202020204" pitchFamily="34" charset="0"/>
              <a:buChar char="•"/>
            </a:pPr>
            <a:r>
              <a:rPr lang="en-US" sz="2400" dirty="0"/>
              <a:t>Non-Embedded</a:t>
            </a:r>
          </a:p>
        </p:txBody>
      </p:sp>
    </p:spTree>
    <p:extLst>
      <p:ext uri="{BB962C8B-B14F-4D97-AF65-F5344CB8AC3E}">
        <p14:creationId xmlns:p14="http://schemas.microsoft.com/office/powerpoint/2010/main" val="22269792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9D513-A261-630F-2D6E-0FA0D88A4283}"/>
            </a:ext>
          </a:extLst>
        </p:cNvPr>
        <p:cNvGrpSpPr/>
        <p:nvPr/>
      </p:nvGrpSpPr>
      <p:grpSpPr>
        <a:xfrm>
          <a:off x="0" y="0"/>
          <a:ext cx="0" cy="0"/>
          <a:chOff x="0" y="0"/>
          <a:chExt cx="0" cy="0"/>
        </a:xfrm>
      </p:grpSpPr>
      <p:pic>
        <p:nvPicPr>
          <p:cNvPr id="8" name="Google Shape;508;p71">
            <a:extLst>
              <a:ext uri="{FF2B5EF4-FFF2-40B4-BE49-F238E27FC236}">
                <a16:creationId xmlns:a16="http://schemas.microsoft.com/office/drawing/2014/main" id="{CB723FF7-F0B1-528E-B30D-865ED66BD359}"/>
              </a:ext>
              <a:ext uri="{C183D7F6-B498-43B3-948B-1728B52AA6E4}">
                <adec:decorative xmlns:adec="http://schemas.microsoft.com/office/drawing/2017/decorative" val="1"/>
              </a:ext>
            </a:extLst>
          </p:cNvPr>
          <p:cNvPicPr preferRelativeResize="0">
            <a:picLocks noGrp="1"/>
          </p:cNvPicPr>
          <p:nvPr>
            <p:ph type="pic" sz="quarter" idx="13"/>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3600450"/>
          </a:xfrm>
          <a:noFill/>
          <a:ln>
            <a:noFill/>
          </a:ln>
        </p:spPr>
      </p:pic>
      <p:sp>
        <p:nvSpPr>
          <p:cNvPr id="7" name="Title 6">
            <a:extLst>
              <a:ext uri="{FF2B5EF4-FFF2-40B4-BE49-F238E27FC236}">
                <a16:creationId xmlns:a16="http://schemas.microsoft.com/office/drawing/2014/main" id="{7814485F-BB14-8911-D283-E3AEEF7BE652}"/>
              </a:ext>
            </a:extLst>
          </p:cNvPr>
          <p:cNvSpPr>
            <a:spLocks noGrp="1"/>
          </p:cNvSpPr>
          <p:nvPr>
            <p:ph type="title"/>
          </p:nvPr>
        </p:nvSpPr>
        <p:spPr>
          <a:xfrm>
            <a:off x="0" y="0"/>
            <a:ext cx="12192000" cy="1409700"/>
          </a:xfrm>
          <a:solidFill>
            <a:schemeClr val="bg1">
              <a:alpha val="70000"/>
            </a:schemeClr>
          </a:solidFill>
        </p:spPr>
        <p:txBody>
          <a:bodyPr/>
          <a:lstStyle/>
          <a:p>
            <a:r>
              <a:rPr lang="en-US"/>
              <a:t>1-2-3-4s of Accessibility: 3</a:t>
            </a:r>
          </a:p>
        </p:txBody>
      </p:sp>
      <p:sp>
        <p:nvSpPr>
          <p:cNvPr id="2" name="Content Placeholder 1">
            <a:extLst>
              <a:ext uri="{FF2B5EF4-FFF2-40B4-BE49-F238E27FC236}">
                <a16:creationId xmlns:a16="http://schemas.microsoft.com/office/drawing/2014/main" id="{F251F5E7-D0B7-6B0C-0774-75D333A8D720}"/>
              </a:ext>
            </a:extLst>
          </p:cNvPr>
          <p:cNvSpPr>
            <a:spLocks noGrp="1"/>
          </p:cNvSpPr>
          <p:nvPr>
            <p:ph idx="1"/>
          </p:nvPr>
        </p:nvSpPr>
        <p:spPr>
          <a:xfrm>
            <a:off x="0" y="3600450"/>
            <a:ext cx="2999232" cy="3257550"/>
          </a:xfrm>
        </p:spPr>
        <p:txBody>
          <a:bodyPr>
            <a:normAutofit/>
          </a:bodyPr>
          <a:lstStyle/>
          <a:p>
            <a:r>
              <a:rPr lang="en-US" sz="2400" b="1" dirty="0"/>
              <a:t>One Purpose:</a:t>
            </a:r>
          </a:p>
          <a:p>
            <a:pPr marL="525780" indent="-342900">
              <a:spcBef>
                <a:spcPts val="0"/>
              </a:spcBef>
              <a:buFont typeface="Arial" panose="020B0604020202020204" pitchFamily="34" charset="0"/>
              <a:buChar char="•"/>
            </a:pPr>
            <a:r>
              <a:rPr lang="en-US" sz="2400" dirty="0"/>
              <a:t>Access</a:t>
            </a:r>
          </a:p>
        </p:txBody>
      </p:sp>
      <p:sp>
        <p:nvSpPr>
          <p:cNvPr id="4" name="Content Placeholder 3">
            <a:extLst>
              <a:ext uri="{FF2B5EF4-FFF2-40B4-BE49-F238E27FC236}">
                <a16:creationId xmlns:a16="http://schemas.microsoft.com/office/drawing/2014/main" id="{D958F398-B7D9-4AF4-C158-3F07E571C5B2}"/>
              </a:ext>
            </a:extLst>
          </p:cNvPr>
          <p:cNvSpPr>
            <a:spLocks noGrp="1"/>
          </p:cNvSpPr>
          <p:nvPr>
            <p:ph idx="14"/>
          </p:nvPr>
        </p:nvSpPr>
        <p:spPr>
          <a:xfrm>
            <a:off x="3072384" y="3600450"/>
            <a:ext cx="2999232" cy="3257550"/>
          </a:xfrm>
        </p:spPr>
        <p:txBody>
          <a:bodyPr>
            <a:normAutofit/>
          </a:bodyPr>
          <a:lstStyle/>
          <a:p>
            <a:r>
              <a:rPr lang="en-US" sz="2400" b="1" dirty="0"/>
              <a:t>Two Options:</a:t>
            </a:r>
          </a:p>
          <a:p>
            <a:pPr marL="525780" indent="-342900">
              <a:spcBef>
                <a:spcPts val="0"/>
              </a:spcBef>
              <a:buFont typeface="Arial" panose="020B0604020202020204" pitchFamily="34" charset="0"/>
              <a:buChar char="•"/>
            </a:pPr>
            <a:r>
              <a:rPr lang="en-US" sz="2400" dirty="0"/>
              <a:t>Embedded</a:t>
            </a:r>
          </a:p>
          <a:p>
            <a:pPr marL="525780" indent="-342900">
              <a:spcBef>
                <a:spcPts val="0"/>
              </a:spcBef>
              <a:buFont typeface="Arial" panose="020B0604020202020204" pitchFamily="34" charset="0"/>
              <a:buChar char="•"/>
            </a:pPr>
            <a:r>
              <a:rPr lang="en-US" sz="2400" dirty="0"/>
              <a:t>Non-Embedded</a:t>
            </a:r>
          </a:p>
        </p:txBody>
      </p:sp>
      <p:sp>
        <p:nvSpPr>
          <p:cNvPr id="6" name="Content Placeholder 5">
            <a:extLst>
              <a:ext uri="{FF2B5EF4-FFF2-40B4-BE49-F238E27FC236}">
                <a16:creationId xmlns:a16="http://schemas.microsoft.com/office/drawing/2014/main" id="{E2808050-2D1F-D2BD-A793-CA1AA35A1E5A}"/>
              </a:ext>
            </a:extLst>
          </p:cNvPr>
          <p:cNvSpPr>
            <a:spLocks noGrp="1"/>
          </p:cNvSpPr>
          <p:nvPr>
            <p:ph idx="15"/>
          </p:nvPr>
        </p:nvSpPr>
        <p:spPr>
          <a:xfrm>
            <a:off x="6144768" y="3600450"/>
            <a:ext cx="2999232" cy="3257550"/>
          </a:xfrm>
        </p:spPr>
        <p:txBody>
          <a:bodyPr tIns="91440" bIns="0">
            <a:normAutofit/>
          </a:bodyPr>
          <a:lstStyle/>
          <a:p>
            <a:r>
              <a:rPr lang="en-US" sz="2400" b="1" dirty="0"/>
              <a:t>Three Categories:</a:t>
            </a:r>
          </a:p>
          <a:p>
            <a:pPr marL="525780" indent="-342900">
              <a:spcBef>
                <a:spcPts val="0"/>
              </a:spcBef>
              <a:buFont typeface="Arial" panose="020B0604020202020204" pitchFamily="34" charset="0"/>
              <a:buChar char="•"/>
            </a:pPr>
            <a:r>
              <a:rPr lang="en-US" sz="2400" dirty="0"/>
              <a:t>Engagement</a:t>
            </a:r>
          </a:p>
          <a:p>
            <a:pPr marL="525780" indent="-342900">
              <a:spcBef>
                <a:spcPts val="0"/>
              </a:spcBef>
              <a:buFont typeface="Arial" panose="020B0604020202020204" pitchFamily="34" charset="0"/>
              <a:buChar char="•"/>
            </a:pPr>
            <a:r>
              <a:rPr lang="en-US" sz="2400" dirty="0"/>
              <a:t>Presentation</a:t>
            </a:r>
          </a:p>
          <a:p>
            <a:pPr marL="525780" indent="-342900">
              <a:spcBef>
                <a:spcPts val="0"/>
              </a:spcBef>
              <a:buFont typeface="Arial" panose="020B0604020202020204" pitchFamily="34" charset="0"/>
              <a:buChar char="•"/>
            </a:pPr>
            <a:r>
              <a:rPr lang="en-US" sz="2400" dirty="0"/>
              <a:t>Action and Expression</a:t>
            </a:r>
          </a:p>
        </p:txBody>
      </p:sp>
    </p:spTree>
    <p:extLst>
      <p:ext uri="{BB962C8B-B14F-4D97-AF65-F5344CB8AC3E}">
        <p14:creationId xmlns:p14="http://schemas.microsoft.com/office/powerpoint/2010/main" val="806958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D0852-5C3F-E817-9A8B-5F5D3EBE0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65F1EB-86A7-9701-BD4F-04029C1FD04F}"/>
              </a:ext>
            </a:extLst>
          </p:cNvPr>
          <p:cNvSpPr>
            <a:spLocks noGrp="1"/>
          </p:cNvSpPr>
          <p:nvPr>
            <p:ph type="title"/>
          </p:nvPr>
        </p:nvSpPr>
        <p:spPr>
          <a:xfrm>
            <a:off x="381000" y="-1"/>
            <a:ext cx="11430000" cy="1479396"/>
          </a:xfrm>
        </p:spPr>
        <p:txBody>
          <a:bodyPr>
            <a:normAutofit/>
          </a:bodyPr>
          <a:lstStyle/>
          <a:p>
            <a:r>
              <a:rPr lang="en-US" sz="3200" dirty="0"/>
              <a:t>How Local Educational Agencies Can Use This Deck (2)</a:t>
            </a:r>
          </a:p>
        </p:txBody>
      </p:sp>
      <p:sp>
        <p:nvSpPr>
          <p:cNvPr id="5" name="Content Placeholder 4">
            <a:extLst>
              <a:ext uri="{FF2B5EF4-FFF2-40B4-BE49-F238E27FC236}">
                <a16:creationId xmlns:a16="http://schemas.microsoft.com/office/drawing/2014/main" id="{FC6BFB57-0608-79E1-6AC2-21154D4E984D}"/>
              </a:ext>
            </a:extLst>
          </p:cNvPr>
          <p:cNvSpPr>
            <a:spLocks noGrp="1"/>
          </p:cNvSpPr>
          <p:nvPr>
            <p:ph idx="1"/>
          </p:nvPr>
        </p:nvSpPr>
        <p:spPr>
          <a:xfrm>
            <a:off x="381000" y="1598342"/>
            <a:ext cx="11430000" cy="4917720"/>
          </a:xfrm>
        </p:spPr>
        <p:txBody>
          <a:bodyPr>
            <a:noAutofit/>
          </a:bodyPr>
          <a:lstStyle/>
          <a:p>
            <a:pPr marL="514350" indent="-514350">
              <a:spcBef>
                <a:spcPts val="600"/>
              </a:spcBef>
              <a:spcAft>
                <a:spcPts val="1200"/>
              </a:spcAft>
            </a:pPr>
            <a:r>
              <a:rPr lang="en-US" sz="2400" b="1" dirty="0"/>
              <a:t>Following adult learning best practices, there are multiple reflection points or activities throughout the training. </a:t>
            </a:r>
          </a:p>
          <a:p>
            <a:pPr lvl="1">
              <a:spcBef>
                <a:spcPts val="600"/>
              </a:spcBef>
              <a:spcAft>
                <a:spcPts val="1200"/>
              </a:spcAft>
            </a:pPr>
            <a:r>
              <a:rPr lang="en-US" sz="2400" dirty="0"/>
              <a:t>We highly recommend you leave these in. For optimal learning, adult learners need to engage in one activity or reflection for every 12–18 minutes of content.</a:t>
            </a:r>
          </a:p>
          <a:p>
            <a:pPr marL="514350" indent="-514350">
              <a:spcBef>
                <a:spcPts val="600"/>
              </a:spcBef>
              <a:spcAft>
                <a:spcPts val="1200"/>
              </a:spcAft>
            </a:pPr>
            <a:r>
              <a:rPr lang="en-US" sz="2400" b="1" dirty="0"/>
              <a:t>Please note a couple of details about this deck.</a:t>
            </a:r>
          </a:p>
          <a:p>
            <a:pPr lvl="1">
              <a:spcBef>
                <a:spcPts val="600"/>
              </a:spcBef>
              <a:spcAft>
                <a:spcPts val="1200"/>
              </a:spcAft>
            </a:pPr>
            <a:r>
              <a:rPr lang="en-US" sz="2400" dirty="0"/>
              <a:t>It is intended for training test examiners, but there is some information for test examiners which might be useful.</a:t>
            </a:r>
          </a:p>
          <a:p>
            <a:pPr lvl="1">
              <a:spcBef>
                <a:spcPts val="600"/>
              </a:spcBef>
              <a:spcAft>
                <a:spcPts val="1200"/>
              </a:spcAft>
            </a:pPr>
            <a:r>
              <a:rPr lang="en-US" sz="2400" dirty="0"/>
              <a:t>Some screenshot images are blurred to highlight important areas and for accessibility.</a:t>
            </a:r>
          </a:p>
        </p:txBody>
      </p:sp>
    </p:spTree>
    <p:extLst>
      <p:ext uri="{BB962C8B-B14F-4D97-AF65-F5344CB8AC3E}">
        <p14:creationId xmlns:p14="http://schemas.microsoft.com/office/powerpoint/2010/main" val="1219396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C9EDD-CEBD-4792-5548-A8FC75623BD5}"/>
            </a:ext>
          </a:extLst>
        </p:cNvPr>
        <p:cNvGrpSpPr/>
        <p:nvPr/>
      </p:nvGrpSpPr>
      <p:grpSpPr>
        <a:xfrm>
          <a:off x="0" y="0"/>
          <a:ext cx="0" cy="0"/>
          <a:chOff x="0" y="0"/>
          <a:chExt cx="0" cy="0"/>
        </a:xfrm>
      </p:grpSpPr>
      <p:pic>
        <p:nvPicPr>
          <p:cNvPr id="8" name="Google Shape;508;p71">
            <a:extLst>
              <a:ext uri="{FF2B5EF4-FFF2-40B4-BE49-F238E27FC236}">
                <a16:creationId xmlns:a16="http://schemas.microsoft.com/office/drawing/2014/main" id="{FA8199A7-3C5E-4AD5-C05D-EA5D13ADB829}"/>
              </a:ext>
              <a:ext uri="{C183D7F6-B498-43B3-948B-1728B52AA6E4}">
                <adec:decorative xmlns:adec="http://schemas.microsoft.com/office/drawing/2017/decorative" val="1"/>
              </a:ext>
            </a:extLst>
          </p:cNvPr>
          <p:cNvPicPr preferRelativeResize="0">
            <a:picLocks noGrp="1"/>
          </p:cNvPicPr>
          <p:nvPr>
            <p:ph type="pic" sz="quarter" idx="13"/>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3600450"/>
          </a:xfrm>
          <a:noFill/>
          <a:ln>
            <a:noFill/>
          </a:ln>
        </p:spPr>
      </p:pic>
      <p:sp>
        <p:nvSpPr>
          <p:cNvPr id="7" name="Title 6">
            <a:extLst>
              <a:ext uri="{FF2B5EF4-FFF2-40B4-BE49-F238E27FC236}">
                <a16:creationId xmlns:a16="http://schemas.microsoft.com/office/drawing/2014/main" id="{BB3F35F5-6061-66D0-F918-FE6F1C1FDAC0}"/>
              </a:ext>
            </a:extLst>
          </p:cNvPr>
          <p:cNvSpPr>
            <a:spLocks noGrp="1"/>
          </p:cNvSpPr>
          <p:nvPr>
            <p:ph type="title"/>
          </p:nvPr>
        </p:nvSpPr>
        <p:spPr>
          <a:xfrm>
            <a:off x="0" y="0"/>
            <a:ext cx="12192000" cy="1409700"/>
          </a:xfrm>
          <a:solidFill>
            <a:schemeClr val="bg1">
              <a:alpha val="70000"/>
            </a:schemeClr>
          </a:solidFill>
        </p:spPr>
        <p:txBody>
          <a:bodyPr/>
          <a:lstStyle/>
          <a:p>
            <a:r>
              <a:rPr lang="en-US"/>
              <a:t>1-2-3-4s of Accessibility: 4</a:t>
            </a:r>
          </a:p>
        </p:txBody>
      </p:sp>
      <p:sp>
        <p:nvSpPr>
          <p:cNvPr id="2" name="Content Placeholder 1">
            <a:extLst>
              <a:ext uri="{FF2B5EF4-FFF2-40B4-BE49-F238E27FC236}">
                <a16:creationId xmlns:a16="http://schemas.microsoft.com/office/drawing/2014/main" id="{BF26D8A1-2771-5502-A973-269CC21A4901}"/>
              </a:ext>
            </a:extLst>
          </p:cNvPr>
          <p:cNvSpPr>
            <a:spLocks noGrp="1"/>
          </p:cNvSpPr>
          <p:nvPr>
            <p:ph idx="1"/>
          </p:nvPr>
        </p:nvSpPr>
        <p:spPr>
          <a:xfrm>
            <a:off x="-4602" y="3600450"/>
            <a:ext cx="2999232" cy="3257550"/>
          </a:xfrm>
        </p:spPr>
        <p:txBody>
          <a:bodyPr lIns="0" tIns="182880" rIns="0" anchor="t">
            <a:normAutofit/>
          </a:bodyPr>
          <a:lstStyle/>
          <a:p>
            <a:r>
              <a:rPr lang="en-US" sz="2400" b="1" dirty="0"/>
              <a:t>One Purpose:</a:t>
            </a:r>
          </a:p>
          <a:p>
            <a:pPr marL="525780" indent="-342900">
              <a:spcBef>
                <a:spcPts val="0"/>
              </a:spcBef>
              <a:buFont typeface="Arial" panose="020B0604020202020204" pitchFamily="34" charset="0"/>
              <a:buChar char="•"/>
            </a:pPr>
            <a:r>
              <a:rPr lang="en-US" sz="2400" dirty="0"/>
              <a:t>Access</a:t>
            </a:r>
          </a:p>
        </p:txBody>
      </p:sp>
      <p:sp>
        <p:nvSpPr>
          <p:cNvPr id="4" name="Content Placeholder 3">
            <a:extLst>
              <a:ext uri="{FF2B5EF4-FFF2-40B4-BE49-F238E27FC236}">
                <a16:creationId xmlns:a16="http://schemas.microsoft.com/office/drawing/2014/main" id="{B4404B86-C8B8-B3B1-FC86-37C6AA3F8C6D}"/>
              </a:ext>
            </a:extLst>
          </p:cNvPr>
          <p:cNvSpPr>
            <a:spLocks noGrp="1"/>
          </p:cNvSpPr>
          <p:nvPr>
            <p:ph idx="14"/>
          </p:nvPr>
        </p:nvSpPr>
        <p:spPr>
          <a:xfrm>
            <a:off x="3061658" y="3600450"/>
            <a:ext cx="2999232" cy="3257550"/>
          </a:xfrm>
        </p:spPr>
        <p:txBody>
          <a:bodyPr lIns="0" tIns="182880" anchor="t">
            <a:normAutofit/>
          </a:bodyPr>
          <a:lstStyle/>
          <a:p>
            <a:r>
              <a:rPr lang="en-US" sz="2400" b="1" dirty="0"/>
              <a:t>Two Options:</a:t>
            </a:r>
          </a:p>
          <a:p>
            <a:pPr marL="525780" indent="-342900">
              <a:spcBef>
                <a:spcPts val="0"/>
              </a:spcBef>
              <a:buFont typeface="Arial" panose="020B0604020202020204" pitchFamily="34" charset="0"/>
              <a:buChar char="•"/>
            </a:pPr>
            <a:r>
              <a:rPr lang="en-US" sz="2400" dirty="0"/>
              <a:t>Embedded</a:t>
            </a:r>
          </a:p>
          <a:p>
            <a:pPr marL="525780" indent="-342900">
              <a:spcBef>
                <a:spcPts val="0"/>
              </a:spcBef>
              <a:buFont typeface="Arial" panose="020B0604020202020204" pitchFamily="34" charset="0"/>
              <a:buChar char="•"/>
            </a:pPr>
            <a:r>
              <a:rPr lang="en-US" sz="2400" dirty="0"/>
              <a:t>Non-Embedded</a:t>
            </a:r>
          </a:p>
        </p:txBody>
      </p:sp>
      <p:sp>
        <p:nvSpPr>
          <p:cNvPr id="5" name="Content Placeholder 4">
            <a:extLst>
              <a:ext uri="{FF2B5EF4-FFF2-40B4-BE49-F238E27FC236}">
                <a16:creationId xmlns:a16="http://schemas.microsoft.com/office/drawing/2014/main" id="{F4E7A92B-FEAF-9B66-E0AF-6368C4D234DF}"/>
              </a:ext>
            </a:extLst>
          </p:cNvPr>
          <p:cNvSpPr>
            <a:spLocks noGrp="1"/>
          </p:cNvSpPr>
          <p:nvPr>
            <p:ph idx="15"/>
          </p:nvPr>
        </p:nvSpPr>
        <p:spPr>
          <a:xfrm>
            <a:off x="6127918" y="3600450"/>
            <a:ext cx="2999232" cy="3257550"/>
          </a:xfrm>
        </p:spPr>
        <p:txBody>
          <a:bodyPr lIns="0" tIns="91440" rIns="0" bIns="0">
            <a:normAutofit/>
          </a:bodyPr>
          <a:lstStyle/>
          <a:p>
            <a:pPr>
              <a:spcBef>
                <a:spcPts val="0"/>
              </a:spcBef>
            </a:pPr>
            <a:r>
              <a:rPr lang="en-US" sz="2400" b="1" dirty="0"/>
              <a:t>Three Categories:</a:t>
            </a:r>
          </a:p>
          <a:p>
            <a:pPr marL="525780" indent="-342900">
              <a:spcBef>
                <a:spcPts val="0"/>
              </a:spcBef>
              <a:buFont typeface="Arial" panose="020B0604020202020204" pitchFamily="34" charset="0"/>
              <a:buChar char="•"/>
            </a:pPr>
            <a:r>
              <a:rPr lang="en-US" sz="2400" dirty="0"/>
              <a:t>Engagement</a:t>
            </a:r>
          </a:p>
          <a:p>
            <a:pPr marL="525780" indent="-342900">
              <a:spcBef>
                <a:spcPts val="0"/>
              </a:spcBef>
              <a:buFont typeface="Arial" panose="020B0604020202020204" pitchFamily="34" charset="0"/>
              <a:buChar char="•"/>
            </a:pPr>
            <a:r>
              <a:rPr lang="en-US" sz="2400" dirty="0"/>
              <a:t>Presentation</a:t>
            </a:r>
          </a:p>
          <a:p>
            <a:pPr marL="525780" indent="-342900">
              <a:spcBef>
                <a:spcPts val="0"/>
              </a:spcBef>
              <a:buFont typeface="Arial" panose="020B0604020202020204" pitchFamily="34" charset="0"/>
              <a:buChar char="•"/>
            </a:pPr>
            <a:r>
              <a:rPr lang="en-US" sz="2400" dirty="0"/>
              <a:t>Action and Expression</a:t>
            </a:r>
          </a:p>
        </p:txBody>
      </p:sp>
      <p:sp>
        <p:nvSpPr>
          <p:cNvPr id="6" name="Content Placeholder 5">
            <a:extLst>
              <a:ext uri="{FF2B5EF4-FFF2-40B4-BE49-F238E27FC236}">
                <a16:creationId xmlns:a16="http://schemas.microsoft.com/office/drawing/2014/main" id="{1D9FECBD-4332-4DDF-6CED-EFA6D6D03C47}"/>
              </a:ext>
            </a:extLst>
          </p:cNvPr>
          <p:cNvSpPr>
            <a:spLocks noGrp="1"/>
          </p:cNvSpPr>
          <p:nvPr>
            <p:ph idx="16"/>
          </p:nvPr>
        </p:nvSpPr>
        <p:spPr>
          <a:xfrm>
            <a:off x="9194179" y="3600450"/>
            <a:ext cx="2997821" cy="3257550"/>
          </a:xfrm>
        </p:spPr>
        <p:txBody>
          <a:bodyPr lIns="0" tIns="91440" rIns="0" bIns="0">
            <a:noAutofit/>
          </a:bodyPr>
          <a:lstStyle/>
          <a:p>
            <a:pPr>
              <a:spcBef>
                <a:spcPts val="0"/>
              </a:spcBef>
            </a:pPr>
            <a:r>
              <a:rPr lang="en-US" sz="2400" b="1" dirty="0"/>
              <a:t>Four Types:</a:t>
            </a:r>
          </a:p>
          <a:p>
            <a:pPr marL="525780" indent="-342900">
              <a:spcBef>
                <a:spcPts val="0"/>
              </a:spcBef>
              <a:buFont typeface="Arial" panose="020B0604020202020204" pitchFamily="34" charset="0"/>
              <a:buChar char="•"/>
            </a:pPr>
            <a:r>
              <a:rPr lang="en-US" sz="2400" dirty="0"/>
              <a:t>Universal Tools</a:t>
            </a:r>
          </a:p>
          <a:p>
            <a:pPr marL="525780" indent="-342900">
              <a:spcBef>
                <a:spcPts val="0"/>
              </a:spcBef>
              <a:buFont typeface="Arial" panose="020B0604020202020204" pitchFamily="34" charset="0"/>
              <a:buChar char="•"/>
            </a:pPr>
            <a:r>
              <a:rPr lang="en-US" sz="2400" dirty="0"/>
              <a:t>Designated Supports</a:t>
            </a:r>
          </a:p>
          <a:p>
            <a:pPr marL="525780" indent="-342900">
              <a:spcBef>
                <a:spcPts val="0"/>
              </a:spcBef>
              <a:buFont typeface="Arial" panose="020B0604020202020204" pitchFamily="34" charset="0"/>
              <a:buChar char="•"/>
            </a:pPr>
            <a:r>
              <a:rPr lang="en-US" sz="2400" dirty="0"/>
              <a:t>Accommodations</a:t>
            </a:r>
          </a:p>
          <a:p>
            <a:pPr marL="525780" indent="-342900">
              <a:spcBef>
                <a:spcPts val="0"/>
              </a:spcBef>
              <a:buFont typeface="Arial" panose="020B0604020202020204" pitchFamily="34" charset="0"/>
              <a:buChar char="•"/>
            </a:pPr>
            <a:r>
              <a:rPr lang="en-US" sz="2400" dirty="0"/>
              <a:t>Unlisted Resources</a:t>
            </a:r>
          </a:p>
        </p:txBody>
      </p:sp>
    </p:spTree>
    <p:extLst>
      <p:ext uri="{BB962C8B-B14F-4D97-AF65-F5344CB8AC3E}">
        <p14:creationId xmlns:p14="http://schemas.microsoft.com/office/powerpoint/2010/main" val="3478809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21;p72">
            <a:extLst>
              <a:ext uri="{FF2B5EF4-FFF2-40B4-BE49-F238E27FC236}">
                <a16:creationId xmlns:a16="http://schemas.microsoft.com/office/drawing/2014/main" id="{0BF98EBD-BDB7-FD47-C5C6-1B2E60D54C2E}"/>
              </a:ext>
              <a:ext uri="{C183D7F6-B498-43B3-948B-1728B52AA6E4}">
                <adec:decorative xmlns:adec="http://schemas.microsoft.com/office/drawing/2017/decorative" val="1"/>
              </a:ext>
            </a:extLst>
          </p:cNvPr>
          <p:cNvPicPr preferRelativeResize="0">
            <a:picLocks noGrp="1"/>
          </p:cNvPicPr>
          <p:nvPr>
            <p:ph idx="4294967295"/>
          </p:nvPr>
        </p:nvPicPr>
        <p:blipFill rotWithShape="1">
          <a:blip r:embed="rId3" cstate="email">
            <a:alphaModFix/>
            <a:extLst>
              <a:ext uri="{28A0092B-C50C-407E-A947-70E740481C1C}">
                <a14:useLocalDpi xmlns:a14="http://schemas.microsoft.com/office/drawing/2010/main"/>
              </a:ext>
            </a:extLst>
          </a:blip>
          <a:srcRect l="-1626" b="-3"/>
          <a:stretch>
            <a:fillRect/>
          </a:stretch>
        </p:blipFill>
        <p:spPr>
          <a:xfrm>
            <a:off x="3522908" y="0"/>
            <a:ext cx="8669092" cy="6857999"/>
          </a:xfrm>
          <a:prstGeom prst="rect">
            <a:avLst/>
          </a:prstGeom>
          <a:noFill/>
          <a:ln>
            <a:noFill/>
          </a:ln>
        </p:spPr>
      </p:pic>
      <p:sp>
        <p:nvSpPr>
          <p:cNvPr id="2" name="Title 1">
            <a:extLst>
              <a:ext uri="{FF2B5EF4-FFF2-40B4-BE49-F238E27FC236}">
                <a16:creationId xmlns:a16="http://schemas.microsoft.com/office/drawing/2014/main" id="{4241F0E1-BD98-B473-D206-B671031C8B4A}"/>
              </a:ext>
            </a:extLst>
          </p:cNvPr>
          <p:cNvSpPr>
            <a:spLocks noGrp="1"/>
          </p:cNvSpPr>
          <p:nvPr>
            <p:ph type="title"/>
          </p:nvPr>
        </p:nvSpPr>
        <p:spPr/>
        <p:txBody>
          <a:bodyPr/>
          <a:lstStyle/>
          <a:p>
            <a:r>
              <a:rPr lang="en-US" dirty="0"/>
              <a:t>California Assessment Accessibility Resources Matrix</a:t>
            </a:r>
          </a:p>
        </p:txBody>
      </p:sp>
    </p:spTree>
    <p:extLst>
      <p:ext uri="{BB962C8B-B14F-4D97-AF65-F5344CB8AC3E}">
        <p14:creationId xmlns:p14="http://schemas.microsoft.com/office/powerpoint/2010/main" val="3620976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mages of Student Matching Tool flyers">
            <a:extLst>
              <a:ext uri="{FF2B5EF4-FFF2-40B4-BE49-F238E27FC236}">
                <a16:creationId xmlns:a16="http://schemas.microsoft.com/office/drawing/2014/main" id="{E13B24E0-A840-DA6F-DA7D-6DABAC83CEC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523488" y="10"/>
            <a:ext cx="8668512" cy="6857990"/>
          </a:xfrm>
          <a:prstGeom prst="rect">
            <a:avLst/>
          </a:prstGeom>
        </p:spPr>
      </p:pic>
      <p:sp>
        <p:nvSpPr>
          <p:cNvPr id="20" name="Rectangle 1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30CA8F-701B-9F77-4E21-CC420C8CF146}"/>
              </a:ext>
            </a:extLst>
          </p:cNvPr>
          <p:cNvSpPr>
            <a:spLocks noGrp="1"/>
          </p:cNvSpPr>
          <p:nvPr>
            <p:ph type="title"/>
          </p:nvPr>
        </p:nvSpPr>
        <p:spPr>
          <a:xfrm>
            <a:off x="481029" y="625683"/>
            <a:ext cx="3421898" cy="3700814"/>
          </a:xfrm>
        </p:spPr>
        <p:txBody>
          <a:bodyPr vert="horz" lIns="91440" tIns="45720" rIns="91440" bIns="45720" rtlCol="0" anchor="ctr">
            <a:normAutofit/>
          </a:bodyPr>
          <a:lstStyle/>
          <a:p>
            <a:pPr marL="274320">
              <a:spcBef>
                <a:spcPct val="0"/>
              </a:spcBef>
            </a:pPr>
            <a:r>
              <a:rPr lang="en-US" dirty="0"/>
              <a:t>ELPAC Student Needs Matching Tool</a:t>
            </a:r>
            <a:endParaRPr lang="en-US" dirty="0">
              <a:solidFill>
                <a:schemeClr val="bg1"/>
              </a:solidFill>
              <a:latin typeface="+mj-lt"/>
              <a:cs typeface="+mj-cs"/>
            </a:endParaRPr>
          </a:p>
        </p:txBody>
      </p:sp>
      <p:sp>
        <p:nvSpPr>
          <p:cNvPr id="22" name="Rectangle 2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1949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536;p74">
            <a:extLst>
              <a:ext uri="{FF2B5EF4-FFF2-40B4-BE49-F238E27FC236}">
                <a16:creationId xmlns:a16="http://schemas.microsoft.com/office/drawing/2014/main" id="{629DAB9B-3223-F3BD-9E3B-A20AD28C6CDD}"/>
              </a:ext>
              <a:ext uri="{C183D7F6-B498-43B3-948B-1728B52AA6E4}">
                <adec:decorative xmlns:adec="http://schemas.microsoft.com/office/drawing/2017/decorative" val="1"/>
              </a:ext>
            </a:extLst>
          </p:cNvPr>
          <p:cNvPicPr preferRelativeResize="0">
            <a:picLocks noGrp="1"/>
          </p:cNvPicPr>
          <p:nvPr>
            <p:ph type="pic" sz="quarter" idx="13"/>
          </p:nvPr>
        </p:nvPicPr>
        <p:blipFill rotWithShape="1">
          <a:blip r:embed="rId3" cstate="email">
            <a:alphaModFix amt="85000"/>
            <a:extLst>
              <a:ext uri="{28A0092B-C50C-407E-A947-70E740481C1C}">
                <a14:useLocalDpi xmlns:a14="http://schemas.microsoft.com/office/drawing/2010/main"/>
              </a:ext>
            </a:extLst>
          </a:blip>
          <a:srcRect/>
          <a:stretch/>
        </p:blipFill>
        <p:spPr>
          <a:noFill/>
          <a:ln>
            <a:noFill/>
          </a:ln>
        </p:spPr>
      </p:pic>
      <p:sp>
        <p:nvSpPr>
          <p:cNvPr id="13" name="Title 6">
            <a:extLst>
              <a:ext uri="{FF2B5EF4-FFF2-40B4-BE49-F238E27FC236}">
                <a16:creationId xmlns:a16="http://schemas.microsoft.com/office/drawing/2014/main" id="{E24FB83A-E939-0FFF-6CBB-A9427DB615D5}"/>
              </a:ext>
            </a:extLst>
          </p:cNvPr>
          <p:cNvSpPr>
            <a:spLocks noGrp="1"/>
          </p:cNvSpPr>
          <p:nvPr>
            <p:ph type="title"/>
          </p:nvPr>
        </p:nvSpPr>
        <p:spPr>
          <a:solidFill>
            <a:schemeClr val="accent3">
              <a:alpha val="90000"/>
            </a:schemeClr>
          </a:solidFill>
        </p:spPr>
        <p:txBody>
          <a:bodyPr>
            <a:normAutofit/>
          </a:bodyPr>
          <a:lstStyle/>
          <a:p>
            <a:r>
              <a:rPr lang="en-US" sz="4000" dirty="0">
                <a:solidFill>
                  <a:schemeClr val="bg1"/>
                </a:solidFill>
              </a:rPr>
              <a:t>Accessibility Resources: Our Local Process</a:t>
            </a:r>
          </a:p>
        </p:txBody>
      </p:sp>
      <p:sp>
        <p:nvSpPr>
          <p:cNvPr id="2" name="Content Placeholder 1">
            <a:extLst>
              <a:ext uri="{FF2B5EF4-FFF2-40B4-BE49-F238E27FC236}">
                <a16:creationId xmlns:a16="http://schemas.microsoft.com/office/drawing/2014/main" id="{579883FA-34F6-C1C8-E07B-AAA1D66A5B91}"/>
              </a:ext>
            </a:extLst>
          </p:cNvPr>
          <p:cNvSpPr>
            <a:spLocks noGrp="1"/>
          </p:cNvSpPr>
          <p:nvPr>
            <p:ph idx="1"/>
          </p:nvPr>
        </p:nvSpPr>
        <p:spPr/>
        <p:txBody>
          <a:bodyPr/>
          <a:lstStyle/>
          <a:p>
            <a:r>
              <a:rPr lang="en-US" dirty="0">
                <a:solidFill>
                  <a:schemeClr val="tx1"/>
                </a:solidFill>
                <a:highlight>
                  <a:srgbClr val="FFFF00"/>
                </a:highlight>
              </a:rPr>
              <a:t>Insert local process steps for assigning supports here.</a:t>
            </a:r>
          </a:p>
        </p:txBody>
      </p:sp>
      <p:sp>
        <p:nvSpPr>
          <p:cNvPr id="3" name="Content Placeholder 2">
            <a:extLst>
              <a:ext uri="{FF2B5EF4-FFF2-40B4-BE49-F238E27FC236}">
                <a16:creationId xmlns:a16="http://schemas.microsoft.com/office/drawing/2014/main" id="{8D6774F8-D180-C6ED-6553-0739C0124CAD}"/>
              </a:ext>
            </a:extLst>
          </p:cNvPr>
          <p:cNvSpPr>
            <a:spLocks noGrp="1"/>
          </p:cNvSpPr>
          <p:nvPr>
            <p:ph idx="14"/>
          </p:nvPr>
        </p:nvSpPr>
        <p:spPr/>
        <p:txBody>
          <a:bodyPr/>
          <a:lstStyle/>
          <a:p>
            <a:r>
              <a:rPr lang="en-US" dirty="0">
                <a:solidFill>
                  <a:schemeClr val="tx1"/>
                </a:solidFill>
                <a:highlight>
                  <a:srgbClr val="FFFF00"/>
                </a:highlight>
              </a:rPr>
              <a:t>Insert local process steps for assigning supports here.</a:t>
            </a:r>
          </a:p>
        </p:txBody>
      </p:sp>
      <p:sp>
        <p:nvSpPr>
          <p:cNvPr id="4" name="Content Placeholder 3">
            <a:extLst>
              <a:ext uri="{FF2B5EF4-FFF2-40B4-BE49-F238E27FC236}">
                <a16:creationId xmlns:a16="http://schemas.microsoft.com/office/drawing/2014/main" id="{0C08E68B-AA3E-496E-C4EE-094EDC2FCA53}"/>
              </a:ext>
            </a:extLst>
          </p:cNvPr>
          <p:cNvSpPr>
            <a:spLocks noGrp="1"/>
          </p:cNvSpPr>
          <p:nvPr>
            <p:ph idx="15"/>
          </p:nvPr>
        </p:nvSpPr>
        <p:spPr/>
        <p:txBody>
          <a:bodyPr/>
          <a:lstStyle/>
          <a:p>
            <a:r>
              <a:rPr lang="en-US" dirty="0">
                <a:solidFill>
                  <a:schemeClr val="tx1"/>
                </a:solidFill>
                <a:highlight>
                  <a:srgbClr val="FFFF00"/>
                </a:highlight>
              </a:rPr>
              <a:t>Insert local process steps for assigning supports here.</a:t>
            </a:r>
          </a:p>
        </p:txBody>
      </p:sp>
      <p:sp>
        <p:nvSpPr>
          <p:cNvPr id="5" name="Content Placeholder 4">
            <a:extLst>
              <a:ext uri="{FF2B5EF4-FFF2-40B4-BE49-F238E27FC236}">
                <a16:creationId xmlns:a16="http://schemas.microsoft.com/office/drawing/2014/main" id="{567DF705-969B-605F-9F92-4AF298341F47}"/>
              </a:ext>
            </a:extLst>
          </p:cNvPr>
          <p:cNvSpPr>
            <a:spLocks noGrp="1"/>
          </p:cNvSpPr>
          <p:nvPr>
            <p:ph idx="16"/>
          </p:nvPr>
        </p:nvSpPr>
        <p:spPr/>
        <p:txBody>
          <a:bodyPr/>
          <a:lstStyle/>
          <a:p>
            <a:r>
              <a:rPr lang="en-US" dirty="0">
                <a:solidFill>
                  <a:schemeClr val="tx1"/>
                </a:solidFill>
                <a:highlight>
                  <a:srgbClr val="FFFF00"/>
                </a:highlight>
              </a:rPr>
              <a:t>Insert local process steps for assigning supports here.</a:t>
            </a:r>
          </a:p>
        </p:txBody>
      </p:sp>
    </p:spTree>
    <p:extLst>
      <p:ext uri="{BB962C8B-B14F-4D97-AF65-F5344CB8AC3E}">
        <p14:creationId xmlns:p14="http://schemas.microsoft.com/office/powerpoint/2010/main" val="2158071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7FC47-41D0-21C7-51CE-306153BB5212}"/>
              </a:ext>
            </a:extLst>
          </p:cNvPr>
          <p:cNvSpPr>
            <a:spLocks noGrp="1"/>
          </p:cNvSpPr>
          <p:nvPr>
            <p:ph type="title"/>
          </p:nvPr>
        </p:nvSpPr>
        <p:spPr>
          <a:xfrm>
            <a:off x="0" y="5542059"/>
            <a:ext cx="12192000" cy="1315940"/>
          </a:xfrm>
        </p:spPr>
        <p:txBody>
          <a:bodyPr/>
          <a:lstStyle/>
          <a:p>
            <a:pPr algn="ctr"/>
            <a:r>
              <a:rPr lang="en-US"/>
              <a:t>Activity: Case Study</a:t>
            </a:r>
          </a:p>
        </p:txBody>
      </p:sp>
      <p:pic>
        <p:nvPicPr>
          <p:cNvPr id="4" name="Google Shape;547;p75">
            <a:extLst>
              <a:ext uri="{FF2B5EF4-FFF2-40B4-BE49-F238E27FC236}">
                <a16:creationId xmlns:a16="http://schemas.microsoft.com/office/drawing/2014/main" id="{F73D01A0-21E0-AEDB-16FF-000A2D6328F5}"/>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alphaModFix/>
            <a:extLst>
              <a:ext uri="{28A0092B-C50C-407E-A947-70E740481C1C}">
                <a14:useLocalDpi xmlns:a14="http://schemas.microsoft.com/office/drawing/2010/main"/>
              </a:ext>
            </a:extLst>
          </a:blip>
          <a:srcRect/>
          <a:stretch/>
        </p:blipFill>
        <p:spPr>
          <a:xfrm>
            <a:off x="0" y="1"/>
            <a:ext cx="12192000" cy="5541962"/>
          </a:xfrm>
          <a:noFill/>
          <a:ln>
            <a:noFill/>
          </a:ln>
        </p:spPr>
      </p:pic>
    </p:spTree>
    <p:extLst>
      <p:ext uri="{BB962C8B-B14F-4D97-AF65-F5344CB8AC3E}">
        <p14:creationId xmlns:p14="http://schemas.microsoft.com/office/powerpoint/2010/main" val="883046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88726-05B6-7698-8C8D-6EAA76F9A20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B19B37A-B4D3-0638-9527-D7C00EF562A9}"/>
              </a:ext>
            </a:extLst>
          </p:cNvPr>
          <p:cNvSpPr>
            <a:spLocks noGrp="1"/>
          </p:cNvSpPr>
          <p:nvPr>
            <p:ph type="title"/>
          </p:nvPr>
        </p:nvSpPr>
        <p:spPr>
          <a:xfrm>
            <a:off x="0" y="-1"/>
            <a:ext cx="12191999" cy="1108370"/>
          </a:xfrm>
        </p:spPr>
        <p:txBody>
          <a:bodyPr>
            <a:normAutofit/>
          </a:bodyPr>
          <a:lstStyle/>
          <a:p>
            <a:pPr algn="ctr"/>
            <a:r>
              <a:rPr lang="en-US" dirty="0">
                <a:solidFill>
                  <a:srgbClr val="FFFFFF"/>
                </a:solidFill>
                <a:latin typeface="Arial"/>
                <a:cs typeface="Arial"/>
              </a:rPr>
              <a:t>Accessibility Resources Case Studies </a:t>
            </a:r>
          </a:p>
        </p:txBody>
      </p:sp>
      <p:sp>
        <p:nvSpPr>
          <p:cNvPr id="18" name="TextBox 17">
            <a:extLst>
              <a:ext uri="{FF2B5EF4-FFF2-40B4-BE49-F238E27FC236}">
                <a16:creationId xmlns:a16="http://schemas.microsoft.com/office/drawing/2014/main" id="{30145F5F-1BF6-9155-4438-914B1E7E763D}"/>
              </a:ext>
            </a:extLst>
          </p:cNvPr>
          <p:cNvSpPr txBox="1"/>
          <p:nvPr/>
        </p:nvSpPr>
        <p:spPr>
          <a:xfrm>
            <a:off x="800101" y="1360277"/>
            <a:ext cx="2027182" cy="1384995"/>
          </a:xfrm>
          <a:prstGeom prst="rect">
            <a:avLst/>
          </a:prstGeom>
          <a:noFill/>
        </p:spPr>
        <p:txBody>
          <a:bodyPr wrap="square" rtlCol="0">
            <a:spAutoFit/>
          </a:bodyPr>
          <a:lstStyle/>
          <a:p>
            <a:r>
              <a:rPr lang="en-US" sz="2800" dirty="0"/>
              <a:t>Lilia—grade five:</a:t>
            </a:r>
            <a:br>
              <a:rPr lang="en-US" sz="2800" dirty="0"/>
            </a:br>
            <a:r>
              <a:rPr lang="en-US" sz="2800" b="1" dirty="0"/>
              <a:t>EL student</a:t>
            </a:r>
          </a:p>
        </p:txBody>
      </p:sp>
      <p:pic>
        <p:nvPicPr>
          <p:cNvPr id="5" name="Picture 4" descr="Student sitting at desk, writing with a pencil.">
            <a:extLst>
              <a:ext uri="{FF2B5EF4-FFF2-40B4-BE49-F238E27FC236}">
                <a16:creationId xmlns:a16="http://schemas.microsoft.com/office/drawing/2014/main" id="{E60B8C3F-EA22-12E6-ED09-BEFECA40A1B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70162" y="3709555"/>
            <a:ext cx="4197927" cy="3148445"/>
          </a:xfrm>
          <a:prstGeom prst="rect">
            <a:avLst/>
          </a:prstGeom>
        </p:spPr>
      </p:pic>
      <p:sp>
        <p:nvSpPr>
          <p:cNvPr id="19" name="TextBox 18">
            <a:extLst>
              <a:ext uri="{FF2B5EF4-FFF2-40B4-BE49-F238E27FC236}">
                <a16:creationId xmlns:a16="http://schemas.microsoft.com/office/drawing/2014/main" id="{7F3AF856-55D4-2D65-4883-0ABFD4338219}"/>
              </a:ext>
            </a:extLst>
          </p:cNvPr>
          <p:cNvSpPr txBox="1"/>
          <p:nvPr/>
        </p:nvSpPr>
        <p:spPr>
          <a:xfrm>
            <a:off x="5143500" y="1285577"/>
            <a:ext cx="2217999" cy="2246769"/>
          </a:xfrm>
          <a:prstGeom prst="rect">
            <a:avLst/>
          </a:prstGeom>
          <a:noFill/>
        </p:spPr>
        <p:txBody>
          <a:bodyPr wrap="square" rtlCol="0">
            <a:spAutoFit/>
          </a:bodyPr>
          <a:lstStyle/>
          <a:p>
            <a:r>
              <a:rPr lang="en-US" sz="2800" dirty="0"/>
              <a:t>Jamie—grade four: </a:t>
            </a:r>
            <a:r>
              <a:rPr lang="en-US" sz="2800" b="1" dirty="0"/>
              <a:t>struggling reader</a:t>
            </a:r>
          </a:p>
          <a:p>
            <a:endParaRPr lang="en-US" sz="2800" dirty="0"/>
          </a:p>
        </p:txBody>
      </p:sp>
      <p:pic>
        <p:nvPicPr>
          <p:cNvPr id="17" name="Picture 16" descr="Student standing with their hands in their pockets, wearing a messenger bag.">
            <a:extLst>
              <a:ext uri="{FF2B5EF4-FFF2-40B4-BE49-F238E27FC236}">
                <a16:creationId xmlns:a16="http://schemas.microsoft.com/office/drawing/2014/main" id="{C276E2A1-2C92-1DD2-AD38-4FB4D0E62872}"/>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668458" y="3065379"/>
            <a:ext cx="3055455" cy="3792621"/>
          </a:xfrm>
          <a:prstGeom prst="rect">
            <a:avLst/>
          </a:prstGeom>
        </p:spPr>
      </p:pic>
      <p:sp>
        <p:nvSpPr>
          <p:cNvPr id="20" name="TextBox 19">
            <a:extLst>
              <a:ext uri="{FF2B5EF4-FFF2-40B4-BE49-F238E27FC236}">
                <a16:creationId xmlns:a16="http://schemas.microsoft.com/office/drawing/2014/main" id="{B394627E-65A2-C1FD-A633-FA7E06302370}"/>
              </a:ext>
            </a:extLst>
          </p:cNvPr>
          <p:cNvSpPr txBox="1"/>
          <p:nvPr/>
        </p:nvSpPr>
        <p:spPr>
          <a:xfrm>
            <a:off x="9544998" y="1285577"/>
            <a:ext cx="2359263" cy="2246769"/>
          </a:xfrm>
          <a:prstGeom prst="rect">
            <a:avLst/>
          </a:prstGeom>
          <a:noFill/>
        </p:spPr>
        <p:txBody>
          <a:bodyPr wrap="square" rtlCol="0">
            <a:spAutoFit/>
          </a:bodyPr>
          <a:lstStyle/>
          <a:p>
            <a:r>
              <a:rPr lang="en-US" sz="2800" dirty="0"/>
              <a:t>Sarah—grade seven:</a:t>
            </a:r>
            <a:br>
              <a:rPr lang="en-US" sz="2800" dirty="0"/>
            </a:br>
            <a:r>
              <a:rPr lang="en-US" sz="2800" b="1" dirty="0"/>
              <a:t>attention difficulties</a:t>
            </a:r>
          </a:p>
          <a:p>
            <a:endParaRPr lang="en-US" sz="2800" dirty="0"/>
          </a:p>
        </p:txBody>
      </p:sp>
      <p:pic>
        <p:nvPicPr>
          <p:cNvPr id="9" name="Picture 8" descr="Student sitting at a laptop.">
            <a:extLst>
              <a:ext uri="{FF2B5EF4-FFF2-40B4-BE49-F238E27FC236}">
                <a16:creationId xmlns:a16="http://schemas.microsoft.com/office/drawing/2014/main" id="{59680BFD-9CC4-5DF3-5979-0361209918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54642" y="3781816"/>
            <a:ext cx="3412513" cy="3076184"/>
          </a:xfrm>
          <a:prstGeom prst="rect">
            <a:avLst/>
          </a:prstGeom>
        </p:spPr>
      </p:pic>
    </p:spTree>
    <p:extLst>
      <p:ext uri="{BB962C8B-B14F-4D97-AF65-F5344CB8AC3E}">
        <p14:creationId xmlns:p14="http://schemas.microsoft.com/office/powerpoint/2010/main" val="19170950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BCA22-4BD5-371C-49A1-9894978F7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26C31-CF8E-970D-C171-7E1272FC42A6}"/>
              </a:ext>
            </a:extLst>
          </p:cNvPr>
          <p:cNvSpPr>
            <a:spLocks noGrp="1"/>
          </p:cNvSpPr>
          <p:nvPr>
            <p:ph type="title"/>
          </p:nvPr>
        </p:nvSpPr>
        <p:spPr>
          <a:xfrm>
            <a:off x="0" y="0"/>
            <a:ext cx="4579951" cy="6857999"/>
          </a:xfrm>
        </p:spPr>
        <p:txBody>
          <a:bodyPr>
            <a:normAutofit/>
          </a:bodyPr>
          <a:lstStyle/>
          <a:p>
            <a:pPr marL="229870" algn="ctr"/>
            <a:r>
              <a:rPr lang="en-US" dirty="0">
                <a:latin typeface="Arial"/>
                <a:cs typeface="Arial"/>
              </a:rPr>
              <a:t>Pause and Reflect</a:t>
            </a:r>
            <a:endParaRPr lang="en-US" dirty="0"/>
          </a:p>
        </p:txBody>
      </p:sp>
      <p:sp>
        <p:nvSpPr>
          <p:cNvPr id="4" name="TextBox 3">
            <a:extLst>
              <a:ext uri="{FF2B5EF4-FFF2-40B4-BE49-F238E27FC236}">
                <a16:creationId xmlns:a16="http://schemas.microsoft.com/office/drawing/2014/main" id="{AD441BE3-F9F1-0769-61EC-B5B5F97E6575}"/>
              </a:ext>
            </a:extLst>
          </p:cNvPr>
          <p:cNvSpPr txBox="1"/>
          <p:nvPr/>
        </p:nvSpPr>
        <p:spPr>
          <a:xfrm>
            <a:off x="5628884" y="1002354"/>
            <a:ext cx="695324" cy="769441"/>
          </a:xfrm>
          <a:prstGeom prst="rect">
            <a:avLst/>
          </a:prstGeom>
          <a:noFill/>
        </p:spPr>
        <p:txBody>
          <a:bodyPr wrap="square">
            <a:spAutoFit/>
          </a:bodyPr>
          <a:lstStyle/>
          <a:p>
            <a:pPr algn="ctr"/>
            <a:r>
              <a:rPr lang="en-US" sz="4400" b="1">
                <a:solidFill>
                  <a:schemeClr val="bg1"/>
                </a:solidFill>
                <a:latin typeface="Arial"/>
                <a:cs typeface="Arial"/>
              </a:rPr>
              <a:t>3</a:t>
            </a:r>
            <a:endParaRPr lang="en-US" sz="4400" b="1">
              <a:solidFill>
                <a:schemeClr val="bg1"/>
              </a:solidFill>
            </a:endParaRPr>
          </a:p>
        </p:txBody>
      </p:sp>
      <p:sp>
        <p:nvSpPr>
          <p:cNvPr id="3" name="Content Placeholder 12">
            <a:extLst>
              <a:ext uri="{FF2B5EF4-FFF2-40B4-BE49-F238E27FC236}">
                <a16:creationId xmlns:a16="http://schemas.microsoft.com/office/drawing/2014/main" id="{84626CD1-5876-24C6-6C3A-A0260B781508}"/>
              </a:ext>
            </a:extLst>
          </p:cNvPr>
          <p:cNvSpPr txBox="1">
            <a:spLocks/>
          </p:cNvSpPr>
          <p:nvPr/>
        </p:nvSpPr>
        <p:spPr>
          <a:xfrm>
            <a:off x="5181601" y="654908"/>
            <a:ext cx="6613756" cy="1464334"/>
          </a:xfrm>
          <a:prstGeom prst="rect">
            <a:avLst/>
          </a:prstGeom>
          <a:solidFill>
            <a:schemeClr val="bg2"/>
          </a:solidFill>
        </p:spPr>
        <p:txBody>
          <a:bodyPr vert="horz" lIns="0" tIns="45720" rIns="0" bIns="45720" rtlCol="0" anchor="ctr">
            <a:normAutofit/>
          </a:bodyPr>
          <a:lstStyle>
            <a:lvl1pPr marL="320040" indent="0" algn="l" defTabSz="914400" rtl="0" eaLnBrk="1" latinLnBrk="0" hangingPunct="1">
              <a:lnSpc>
                <a:spcPct val="100000"/>
              </a:lnSpc>
              <a:spcBef>
                <a:spcPts val="600"/>
              </a:spcBef>
              <a:spcAft>
                <a:spcPts val="600"/>
              </a:spcAft>
              <a:buFont typeface="Arial" panose="020B0604020202020204" pitchFamily="34" charset="0"/>
              <a:buNone/>
              <a:defRPr sz="3600" kern="1200">
                <a:solidFill>
                  <a:schemeClr val="tx1"/>
                </a:solidFill>
                <a:latin typeface="+mn-lt"/>
                <a:ea typeface="+mn-ea"/>
                <a:cs typeface="+mn-cs"/>
              </a:defRPr>
            </a:lvl1pPr>
            <a:lvl2pPr marL="548640" indent="-182880" algn="l" defTabSz="914400" rtl="0" eaLnBrk="1" latinLnBrk="0" hangingPunct="1">
              <a:lnSpc>
                <a:spcPct val="100000"/>
              </a:lnSpc>
              <a:spcBef>
                <a:spcPts val="600"/>
              </a:spcBef>
              <a:spcAft>
                <a:spcPts val="600"/>
              </a:spcAft>
              <a:buFont typeface="Aptos Narrow" panose="020B0004020202020204" pitchFamily="34" charset="0"/>
              <a:buChar char="–"/>
              <a:defRPr sz="3200" kern="1200">
                <a:solidFill>
                  <a:schemeClr val="tx1"/>
                </a:solidFill>
                <a:latin typeface="+mn-lt"/>
                <a:ea typeface="+mn-ea"/>
                <a:cs typeface="+mn-cs"/>
              </a:defRPr>
            </a:lvl2pPr>
            <a:lvl3pPr marL="914400" indent="-182880" algn="l" defTabSz="914400" rtl="0" eaLnBrk="1" latinLnBrk="0" hangingPunct="1">
              <a:lnSpc>
                <a:spcPct val="100000"/>
              </a:lnSpc>
              <a:spcBef>
                <a:spcPts val="1800"/>
              </a:spcBef>
              <a:spcAft>
                <a:spcPts val="600"/>
              </a:spcAft>
              <a:buFont typeface="Wingdings" panose="05000000000000000000" pitchFamily="2" charset="2"/>
              <a:buChar char="§"/>
              <a:defRPr sz="2800" kern="1200">
                <a:solidFill>
                  <a:schemeClr val="tx1"/>
                </a:solidFill>
                <a:latin typeface="+mn-lt"/>
                <a:ea typeface="+mn-ea"/>
                <a:cs typeface="+mn-cs"/>
              </a:defRPr>
            </a:lvl3pPr>
            <a:lvl4pPr marL="1280160" indent="-18288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0"/>
            <a:r>
              <a:rPr lang="en-US" sz="2800" dirty="0"/>
              <a:t>Three key concepts learned</a:t>
            </a:r>
            <a:endParaRPr lang="en-US" sz="2800" dirty="0">
              <a:cs typeface="Arial"/>
            </a:endParaRPr>
          </a:p>
        </p:txBody>
      </p:sp>
      <p:sp>
        <p:nvSpPr>
          <p:cNvPr id="9" name="Rectangle 8">
            <a:extLst>
              <a:ext uri="{FF2B5EF4-FFF2-40B4-BE49-F238E27FC236}">
                <a16:creationId xmlns:a16="http://schemas.microsoft.com/office/drawing/2014/main" id="{D46CF8CE-F29A-1A8A-8FE0-05616C8C77B0}"/>
              </a:ext>
              <a:ext uri="{C183D7F6-B498-43B3-948B-1728B52AA6E4}">
                <adec:decorative xmlns:adec="http://schemas.microsoft.com/office/drawing/2017/decorative" val="1"/>
              </a:ext>
            </a:extLst>
          </p:cNvPr>
          <p:cNvSpPr/>
          <p:nvPr/>
        </p:nvSpPr>
        <p:spPr>
          <a:xfrm>
            <a:off x="5512962" y="857207"/>
            <a:ext cx="1059734" cy="105973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3</a:t>
            </a:r>
          </a:p>
        </p:txBody>
      </p:sp>
      <p:sp>
        <p:nvSpPr>
          <p:cNvPr id="5" name="TextBox 4">
            <a:extLst>
              <a:ext uri="{FF2B5EF4-FFF2-40B4-BE49-F238E27FC236}">
                <a16:creationId xmlns:a16="http://schemas.microsoft.com/office/drawing/2014/main" id="{FD7BBF8E-A6CB-2B2D-4B30-39B3FE066ABE}"/>
              </a:ext>
            </a:extLst>
          </p:cNvPr>
          <p:cNvSpPr txBox="1"/>
          <p:nvPr/>
        </p:nvSpPr>
        <p:spPr>
          <a:xfrm>
            <a:off x="5628884" y="3044279"/>
            <a:ext cx="695324" cy="769441"/>
          </a:xfrm>
          <a:prstGeom prst="rect">
            <a:avLst/>
          </a:prstGeom>
          <a:noFill/>
        </p:spPr>
        <p:txBody>
          <a:bodyPr wrap="square">
            <a:spAutoFit/>
          </a:bodyPr>
          <a:lstStyle/>
          <a:p>
            <a:pPr algn="ctr"/>
            <a:r>
              <a:rPr lang="en-US" sz="4400" b="1">
                <a:solidFill>
                  <a:schemeClr val="bg1"/>
                </a:solidFill>
                <a:latin typeface="Arial"/>
                <a:cs typeface="Arial"/>
              </a:rPr>
              <a:t>2</a:t>
            </a:r>
            <a:endParaRPr lang="en-US" sz="4400" b="1">
              <a:solidFill>
                <a:schemeClr val="bg1"/>
              </a:solidFill>
            </a:endParaRPr>
          </a:p>
        </p:txBody>
      </p:sp>
      <p:sp>
        <p:nvSpPr>
          <p:cNvPr id="7" name="Content Placeholder 44">
            <a:extLst>
              <a:ext uri="{FF2B5EF4-FFF2-40B4-BE49-F238E27FC236}">
                <a16:creationId xmlns:a16="http://schemas.microsoft.com/office/drawing/2014/main" id="{D2E9052B-24FE-EB1C-8ACB-12DA5B175AA2}"/>
              </a:ext>
            </a:extLst>
          </p:cNvPr>
          <p:cNvSpPr txBox="1">
            <a:spLocks/>
          </p:cNvSpPr>
          <p:nvPr/>
        </p:nvSpPr>
        <p:spPr>
          <a:xfrm>
            <a:off x="5181601" y="2772288"/>
            <a:ext cx="6613755" cy="1313424"/>
          </a:xfrm>
          <a:prstGeom prst="rect">
            <a:avLst/>
          </a:prstGeom>
          <a:solidFill>
            <a:schemeClr val="bg2"/>
          </a:solidFill>
        </p:spPr>
        <p:txBody>
          <a:bodyPr vert="horz" lIns="0" tIns="45720" rIns="0" bIns="45720" rtlCol="0" anchor="ctr">
            <a:normAutofit/>
          </a:bodyPr>
          <a:lstStyle>
            <a:lvl1pPr marL="320040" indent="0" algn="l" defTabSz="914400" rtl="0" eaLnBrk="1" latinLnBrk="0" hangingPunct="1">
              <a:lnSpc>
                <a:spcPct val="100000"/>
              </a:lnSpc>
              <a:spcBef>
                <a:spcPts val="600"/>
              </a:spcBef>
              <a:spcAft>
                <a:spcPts val="600"/>
              </a:spcAft>
              <a:buFont typeface="Arial" panose="020B0604020202020204" pitchFamily="34" charset="0"/>
              <a:buNone/>
              <a:defRPr sz="3600" kern="1200">
                <a:solidFill>
                  <a:schemeClr val="tx1"/>
                </a:solidFill>
                <a:latin typeface="+mn-lt"/>
                <a:ea typeface="+mn-ea"/>
                <a:cs typeface="+mn-cs"/>
              </a:defRPr>
            </a:lvl1pPr>
            <a:lvl2pPr marL="548640" indent="-182880" algn="l" defTabSz="914400" rtl="0" eaLnBrk="1" latinLnBrk="0" hangingPunct="1">
              <a:lnSpc>
                <a:spcPct val="100000"/>
              </a:lnSpc>
              <a:spcBef>
                <a:spcPts val="600"/>
              </a:spcBef>
              <a:spcAft>
                <a:spcPts val="600"/>
              </a:spcAft>
              <a:buFont typeface="Aptos Narrow" panose="020B0004020202020204" pitchFamily="34" charset="0"/>
              <a:buChar char="–"/>
              <a:defRPr sz="3200" kern="1200">
                <a:solidFill>
                  <a:schemeClr val="tx1"/>
                </a:solidFill>
                <a:latin typeface="+mn-lt"/>
                <a:ea typeface="+mn-ea"/>
                <a:cs typeface="+mn-cs"/>
              </a:defRPr>
            </a:lvl2pPr>
            <a:lvl3pPr marL="914400" indent="-182880" algn="l" defTabSz="914400" rtl="0" eaLnBrk="1" latinLnBrk="0" hangingPunct="1">
              <a:lnSpc>
                <a:spcPct val="100000"/>
              </a:lnSpc>
              <a:spcBef>
                <a:spcPts val="1800"/>
              </a:spcBef>
              <a:spcAft>
                <a:spcPts val="600"/>
              </a:spcAft>
              <a:buFont typeface="Wingdings" panose="05000000000000000000" pitchFamily="2" charset="2"/>
              <a:buChar char="§"/>
              <a:defRPr sz="2800" kern="1200">
                <a:solidFill>
                  <a:schemeClr val="tx1"/>
                </a:solidFill>
                <a:latin typeface="+mn-lt"/>
                <a:ea typeface="+mn-ea"/>
                <a:cs typeface="+mn-cs"/>
              </a:defRPr>
            </a:lvl3pPr>
            <a:lvl4pPr marL="1280160" indent="-18288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0"/>
            <a:r>
              <a:rPr lang="en-US" sz="2800" dirty="0"/>
              <a:t>Two questions to explore </a:t>
            </a:r>
            <a:endParaRPr lang="en-US" sz="2800" dirty="0">
              <a:cs typeface="Arial"/>
            </a:endParaRPr>
          </a:p>
        </p:txBody>
      </p:sp>
      <p:sp>
        <p:nvSpPr>
          <p:cNvPr id="10" name="Oval 9">
            <a:extLst>
              <a:ext uri="{FF2B5EF4-FFF2-40B4-BE49-F238E27FC236}">
                <a16:creationId xmlns:a16="http://schemas.microsoft.com/office/drawing/2014/main" id="{8404236C-366A-7428-2B4F-9796B7FE8B67}"/>
              </a:ext>
              <a:ext uri="{C183D7F6-B498-43B3-948B-1728B52AA6E4}">
                <adec:decorative xmlns:adec="http://schemas.microsoft.com/office/drawing/2017/decorative" val="1"/>
              </a:ext>
            </a:extLst>
          </p:cNvPr>
          <p:cNvSpPr/>
          <p:nvPr/>
        </p:nvSpPr>
        <p:spPr>
          <a:xfrm>
            <a:off x="5512962" y="2899132"/>
            <a:ext cx="1059734" cy="105973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a:t>2</a:t>
            </a:r>
          </a:p>
        </p:txBody>
      </p:sp>
      <p:sp>
        <p:nvSpPr>
          <p:cNvPr id="6" name="TextBox 5">
            <a:extLst>
              <a:ext uri="{FF2B5EF4-FFF2-40B4-BE49-F238E27FC236}">
                <a16:creationId xmlns:a16="http://schemas.microsoft.com/office/drawing/2014/main" id="{D4962E14-B821-BE0B-146F-E7C5F4A9F370}"/>
              </a:ext>
            </a:extLst>
          </p:cNvPr>
          <p:cNvSpPr txBox="1"/>
          <p:nvPr/>
        </p:nvSpPr>
        <p:spPr>
          <a:xfrm>
            <a:off x="5695167" y="5155254"/>
            <a:ext cx="695324" cy="769441"/>
          </a:xfrm>
          <a:prstGeom prst="rect">
            <a:avLst/>
          </a:prstGeom>
          <a:noFill/>
        </p:spPr>
        <p:txBody>
          <a:bodyPr wrap="square">
            <a:spAutoFit/>
          </a:bodyPr>
          <a:lstStyle/>
          <a:p>
            <a:pPr algn="ctr"/>
            <a:r>
              <a:rPr lang="en-US" sz="4400" b="1">
                <a:solidFill>
                  <a:schemeClr val="bg1"/>
                </a:solidFill>
                <a:latin typeface="Arial"/>
                <a:cs typeface="Arial"/>
              </a:rPr>
              <a:t>1</a:t>
            </a:r>
            <a:endParaRPr lang="en-US" sz="4400" b="1">
              <a:solidFill>
                <a:schemeClr val="bg1"/>
              </a:solidFill>
            </a:endParaRPr>
          </a:p>
        </p:txBody>
      </p:sp>
      <p:sp>
        <p:nvSpPr>
          <p:cNvPr id="8" name="Content Placeholder 46">
            <a:extLst>
              <a:ext uri="{FF2B5EF4-FFF2-40B4-BE49-F238E27FC236}">
                <a16:creationId xmlns:a16="http://schemas.microsoft.com/office/drawing/2014/main" id="{D8E99778-D8BA-D532-896B-738F0A5B5AC6}"/>
              </a:ext>
            </a:extLst>
          </p:cNvPr>
          <p:cNvSpPr txBox="1">
            <a:spLocks/>
          </p:cNvSpPr>
          <p:nvPr/>
        </p:nvSpPr>
        <p:spPr>
          <a:xfrm>
            <a:off x="5181601" y="4738757"/>
            <a:ext cx="6613755" cy="1313423"/>
          </a:xfrm>
          <a:prstGeom prst="rect">
            <a:avLst/>
          </a:prstGeom>
          <a:solidFill>
            <a:schemeClr val="bg2"/>
          </a:solidFill>
        </p:spPr>
        <p:txBody>
          <a:bodyPr vert="horz" lIns="0" tIns="45720" rIns="0" bIns="45720" rtlCol="0" anchor="ctr">
            <a:normAutofit/>
          </a:bodyPr>
          <a:lstStyle>
            <a:lvl1pPr marL="320040" indent="0" algn="l" defTabSz="914400" rtl="0" eaLnBrk="1" latinLnBrk="0" hangingPunct="1">
              <a:lnSpc>
                <a:spcPct val="100000"/>
              </a:lnSpc>
              <a:spcBef>
                <a:spcPts val="600"/>
              </a:spcBef>
              <a:spcAft>
                <a:spcPts val="600"/>
              </a:spcAft>
              <a:buFont typeface="Arial" panose="020B0604020202020204" pitchFamily="34" charset="0"/>
              <a:buNone/>
              <a:defRPr sz="3600" kern="1200">
                <a:solidFill>
                  <a:schemeClr val="tx1"/>
                </a:solidFill>
                <a:latin typeface="+mn-lt"/>
                <a:ea typeface="+mn-ea"/>
                <a:cs typeface="+mn-cs"/>
              </a:defRPr>
            </a:lvl1pPr>
            <a:lvl2pPr marL="548640" indent="-182880" algn="l" defTabSz="914400" rtl="0" eaLnBrk="1" latinLnBrk="0" hangingPunct="1">
              <a:lnSpc>
                <a:spcPct val="100000"/>
              </a:lnSpc>
              <a:spcBef>
                <a:spcPts val="600"/>
              </a:spcBef>
              <a:spcAft>
                <a:spcPts val="600"/>
              </a:spcAft>
              <a:buFont typeface="Aptos Narrow" panose="020B0004020202020204" pitchFamily="34" charset="0"/>
              <a:buChar char="–"/>
              <a:defRPr sz="3200" kern="1200">
                <a:solidFill>
                  <a:schemeClr val="tx1"/>
                </a:solidFill>
                <a:latin typeface="+mn-lt"/>
                <a:ea typeface="+mn-ea"/>
                <a:cs typeface="+mn-cs"/>
              </a:defRPr>
            </a:lvl2pPr>
            <a:lvl3pPr marL="914400" indent="-182880" algn="l" defTabSz="914400" rtl="0" eaLnBrk="1" latinLnBrk="0" hangingPunct="1">
              <a:lnSpc>
                <a:spcPct val="100000"/>
              </a:lnSpc>
              <a:spcBef>
                <a:spcPts val="1800"/>
              </a:spcBef>
              <a:spcAft>
                <a:spcPts val="600"/>
              </a:spcAft>
              <a:buFont typeface="Wingdings" panose="05000000000000000000" pitchFamily="2" charset="2"/>
              <a:buChar char="§"/>
              <a:defRPr sz="2800" kern="1200">
                <a:solidFill>
                  <a:schemeClr val="tx1"/>
                </a:solidFill>
                <a:latin typeface="+mn-lt"/>
                <a:ea typeface="+mn-ea"/>
                <a:cs typeface="+mn-cs"/>
              </a:defRPr>
            </a:lvl3pPr>
            <a:lvl4pPr marL="1280160" indent="-18288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0"/>
            <a:r>
              <a:rPr lang="en-US" sz="2800"/>
              <a:t>One strategy or thing to do</a:t>
            </a:r>
            <a:endParaRPr lang="en-US" sz="2800">
              <a:cs typeface="Arial" panose="020B0604020202020204"/>
            </a:endParaRPr>
          </a:p>
        </p:txBody>
      </p:sp>
      <p:sp>
        <p:nvSpPr>
          <p:cNvPr id="11" name="Isosceles Triangle 10">
            <a:extLst>
              <a:ext uri="{FF2B5EF4-FFF2-40B4-BE49-F238E27FC236}">
                <a16:creationId xmlns:a16="http://schemas.microsoft.com/office/drawing/2014/main" id="{5171404D-CAFA-33F3-EEDF-8897A6AC1F58}"/>
              </a:ext>
              <a:ext uri="{C183D7F6-B498-43B3-948B-1728B52AA6E4}">
                <adec:decorative xmlns:adec="http://schemas.microsoft.com/office/drawing/2017/decorative" val="1"/>
              </a:ext>
            </a:extLst>
          </p:cNvPr>
          <p:cNvSpPr/>
          <p:nvPr/>
        </p:nvSpPr>
        <p:spPr>
          <a:xfrm>
            <a:off x="5371215" y="4864961"/>
            <a:ext cx="1343227" cy="1059734"/>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4800" dirty="0"/>
              <a:t>1</a:t>
            </a:r>
          </a:p>
        </p:txBody>
      </p:sp>
    </p:spTree>
    <p:extLst>
      <p:ext uri="{BB962C8B-B14F-4D97-AF65-F5344CB8AC3E}">
        <p14:creationId xmlns:p14="http://schemas.microsoft.com/office/powerpoint/2010/main" val="5495067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050AF-AF5C-990B-F724-27B5163B131D}"/>
              </a:ext>
            </a:extLst>
          </p:cNvPr>
          <p:cNvSpPr>
            <a:spLocks noGrp="1"/>
          </p:cNvSpPr>
          <p:nvPr>
            <p:ph type="title"/>
          </p:nvPr>
        </p:nvSpPr>
        <p:spPr>
          <a:xfrm>
            <a:off x="0" y="5716500"/>
            <a:ext cx="12192000" cy="1141500"/>
          </a:xfrm>
        </p:spPr>
        <p:txBody>
          <a:bodyPr/>
          <a:lstStyle/>
          <a:p>
            <a:pPr algn="ctr"/>
            <a:r>
              <a:rPr lang="en-US" dirty="0"/>
              <a:t>Different Roles</a:t>
            </a:r>
          </a:p>
        </p:txBody>
      </p:sp>
      <p:pic>
        <p:nvPicPr>
          <p:cNvPr id="4" name="Google Shape;562;p77">
            <a:extLst>
              <a:ext uri="{FF2B5EF4-FFF2-40B4-BE49-F238E27FC236}">
                <a16:creationId xmlns:a16="http://schemas.microsoft.com/office/drawing/2014/main" id="{9C9EBDFE-D709-CDC1-BED7-446FF997D943}"/>
              </a:ext>
              <a:ext uri="{C183D7F6-B498-43B3-948B-1728B52AA6E4}">
                <adec:decorative xmlns:adec="http://schemas.microsoft.com/office/drawing/2017/decorative" val="1"/>
              </a:ext>
            </a:extLst>
          </p:cNvPr>
          <p:cNvPicPr preferRelativeResize="0">
            <a:picLocks noGrp="1"/>
          </p:cNvPicPr>
          <p:nvPr>
            <p:ph type="pic" sz="quarter" idx="10"/>
          </p:nvPr>
        </p:nvPicPr>
        <p:blipFill rotWithShape="1">
          <a:blip r:embed="rId3" cstate="email">
            <a:extLst>
              <a:ext uri="{28A0092B-C50C-407E-A947-70E740481C1C}">
                <a14:useLocalDpi xmlns:a14="http://schemas.microsoft.com/office/drawing/2010/main"/>
              </a:ext>
            </a:extLst>
          </a:blip>
          <a:srcRect/>
          <a:stretch>
            <a:fillRect/>
          </a:stretch>
        </p:blipFill>
        <p:spPr>
          <a:xfrm>
            <a:off x="-2021" y="0"/>
            <a:ext cx="12197961" cy="5724008"/>
          </a:xfrm>
          <a:prstGeom prst="rect">
            <a:avLst/>
          </a:prstGeom>
          <a:noFill/>
          <a:ln>
            <a:noFill/>
          </a:ln>
        </p:spPr>
      </p:pic>
    </p:spTree>
    <p:extLst>
      <p:ext uri="{BB962C8B-B14F-4D97-AF65-F5344CB8AC3E}">
        <p14:creationId xmlns:p14="http://schemas.microsoft.com/office/powerpoint/2010/main" val="2099275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4BA0-2CDA-2B1E-9195-86801084655B}"/>
              </a:ext>
            </a:extLst>
          </p:cNvPr>
          <p:cNvSpPr>
            <a:spLocks noGrp="1"/>
          </p:cNvSpPr>
          <p:nvPr>
            <p:ph type="title"/>
          </p:nvPr>
        </p:nvSpPr>
        <p:spPr>
          <a:xfrm>
            <a:off x="-1" y="1"/>
            <a:ext cx="12192001" cy="1159726"/>
          </a:xfrm>
        </p:spPr>
        <p:txBody>
          <a:bodyPr>
            <a:normAutofit/>
          </a:bodyPr>
          <a:lstStyle/>
          <a:p>
            <a:pPr marL="182880">
              <a:spcBef>
                <a:spcPts val="600"/>
              </a:spcBef>
              <a:spcAft>
                <a:spcPts val="600"/>
              </a:spcAft>
            </a:pPr>
            <a:r>
              <a:rPr lang="en-US" sz="3600" dirty="0"/>
              <a:t>Test Examiner (TE) for ELPAC Versus Alt ELPAC</a:t>
            </a:r>
          </a:p>
        </p:txBody>
      </p:sp>
      <p:sp>
        <p:nvSpPr>
          <p:cNvPr id="4" name="Content Placeholder 3">
            <a:extLst>
              <a:ext uri="{FF2B5EF4-FFF2-40B4-BE49-F238E27FC236}">
                <a16:creationId xmlns:a16="http://schemas.microsoft.com/office/drawing/2014/main" id="{9090B339-E79A-6997-A483-9C8B75EDB83D}"/>
              </a:ext>
            </a:extLst>
          </p:cNvPr>
          <p:cNvSpPr>
            <a:spLocks noGrp="1"/>
          </p:cNvSpPr>
          <p:nvPr>
            <p:ph idx="10"/>
          </p:nvPr>
        </p:nvSpPr>
        <p:spPr>
          <a:xfrm>
            <a:off x="-1" y="1159727"/>
            <a:ext cx="6933233" cy="5698272"/>
          </a:xfrm>
        </p:spPr>
        <p:txBody>
          <a:bodyPr lIns="182880" tIns="91440" rIns="91440" bIns="182880" anchor="t">
            <a:noAutofit/>
          </a:bodyPr>
          <a:lstStyle/>
          <a:p>
            <a:pPr marL="0" indent="0">
              <a:spcBef>
                <a:spcPts val="0"/>
              </a:spcBef>
              <a:spcAft>
                <a:spcPts val="1200"/>
              </a:spcAft>
              <a:buNone/>
            </a:pPr>
            <a:r>
              <a:rPr lang="en-US" sz="2800" b="1" dirty="0"/>
              <a:t> ELPAC</a:t>
            </a:r>
            <a:endParaRPr lang="en-US" sz="2800" dirty="0"/>
          </a:p>
          <a:p>
            <a:pPr>
              <a:lnSpc>
                <a:spcPct val="90000"/>
              </a:lnSpc>
              <a:spcBef>
                <a:spcPts val="0"/>
              </a:spcBef>
            </a:pPr>
            <a:r>
              <a:rPr lang="en-US" sz="2400" dirty="0"/>
              <a:t>Local educational agency (LEA) employee </a:t>
            </a:r>
            <a:endParaRPr lang="en-US" sz="2400" dirty="0">
              <a:cs typeface="Arial"/>
            </a:endParaRPr>
          </a:p>
          <a:p>
            <a:pPr>
              <a:lnSpc>
                <a:spcPct val="90000"/>
              </a:lnSpc>
              <a:spcBef>
                <a:spcPts val="0"/>
              </a:spcBef>
            </a:pPr>
            <a:r>
              <a:rPr lang="en-US" sz="2400" dirty="0"/>
              <a:t>Confirms test settings </a:t>
            </a:r>
            <a:endParaRPr lang="en-US" sz="2400" dirty="0">
              <a:cs typeface="Arial"/>
            </a:endParaRPr>
          </a:p>
          <a:p>
            <a:pPr>
              <a:lnSpc>
                <a:spcPct val="90000"/>
              </a:lnSpc>
              <a:spcBef>
                <a:spcPts val="0"/>
              </a:spcBef>
            </a:pPr>
            <a:r>
              <a:rPr lang="en-US" sz="2400" dirty="0"/>
              <a:t>Ensures session security </a:t>
            </a:r>
            <a:endParaRPr lang="en-US" sz="2400" dirty="0">
              <a:cs typeface="Arial"/>
            </a:endParaRPr>
          </a:p>
          <a:p>
            <a:pPr>
              <a:lnSpc>
                <a:spcPct val="90000"/>
              </a:lnSpc>
              <a:spcBef>
                <a:spcPts val="0"/>
              </a:spcBef>
            </a:pPr>
            <a:r>
              <a:rPr lang="en-US" sz="2400" dirty="0"/>
              <a:t>Accesses completion status reports in TOMS</a:t>
            </a:r>
          </a:p>
          <a:p>
            <a:pPr>
              <a:lnSpc>
                <a:spcPct val="90000"/>
              </a:lnSpc>
              <a:spcBef>
                <a:spcPts val="0"/>
              </a:spcBef>
            </a:pPr>
            <a:r>
              <a:rPr lang="en-US" sz="2400" dirty="0"/>
              <a:t>Entry of data and scores into the Teacher Hand Scoring System</a:t>
            </a:r>
          </a:p>
          <a:p>
            <a:pPr>
              <a:lnSpc>
                <a:spcPct val="90000"/>
              </a:lnSpc>
              <a:spcBef>
                <a:spcPts val="0"/>
              </a:spcBef>
            </a:pPr>
            <a:r>
              <a:rPr lang="en-US" sz="2400" dirty="0"/>
              <a:t>Enters student responses and scores into the Data Entry Interface (DEI)</a:t>
            </a:r>
          </a:p>
          <a:p>
            <a:pPr>
              <a:lnSpc>
                <a:spcPct val="90000"/>
              </a:lnSpc>
              <a:spcBef>
                <a:spcPts val="0"/>
              </a:spcBef>
            </a:pPr>
            <a:r>
              <a:rPr lang="en-US" sz="2400" dirty="0"/>
              <a:t>Accesses assessment results in California Educator Reporting System (CERS) [once rostered]</a:t>
            </a:r>
          </a:p>
          <a:p>
            <a:pPr>
              <a:lnSpc>
                <a:spcPct val="90000"/>
              </a:lnSpc>
              <a:spcBef>
                <a:spcPts val="0"/>
              </a:spcBef>
            </a:pPr>
            <a:r>
              <a:rPr lang="en-US" sz="2400" b="1" dirty="0"/>
              <a:t>Security affidavit required</a:t>
            </a:r>
            <a:endParaRPr lang="en-US" sz="2400" b="1" dirty="0">
              <a:cs typeface="Arial"/>
            </a:endParaRPr>
          </a:p>
        </p:txBody>
      </p:sp>
      <p:sp>
        <p:nvSpPr>
          <p:cNvPr id="3" name="Content Placeholder 2">
            <a:extLst>
              <a:ext uri="{FF2B5EF4-FFF2-40B4-BE49-F238E27FC236}">
                <a16:creationId xmlns:a16="http://schemas.microsoft.com/office/drawing/2014/main" id="{CDE45DD4-B54B-E1EB-B572-BAB13877255D}"/>
              </a:ext>
            </a:extLst>
          </p:cNvPr>
          <p:cNvSpPr>
            <a:spLocks noGrp="1"/>
          </p:cNvSpPr>
          <p:nvPr>
            <p:ph idx="1"/>
          </p:nvPr>
        </p:nvSpPr>
        <p:spPr>
          <a:xfrm>
            <a:off x="6933234" y="1159726"/>
            <a:ext cx="5258765" cy="5698271"/>
          </a:xfrm>
        </p:spPr>
        <p:txBody>
          <a:bodyPr vert="horz" lIns="182880" tIns="91440" rIns="91440" bIns="182880" rtlCol="0" anchor="t">
            <a:noAutofit/>
          </a:bodyPr>
          <a:lstStyle/>
          <a:p>
            <a:pPr marL="0" indent="0">
              <a:spcBef>
                <a:spcPts val="0"/>
              </a:spcBef>
              <a:spcAft>
                <a:spcPts val="1200"/>
              </a:spcAft>
              <a:buNone/>
            </a:pPr>
            <a:r>
              <a:rPr lang="en-US" sz="2800" b="1" dirty="0"/>
              <a:t> Alternate ELPAC</a:t>
            </a:r>
            <a:endParaRPr lang="en-US" sz="2800" dirty="0"/>
          </a:p>
          <a:p>
            <a:pPr>
              <a:lnSpc>
                <a:spcPct val="90000"/>
              </a:lnSpc>
              <a:spcBef>
                <a:spcPts val="0"/>
              </a:spcBef>
            </a:pPr>
            <a:r>
              <a:rPr lang="en-US" sz="2400" dirty="0"/>
              <a:t>Credentialed or licensed LEA employee who knows and works with the student regularly, and is familiar with the </a:t>
            </a:r>
            <a:br>
              <a:rPr lang="en-US" sz="2400" dirty="0"/>
            </a:br>
            <a:r>
              <a:rPr lang="en-US" sz="2400" dirty="0"/>
              <a:t>student's communication modes</a:t>
            </a:r>
          </a:p>
          <a:p>
            <a:pPr>
              <a:lnSpc>
                <a:spcPct val="90000"/>
              </a:lnSpc>
              <a:spcBef>
                <a:spcPts val="0"/>
              </a:spcBef>
            </a:pPr>
            <a:r>
              <a:rPr lang="en-US" sz="2400" dirty="0"/>
              <a:t>Confirms test settings </a:t>
            </a:r>
          </a:p>
          <a:p>
            <a:pPr>
              <a:lnSpc>
                <a:spcPct val="90000"/>
              </a:lnSpc>
              <a:spcBef>
                <a:spcPts val="0"/>
              </a:spcBef>
            </a:pPr>
            <a:r>
              <a:rPr lang="en-US" sz="2400" dirty="0"/>
              <a:t>Ensures session security </a:t>
            </a:r>
          </a:p>
          <a:p>
            <a:pPr>
              <a:lnSpc>
                <a:spcPct val="90000"/>
              </a:lnSpc>
              <a:spcBef>
                <a:spcPts val="0"/>
              </a:spcBef>
            </a:pPr>
            <a:r>
              <a:rPr lang="en-US" sz="2400" dirty="0"/>
              <a:t>Accesses completion status reports in TOMS</a:t>
            </a:r>
          </a:p>
          <a:p>
            <a:pPr>
              <a:lnSpc>
                <a:spcPct val="90000"/>
              </a:lnSpc>
              <a:spcBef>
                <a:spcPts val="0"/>
              </a:spcBef>
            </a:pPr>
            <a:r>
              <a:rPr lang="en-US" sz="2400" dirty="0"/>
              <a:t>Accesses assessment results in CERS [once rostered]</a:t>
            </a:r>
          </a:p>
          <a:p>
            <a:pPr marL="365760" indent="-182880">
              <a:lnSpc>
                <a:spcPct val="90000"/>
              </a:lnSpc>
              <a:spcBef>
                <a:spcPts val="0"/>
              </a:spcBef>
            </a:pPr>
            <a:r>
              <a:rPr lang="en-US" sz="2400" b="1" dirty="0"/>
              <a:t>Security affidavit required</a:t>
            </a:r>
            <a:endParaRPr lang="en-US" sz="2400" b="1" dirty="0">
              <a:cs typeface="Arial"/>
            </a:endParaRPr>
          </a:p>
        </p:txBody>
      </p:sp>
    </p:spTree>
    <p:extLst>
      <p:ext uri="{BB962C8B-B14F-4D97-AF65-F5344CB8AC3E}">
        <p14:creationId xmlns:p14="http://schemas.microsoft.com/office/powerpoint/2010/main" val="3821180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92B4B-7862-B2DB-B059-D1C11C36F8D7}"/>
              </a:ext>
            </a:extLst>
          </p:cNvPr>
          <p:cNvSpPr>
            <a:spLocks noGrp="1"/>
          </p:cNvSpPr>
          <p:nvPr>
            <p:ph type="title"/>
          </p:nvPr>
        </p:nvSpPr>
        <p:spPr>
          <a:xfrm>
            <a:off x="1" y="0"/>
            <a:ext cx="4386146" cy="6857999"/>
          </a:xfrm>
        </p:spPr>
        <p:txBody>
          <a:bodyPr lIns="91440" anchor="ctr">
            <a:normAutofit/>
          </a:bodyPr>
          <a:lstStyle/>
          <a:p>
            <a:r>
              <a:rPr lang="en-US" dirty="0"/>
              <a:t>ELPAC Training Requirements</a:t>
            </a:r>
          </a:p>
        </p:txBody>
      </p:sp>
      <p:sp>
        <p:nvSpPr>
          <p:cNvPr id="3" name="Content Placeholder 2">
            <a:extLst>
              <a:ext uri="{FF2B5EF4-FFF2-40B4-BE49-F238E27FC236}">
                <a16:creationId xmlns:a16="http://schemas.microsoft.com/office/drawing/2014/main" id="{E35271B0-DDD5-D35E-E6D0-6E9234AA64CD}"/>
              </a:ext>
            </a:extLst>
          </p:cNvPr>
          <p:cNvSpPr>
            <a:spLocks noGrp="1"/>
          </p:cNvSpPr>
          <p:nvPr>
            <p:ph idx="1"/>
          </p:nvPr>
        </p:nvSpPr>
        <p:spPr>
          <a:xfrm>
            <a:off x="7597698" y="0"/>
            <a:ext cx="4594301" cy="6857997"/>
          </a:xfrm>
        </p:spPr>
        <p:txBody>
          <a:bodyPr vert="horz" lIns="274320" tIns="45720" rIns="91440" bIns="45720" rtlCol="0" anchor="ctr">
            <a:normAutofit/>
          </a:bodyPr>
          <a:lstStyle/>
          <a:p>
            <a:pPr marL="0" indent="0">
              <a:spcAft>
                <a:spcPts val="1800"/>
              </a:spcAft>
              <a:buNone/>
            </a:pPr>
            <a:r>
              <a:rPr lang="en-US" sz="2800" dirty="0"/>
              <a:t>LEA ELPAC coordinators and TEs must complete Administration and Scoring Training (AST) Moodle courses.</a:t>
            </a:r>
            <a:endParaRPr lang="en-US" sz="2800" dirty="0">
              <a:cs typeface="Arial" panose="020B0604020202020204"/>
            </a:endParaRPr>
          </a:p>
          <a:p>
            <a:r>
              <a:rPr lang="en-US" sz="2800" dirty="0">
                <a:highlight>
                  <a:srgbClr val="FFFF00"/>
                </a:highlight>
              </a:rPr>
              <a:t>List local training requirements here.</a:t>
            </a:r>
            <a:endParaRPr lang="en-US" sz="2800" dirty="0"/>
          </a:p>
        </p:txBody>
      </p:sp>
      <p:pic>
        <p:nvPicPr>
          <p:cNvPr id="5" name="Google Shape;597;p81">
            <a:extLst>
              <a:ext uri="{FF2B5EF4-FFF2-40B4-BE49-F238E27FC236}">
                <a16:creationId xmlns:a16="http://schemas.microsoft.com/office/drawing/2014/main" id="{9399E374-8274-2560-2E7D-CE6702AA3160}"/>
              </a:ext>
              <a:ext uri="{C183D7F6-B498-43B3-948B-1728B52AA6E4}">
                <adec:decorative xmlns:adec="http://schemas.microsoft.com/office/drawing/2017/decorative" val="1"/>
              </a:ext>
            </a:extLst>
          </p:cNvPr>
          <p:cNvPicPr preferRelativeResize="0">
            <a:picLocks noGrp="1"/>
          </p:cNvPicPr>
          <p:nvPr>
            <p:ph idx="10"/>
          </p:nvPr>
        </p:nvPicPr>
        <p:blipFill rotWithShape="1">
          <a:blip r:embed="rId3" cstate="email">
            <a:extLst>
              <a:ext uri="{28A0092B-C50C-407E-A947-70E740481C1C}">
                <a14:useLocalDpi xmlns:a14="http://schemas.microsoft.com/office/drawing/2010/main"/>
              </a:ext>
            </a:extLst>
          </a:blip>
          <a:srcRect/>
          <a:stretch>
            <a:fillRect/>
          </a:stretch>
        </p:blipFill>
        <p:spPr>
          <a:xfrm>
            <a:off x="4386147" y="-1"/>
            <a:ext cx="3211551" cy="6857999"/>
          </a:xfrm>
          <a:noFill/>
          <a:ln>
            <a:noFill/>
          </a:ln>
        </p:spPr>
      </p:pic>
    </p:spTree>
    <p:extLst>
      <p:ext uri="{BB962C8B-B14F-4D97-AF65-F5344CB8AC3E}">
        <p14:creationId xmlns:p14="http://schemas.microsoft.com/office/powerpoint/2010/main" val="1074722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34" descr="A black alarm clock with a sign on a table that says &quot;Break Time!&quot;&#10;&#10;"/>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1962"/>
            <a:ext cx="12192000" cy="6865439"/>
          </a:xfrm>
          <a:prstGeom prst="rect">
            <a:avLst/>
          </a:prstGeom>
          <a:noFill/>
          <a:ln>
            <a:noFill/>
          </a:ln>
        </p:spPr>
      </p:pic>
      <p:sp>
        <p:nvSpPr>
          <p:cNvPr id="214" name="Google Shape;214;p34"/>
          <p:cNvSpPr txBox="1">
            <a:spLocks noGrp="1"/>
          </p:cNvSpPr>
          <p:nvPr>
            <p:ph type="title"/>
          </p:nvPr>
        </p:nvSpPr>
        <p:spPr>
          <a:xfrm>
            <a:off x="7328337" y="289560"/>
            <a:ext cx="4215963" cy="611554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2"/>
              </a:buClr>
              <a:buSzPts val="6600"/>
              <a:buFont typeface="Arial"/>
              <a:buNone/>
            </a:pPr>
            <a:r>
              <a:rPr lang="en-US" sz="6600" dirty="0">
                <a:latin typeface="Arial"/>
                <a:ea typeface="Arial"/>
                <a:cs typeface="Arial"/>
                <a:sym typeface="Arial"/>
              </a:rPr>
              <a:t>Break Time</a:t>
            </a:r>
            <a:endParaRPr sz="6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77CE-D12A-DD7A-4322-95C0215FBC77}"/>
              </a:ext>
            </a:extLst>
          </p:cNvPr>
          <p:cNvSpPr>
            <a:spLocks noGrp="1"/>
          </p:cNvSpPr>
          <p:nvPr>
            <p:ph type="title"/>
          </p:nvPr>
        </p:nvSpPr>
        <p:spPr/>
        <p:txBody>
          <a:bodyPr/>
          <a:lstStyle/>
          <a:p>
            <a:pPr marL="229870" algn="ctr"/>
            <a:r>
              <a:rPr lang="en-US" dirty="0">
                <a:latin typeface="Arial"/>
                <a:cs typeface="Arial"/>
              </a:rPr>
              <a:t>Preparing for ELPAC</a:t>
            </a:r>
            <a:endParaRPr lang="en-US" dirty="0"/>
          </a:p>
        </p:txBody>
      </p:sp>
      <p:pic>
        <p:nvPicPr>
          <p:cNvPr id="4" name="Google Shape;580;p79">
            <a:extLst>
              <a:ext uri="{FF2B5EF4-FFF2-40B4-BE49-F238E27FC236}">
                <a16:creationId xmlns:a16="http://schemas.microsoft.com/office/drawing/2014/main" id="{A7F101D0-E603-D9F1-807C-A7CE70D4E33E}"/>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extLst>
              <a:ext uri="{28A0092B-C50C-407E-A947-70E740481C1C}">
                <a14:useLocalDpi xmlns:a14="http://schemas.microsoft.com/office/drawing/2010/main"/>
              </a:ext>
            </a:extLst>
          </a:blip>
          <a:srcRect l="-202"/>
          <a:stretch>
            <a:fillRect/>
          </a:stretch>
        </p:blipFill>
        <p:spPr>
          <a:xfrm>
            <a:off x="-2415" y="0"/>
            <a:ext cx="12196841" cy="5550890"/>
          </a:xfrm>
          <a:prstGeom prst="rect">
            <a:avLst/>
          </a:prstGeom>
          <a:noFill/>
          <a:ln>
            <a:noFill/>
          </a:ln>
        </p:spPr>
      </p:pic>
    </p:spTree>
    <p:extLst>
      <p:ext uri="{BB962C8B-B14F-4D97-AF65-F5344CB8AC3E}">
        <p14:creationId xmlns:p14="http://schemas.microsoft.com/office/powerpoint/2010/main" val="23585772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04C19-C8C7-FC73-2388-297DEFE61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DEF6C-4E2A-5062-97A1-62B573E91B6A}"/>
              </a:ext>
            </a:extLst>
          </p:cNvPr>
          <p:cNvSpPr>
            <a:spLocks noGrp="1"/>
          </p:cNvSpPr>
          <p:nvPr>
            <p:ph type="title"/>
          </p:nvPr>
        </p:nvSpPr>
        <p:spPr>
          <a:xfrm>
            <a:off x="0" y="0"/>
            <a:ext cx="4490224" cy="6857999"/>
          </a:xfrm>
        </p:spPr>
        <p:txBody>
          <a:bodyPr lIns="0" anchor="ctr">
            <a:normAutofit/>
          </a:bodyPr>
          <a:lstStyle/>
          <a:p>
            <a:pPr algn="ctr"/>
            <a:r>
              <a:rPr lang="en-US" sz="4000" i="1" dirty="0"/>
              <a:t>Preparing for Administration </a:t>
            </a:r>
            <a:r>
              <a:rPr lang="en-US" sz="4000" dirty="0"/>
              <a:t>(</a:t>
            </a:r>
            <a:r>
              <a:rPr lang="en-US" sz="4000" i="1" dirty="0"/>
              <a:t>PFA</a:t>
            </a:r>
            <a:r>
              <a:rPr lang="en-US" sz="4000" dirty="0"/>
              <a:t>) Documents and </a:t>
            </a:r>
            <a:r>
              <a:rPr lang="en-US" sz="4000" i="1" dirty="0"/>
              <a:t>Directions for Administration</a:t>
            </a:r>
            <a:r>
              <a:rPr lang="en-US" sz="4000" dirty="0"/>
              <a:t> (</a:t>
            </a:r>
            <a:r>
              <a:rPr lang="en-US" sz="4000" i="1" dirty="0"/>
              <a:t>DFAs</a:t>
            </a:r>
            <a:r>
              <a:rPr lang="en-US" sz="4000" dirty="0"/>
              <a:t>) </a:t>
            </a:r>
          </a:p>
        </p:txBody>
      </p:sp>
      <p:sp>
        <p:nvSpPr>
          <p:cNvPr id="3" name="Content Placeholder 2">
            <a:extLst>
              <a:ext uri="{FF2B5EF4-FFF2-40B4-BE49-F238E27FC236}">
                <a16:creationId xmlns:a16="http://schemas.microsoft.com/office/drawing/2014/main" id="{D90FF385-991B-1F82-A6AF-4B9AD86CF072}"/>
              </a:ext>
            </a:extLst>
          </p:cNvPr>
          <p:cNvSpPr>
            <a:spLocks noGrp="1"/>
          </p:cNvSpPr>
          <p:nvPr>
            <p:ph idx="1"/>
          </p:nvPr>
        </p:nvSpPr>
        <p:spPr>
          <a:xfrm>
            <a:off x="7813288" y="-2"/>
            <a:ext cx="4378711" cy="6858002"/>
          </a:xfrm>
        </p:spPr>
        <p:txBody>
          <a:bodyPr vert="horz" lIns="457200" tIns="91440" rIns="182880" bIns="91440" rtlCol="0" anchor="ctr">
            <a:normAutofit/>
          </a:bodyPr>
          <a:lstStyle/>
          <a:p>
            <a:pPr marL="0" indent="0">
              <a:spcAft>
                <a:spcPts val="1800"/>
              </a:spcAft>
              <a:buNone/>
            </a:pPr>
            <a:r>
              <a:rPr lang="en-US" dirty="0"/>
              <a:t>Make sure you have </a:t>
            </a:r>
            <a:r>
              <a:rPr lang="en-US" i="1" dirty="0"/>
              <a:t>PFA </a:t>
            </a:r>
            <a:r>
              <a:rPr lang="en-US" dirty="0"/>
              <a:t>documents and </a:t>
            </a:r>
            <a:r>
              <a:rPr lang="en-US" i="1" dirty="0"/>
              <a:t>DFAs </a:t>
            </a:r>
            <a:r>
              <a:rPr lang="en-US" dirty="0"/>
              <a:t>as needed.</a:t>
            </a:r>
            <a:endParaRPr lang="en-US" dirty="0">
              <a:cs typeface="Arial" panose="020B0604020202020204"/>
            </a:endParaRPr>
          </a:p>
          <a:p>
            <a:pPr marL="182880">
              <a:spcAft>
                <a:spcPts val="1200"/>
              </a:spcAft>
            </a:pPr>
            <a:r>
              <a:rPr lang="en-US" sz="2800" i="1" dirty="0"/>
              <a:t>PFA</a:t>
            </a:r>
            <a:r>
              <a:rPr lang="en-US" sz="2800" dirty="0"/>
              <a:t> documents are not secure.</a:t>
            </a:r>
          </a:p>
          <a:p>
            <a:pPr marL="182880">
              <a:spcAft>
                <a:spcPts val="1200"/>
              </a:spcAft>
            </a:pPr>
            <a:r>
              <a:rPr lang="en-US" sz="2800" i="1" dirty="0"/>
              <a:t>DFAs</a:t>
            </a:r>
            <a:r>
              <a:rPr lang="en-US" sz="2800" dirty="0"/>
              <a:t> are secure and found in TOMS.</a:t>
            </a:r>
          </a:p>
        </p:txBody>
      </p:sp>
      <p:pic>
        <p:nvPicPr>
          <p:cNvPr id="6" name="Google Shape;676;p89">
            <a:extLst>
              <a:ext uri="{FF2B5EF4-FFF2-40B4-BE49-F238E27FC236}">
                <a16:creationId xmlns:a16="http://schemas.microsoft.com/office/drawing/2014/main" id="{ABD41F15-6B99-10EA-57C0-6C302B483B8A}"/>
              </a:ext>
              <a:ext uri="{C183D7F6-B498-43B3-948B-1728B52AA6E4}">
                <adec:decorative xmlns:adec="http://schemas.microsoft.com/office/drawing/2017/decorative" val="1"/>
              </a:ext>
            </a:extLst>
          </p:cNvPr>
          <p:cNvPicPr preferRelativeResize="0">
            <a:picLocks noGrp="1"/>
          </p:cNvPicPr>
          <p:nvPr>
            <p:ph idx="10"/>
          </p:nvPr>
        </p:nvPicPr>
        <p:blipFill rotWithShape="1">
          <a:blip r:embed="rId3" cstate="email">
            <a:extLst>
              <a:ext uri="{28A0092B-C50C-407E-A947-70E740481C1C}">
                <a14:useLocalDpi xmlns:a14="http://schemas.microsoft.com/office/drawing/2010/main"/>
              </a:ext>
            </a:extLst>
          </a:blip>
          <a:srcRect/>
          <a:stretch>
            <a:fillRect/>
          </a:stretch>
        </p:blipFill>
        <p:spPr>
          <a:xfrm>
            <a:off x="4490224" y="1"/>
            <a:ext cx="3323064" cy="6857999"/>
          </a:xfrm>
          <a:noFill/>
          <a:ln>
            <a:noFill/>
          </a:ln>
        </p:spPr>
      </p:pic>
    </p:spTree>
    <p:extLst>
      <p:ext uri="{BB962C8B-B14F-4D97-AF65-F5344CB8AC3E}">
        <p14:creationId xmlns:p14="http://schemas.microsoft.com/office/powerpoint/2010/main" val="2153752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2B227-DC33-057D-97C5-346D82E3B737}"/>
              </a:ext>
            </a:extLst>
          </p:cNvPr>
          <p:cNvSpPr>
            <a:spLocks noGrp="1"/>
          </p:cNvSpPr>
          <p:nvPr>
            <p:ph type="title"/>
          </p:nvPr>
        </p:nvSpPr>
        <p:spPr>
          <a:xfrm>
            <a:off x="0" y="1"/>
            <a:ext cx="12192000" cy="1409699"/>
          </a:xfrm>
        </p:spPr>
        <p:txBody>
          <a:bodyPr anchor="ctr">
            <a:normAutofit/>
          </a:bodyPr>
          <a:lstStyle/>
          <a:p>
            <a:r>
              <a:rPr lang="en-US"/>
              <a:t>ELPAC Security Affidavit</a:t>
            </a:r>
          </a:p>
        </p:txBody>
      </p:sp>
      <p:sp>
        <p:nvSpPr>
          <p:cNvPr id="3" name="Content Placeholder 2">
            <a:extLst>
              <a:ext uri="{FF2B5EF4-FFF2-40B4-BE49-F238E27FC236}">
                <a16:creationId xmlns:a16="http://schemas.microsoft.com/office/drawing/2014/main" id="{6CC7A14C-07BC-2E42-8E87-E53CD65AFA5F}"/>
              </a:ext>
            </a:extLst>
          </p:cNvPr>
          <p:cNvSpPr>
            <a:spLocks noGrp="1"/>
          </p:cNvSpPr>
          <p:nvPr>
            <p:ph sz="half" idx="1"/>
          </p:nvPr>
        </p:nvSpPr>
        <p:spPr>
          <a:xfrm>
            <a:off x="327102" y="1409700"/>
            <a:ext cx="6668430" cy="5448300"/>
          </a:xfrm>
        </p:spPr>
        <p:txBody>
          <a:bodyPr anchor="ctr">
            <a:normAutofit/>
          </a:bodyPr>
          <a:lstStyle/>
          <a:p>
            <a:pPr marL="0" indent="0">
              <a:lnSpc>
                <a:spcPct val="90000"/>
              </a:lnSpc>
              <a:spcBef>
                <a:spcPts val="600"/>
              </a:spcBef>
              <a:buNone/>
            </a:pPr>
            <a:r>
              <a:rPr lang="en-US" sz="2800" dirty="0"/>
              <a:t>Log on to TOMS to read and sign the ELPAC Security Affidavit:</a:t>
            </a:r>
          </a:p>
          <a:p>
            <a:pPr>
              <a:lnSpc>
                <a:spcPct val="90000"/>
              </a:lnSpc>
              <a:spcBef>
                <a:spcPts val="600"/>
              </a:spcBef>
            </a:pPr>
            <a:r>
              <a:rPr lang="en-US" sz="2400" dirty="0"/>
              <a:t>Navigate to the </a:t>
            </a:r>
            <a:r>
              <a:rPr lang="en-US" sz="2400" dirty="0">
                <a:hlinkClick r:id="rId3"/>
              </a:rPr>
              <a:t>CAASPPP &amp; ELPAC Website</a:t>
            </a:r>
            <a:r>
              <a:rPr lang="en-US" sz="2400" dirty="0"/>
              <a:t>.</a:t>
            </a:r>
          </a:p>
          <a:p>
            <a:pPr>
              <a:lnSpc>
                <a:spcPct val="90000"/>
              </a:lnSpc>
              <a:spcBef>
                <a:spcPts val="600"/>
              </a:spcBef>
            </a:pPr>
            <a:r>
              <a:rPr lang="en-US" sz="2400" dirty="0"/>
              <a:t>Select the </a:t>
            </a:r>
            <a:r>
              <a:rPr lang="en-US" sz="2400" b="1" dirty="0"/>
              <a:t>TOMS</a:t>
            </a:r>
            <a:r>
              <a:rPr lang="en-US" sz="2400" dirty="0"/>
              <a:t> tile on the home page.</a:t>
            </a:r>
          </a:p>
          <a:p>
            <a:pPr>
              <a:lnSpc>
                <a:spcPct val="90000"/>
              </a:lnSpc>
              <a:spcBef>
                <a:spcPts val="600"/>
              </a:spcBef>
            </a:pPr>
            <a:r>
              <a:rPr lang="en-US" sz="2400" dirty="0"/>
              <a:t>Log on to TOMS.</a:t>
            </a:r>
          </a:p>
          <a:p>
            <a:pPr>
              <a:lnSpc>
                <a:spcPct val="90000"/>
              </a:lnSpc>
              <a:spcBef>
                <a:spcPts val="600"/>
              </a:spcBef>
            </a:pPr>
            <a:r>
              <a:rPr lang="en-US" sz="2400" dirty="0"/>
              <a:t>The first time you log on, you will be asked to read and sign the security forms required for your role.</a:t>
            </a:r>
          </a:p>
          <a:p>
            <a:pPr marL="0" lvl="1" indent="0">
              <a:lnSpc>
                <a:spcPct val="90000"/>
              </a:lnSpc>
              <a:spcBef>
                <a:spcPts val="600"/>
              </a:spcBef>
              <a:buNone/>
            </a:pPr>
            <a:r>
              <a:rPr lang="en-US" sz="2800" i="1" dirty="0"/>
              <a:t>This </a:t>
            </a:r>
            <a:r>
              <a:rPr lang="en-US" sz="2800" b="1" i="1" dirty="0"/>
              <a:t>must</a:t>
            </a:r>
            <a:r>
              <a:rPr lang="en-US" sz="2800" i="1" dirty="0"/>
              <a:t> be done before you start testing, otherwise you will not be able to access the test session!</a:t>
            </a:r>
          </a:p>
        </p:txBody>
      </p:sp>
      <p:pic>
        <p:nvPicPr>
          <p:cNvPr id="8" name="Picture Placeholder 7" descr="CAASPP and ELPAC website screen shot, Title—CAASPPP and ELPAC logos, CAASPP &amp; ELPAC A California Assessment System—with some buttons">
            <a:extLst>
              <a:ext uri="{FF2B5EF4-FFF2-40B4-BE49-F238E27FC236}">
                <a16:creationId xmlns:a16="http://schemas.microsoft.com/office/drawing/2014/main" id="{4BA76DD4-5FFB-077A-4C22-DB5C46F7733D}"/>
              </a:ext>
            </a:extLst>
          </p:cNvPr>
          <p:cNvPicPr>
            <a:picLocks noGrp="1" noChangeAspect="1"/>
          </p:cNvPicPr>
          <p:nvPr>
            <p:ph sz="half" idx="2"/>
          </p:nvPr>
        </p:nvPicPr>
        <p:blipFill>
          <a:blip r:embed="rId4" cstate="email">
            <a:extLst>
              <a:ext uri="{28A0092B-C50C-407E-A947-70E740481C1C}">
                <a14:useLocalDpi xmlns:a14="http://schemas.microsoft.com/office/drawing/2010/main"/>
              </a:ext>
            </a:extLst>
          </a:blip>
          <a:srcRect/>
          <a:stretch>
            <a:fillRect/>
          </a:stretch>
        </p:blipFill>
        <p:spPr>
          <a:xfrm>
            <a:off x="7099610" y="1610706"/>
            <a:ext cx="4824761" cy="5046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5860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ED81-8C70-7141-A611-218B102E5427}"/>
              </a:ext>
            </a:extLst>
          </p:cNvPr>
          <p:cNvSpPr>
            <a:spLocks noGrp="1"/>
          </p:cNvSpPr>
          <p:nvPr>
            <p:ph type="title"/>
          </p:nvPr>
        </p:nvSpPr>
        <p:spPr>
          <a:xfrm>
            <a:off x="0" y="1"/>
            <a:ext cx="12192000" cy="1409699"/>
          </a:xfrm>
        </p:spPr>
        <p:txBody>
          <a:bodyPr anchor="ctr">
            <a:normAutofit/>
          </a:bodyPr>
          <a:lstStyle/>
          <a:p>
            <a:r>
              <a:rPr lang="en-US" dirty="0"/>
              <a:t> Test Administrator Interface </a:t>
            </a:r>
          </a:p>
        </p:txBody>
      </p:sp>
      <p:sp>
        <p:nvSpPr>
          <p:cNvPr id="3" name="Content Placeholder 2">
            <a:extLst>
              <a:ext uri="{FF2B5EF4-FFF2-40B4-BE49-F238E27FC236}">
                <a16:creationId xmlns:a16="http://schemas.microsoft.com/office/drawing/2014/main" id="{DE710156-CC3E-2EF0-95B4-36B5C415EBF5}"/>
              </a:ext>
            </a:extLst>
          </p:cNvPr>
          <p:cNvSpPr>
            <a:spLocks noGrp="1"/>
          </p:cNvSpPr>
          <p:nvPr>
            <p:ph sz="half" idx="1"/>
          </p:nvPr>
        </p:nvSpPr>
        <p:spPr>
          <a:xfrm>
            <a:off x="381001" y="1751670"/>
            <a:ext cx="6465473" cy="5106329"/>
          </a:xfrm>
        </p:spPr>
        <p:txBody>
          <a:bodyPr vert="horz" lIns="0" tIns="45720" rIns="0" bIns="45720" rtlCol="0" anchor="t">
            <a:normAutofit/>
          </a:bodyPr>
          <a:lstStyle/>
          <a:p>
            <a:pPr marL="0" indent="0">
              <a:lnSpc>
                <a:spcPct val="90000"/>
              </a:lnSpc>
              <a:spcBef>
                <a:spcPts val="1200"/>
              </a:spcBef>
              <a:buNone/>
            </a:pPr>
            <a:r>
              <a:rPr lang="en-US" sz="2800" dirty="0"/>
              <a:t>Make sure you can log on to the </a:t>
            </a:r>
            <a:br>
              <a:rPr lang="en-US" sz="2800" dirty="0"/>
            </a:br>
            <a:r>
              <a:rPr lang="en-US" sz="2800" dirty="0"/>
              <a:t>Test Administrator Interface and access ELPAC online assessments:</a:t>
            </a:r>
          </a:p>
          <a:p>
            <a:pPr>
              <a:lnSpc>
                <a:spcPct val="90000"/>
              </a:lnSpc>
              <a:spcBef>
                <a:spcPts val="1200"/>
              </a:spcBef>
            </a:pPr>
            <a:r>
              <a:rPr lang="en-US" sz="2400" b="1" dirty="0"/>
              <a:t>Navigate</a:t>
            </a:r>
            <a:r>
              <a:rPr lang="en-US" sz="2400" dirty="0"/>
              <a:t> to the </a:t>
            </a:r>
            <a:r>
              <a:rPr lang="en-US" sz="2400" dirty="0">
                <a:hlinkClick r:id="rId3"/>
              </a:rPr>
              <a:t>CAASPP &amp; ELPAC Website</a:t>
            </a:r>
            <a:r>
              <a:rPr lang="en-US" sz="2400" dirty="0"/>
              <a:t>.</a:t>
            </a:r>
            <a:endParaRPr lang="en-US" sz="2400" dirty="0">
              <a:cs typeface="Arial"/>
            </a:endParaRPr>
          </a:p>
          <a:p>
            <a:pPr>
              <a:lnSpc>
                <a:spcPct val="90000"/>
              </a:lnSpc>
              <a:spcBef>
                <a:spcPts val="1200"/>
              </a:spcBef>
            </a:pPr>
            <a:r>
              <a:rPr lang="en-US" sz="2400" dirty="0"/>
              <a:t>Select the </a:t>
            </a:r>
            <a:r>
              <a:rPr lang="en-US" sz="2400" b="1" dirty="0"/>
              <a:t>Administer a Test Session </a:t>
            </a:r>
            <a:r>
              <a:rPr lang="en-US" sz="2400" dirty="0"/>
              <a:t>tile on the home page.</a:t>
            </a:r>
            <a:endParaRPr lang="en-US" sz="2400" dirty="0">
              <a:cs typeface="Arial"/>
            </a:endParaRPr>
          </a:p>
          <a:p>
            <a:pPr>
              <a:lnSpc>
                <a:spcPct val="90000"/>
              </a:lnSpc>
              <a:spcBef>
                <a:spcPts val="1200"/>
              </a:spcBef>
            </a:pPr>
            <a:r>
              <a:rPr lang="en-US" sz="2400" dirty="0"/>
              <a:t>Select the </a:t>
            </a:r>
            <a:r>
              <a:rPr lang="en-US" sz="2400" b="1" dirty="0"/>
              <a:t>Test Administrator Interface Logon </a:t>
            </a:r>
            <a:r>
              <a:rPr lang="en-US" sz="2400" dirty="0"/>
              <a:t>button.</a:t>
            </a:r>
            <a:endParaRPr lang="en-US" sz="2400" dirty="0">
              <a:cs typeface="Arial"/>
            </a:endParaRPr>
          </a:p>
          <a:p>
            <a:pPr>
              <a:lnSpc>
                <a:spcPct val="90000"/>
              </a:lnSpc>
              <a:spcBef>
                <a:spcPts val="1200"/>
              </a:spcBef>
            </a:pPr>
            <a:r>
              <a:rPr lang="en-US" sz="2400" dirty="0"/>
              <a:t>Log on to the Test Administrator Interface.</a:t>
            </a:r>
            <a:endParaRPr lang="en-US" sz="2400" dirty="0">
              <a:cs typeface="Arial"/>
            </a:endParaRPr>
          </a:p>
        </p:txBody>
      </p:sp>
      <p:pic>
        <p:nvPicPr>
          <p:cNvPr id="8" name="Picture Placeholder 7" descr="CAASPP and ELPAC Administer a Test Session web page screen, with Start a Test Session, TA Interface Logon button">
            <a:extLst>
              <a:ext uri="{FF2B5EF4-FFF2-40B4-BE49-F238E27FC236}">
                <a16:creationId xmlns:a16="http://schemas.microsoft.com/office/drawing/2014/main" id="{A2F7CF1D-7F01-7980-6206-3515EE5745D6}"/>
              </a:ext>
            </a:extLst>
          </p:cNvPr>
          <p:cNvPicPr>
            <a:picLocks noGrp="1" noChangeAspect="1"/>
          </p:cNvPicPr>
          <p:nvPr>
            <p:ph sz="half" idx="2"/>
          </p:nvPr>
        </p:nvPicPr>
        <p:blipFill>
          <a:blip r:embed="rId4" cstate="email">
            <a:extLst>
              <a:ext uri="{28A0092B-C50C-407E-A947-70E740481C1C}">
                <a14:useLocalDpi xmlns:a14="http://schemas.microsoft.com/office/drawing/2010/main"/>
              </a:ext>
            </a:extLst>
          </a:blip>
          <a:srcRect l="-1396"/>
          <a:stretch>
            <a:fillRect/>
          </a:stretch>
        </p:blipFill>
        <p:spPr>
          <a:xfrm>
            <a:off x="7073589" y="1562100"/>
            <a:ext cx="4930698" cy="5106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4496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9B542-2E1A-A3CB-46A1-3BF126E39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48F93-D6BE-8425-1D7F-B02475E6A602}"/>
              </a:ext>
            </a:extLst>
          </p:cNvPr>
          <p:cNvSpPr>
            <a:spLocks noGrp="1"/>
          </p:cNvSpPr>
          <p:nvPr>
            <p:ph type="title"/>
          </p:nvPr>
        </p:nvSpPr>
        <p:spPr>
          <a:xfrm>
            <a:off x="0" y="1"/>
            <a:ext cx="12192000" cy="1409699"/>
          </a:xfrm>
        </p:spPr>
        <p:txBody>
          <a:bodyPr anchor="ctr">
            <a:normAutofit/>
          </a:bodyPr>
          <a:lstStyle/>
          <a:p>
            <a:r>
              <a:rPr lang="en-US" dirty="0"/>
              <a:t>Test Settings</a:t>
            </a:r>
          </a:p>
        </p:txBody>
      </p:sp>
      <p:sp>
        <p:nvSpPr>
          <p:cNvPr id="3" name="Content Placeholder 2">
            <a:extLst>
              <a:ext uri="{FF2B5EF4-FFF2-40B4-BE49-F238E27FC236}">
                <a16:creationId xmlns:a16="http://schemas.microsoft.com/office/drawing/2014/main" id="{7B595643-B4CB-F1DD-988B-99BEBCC67EC9}"/>
              </a:ext>
            </a:extLst>
          </p:cNvPr>
          <p:cNvSpPr>
            <a:spLocks noGrp="1"/>
          </p:cNvSpPr>
          <p:nvPr>
            <p:ph sz="half" idx="1"/>
          </p:nvPr>
        </p:nvSpPr>
        <p:spPr>
          <a:xfrm>
            <a:off x="381000" y="1562100"/>
            <a:ext cx="6146180" cy="5136066"/>
          </a:xfrm>
        </p:spPr>
        <p:txBody>
          <a:bodyPr vert="horz" lIns="0" tIns="45720" rIns="0" bIns="45720" rtlCol="0" anchor="ctr">
            <a:normAutofit/>
          </a:bodyPr>
          <a:lstStyle/>
          <a:p>
            <a:pPr marL="0" indent="0">
              <a:spcAft>
                <a:spcPts val="1800"/>
              </a:spcAft>
              <a:buNone/>
            </a:pPr>
            <a:r>
              <a:rPr lang="en-US" sz="2800" dirty="0"/>
              <a:t>Review student information in TOMS to verify students test settings and Accessibility Resource assignment.</a:t>
            </a:r>
          </a:p>
          <a:p>
            <a:pPr>
              <a:lnSpc>
                <a:spcPct val="90000"/>
              </a:lnSpc>
            </a:pPr>
            <a:r>
              <a:rPr lang="en-US" sz="2800" dirty="0">
                <a:highlight>
                  <a:srgbClr val="FFFF00"/>
                </a:highlight>
              </a:rPr>
              <a:t>List steps for what to do if the information is wrong for a student.</a:t>
            </a:r>
          </a:p>
        </p:txBody>
      </p:sp>
      <p:pic>
        <p:nvPicPr>
          <p:cNvPr id="6" name="Google Shape;685;p90" descr="Student using headphones.">
            <a:extLst>
              <a:ext uri="{FF2B5EF4-FFF2-40B4-BE49-F238E27FC236}">
                <a16:creationId xmlns:a16="http://schemas.microsoft.com/office/drawing/2014/main" id="{739B2E4D-2FB5-EC81-E44A-E6CDF60A59A2}"/>
              </a:ext>
              <a:ext uri="{C183D7F6-B498-43B3-948B-1728B52AA6E4}">
                <adec:decorative xmlns:adec="http://schemas.microsoft.com/office/drawing/2017/decorative" val="0"/>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a:stretch>
            <a:fillRect/>
          </a:stretch>
        </p:blipFill>
        <p:spPr>
          <a:xfrm>
            <a:off x="7478752" y="1409700"/>
            <a:ext cx="4713248" cy="5463609"/>
          </a:xfrm>
          <a:noFill/>
          <a:ln>
            <a:noFill/>
          </a:ln>
        </p:spPr>
      </p:pic>
    </p:spTree>
    <p:extLst>
      <p:ext uri="{BB962C8B-B14F-4D97-AF65-F5344CB8AC3E}">
        <p14:creationId xmlns:p14="http://schemas.microsoft.com/office/powerpoint/2010/main" val="2646801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91E59-AB65-6CF7-3BF6-D925FF43C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B40E51-B3FF-1D7D-B72D-FB288C5E3BD5}"/>
              </a:ext>
            </a:extLst>
          </p:cNvPr>
          <p:cNvSpPr>
            <a:spLocks noGrp="1"/>
          </p:cNvSpPr>
          <p:nvPr>
            <p:ph type="title"/>
          </p:nvPr>
        </p:nvSpPr>
        <p:spPr>
          <a:xfrm>
            <a:off x="0" y="1"/>
            <a:ext cx="12192000" cy="1409699"/>
          </a:xfrm>
        </p:spPr>
        <p:txBody>
          <a:bodyPr anchor="ctr">
            <a:normAutofit/>
          </a:bodyPr>
          <a:lstStyle/>
          <a:p>
            <a:r>
              <a:rPr lang="en-US" dirty="0"/>
              <a:t>Test Room Prep</a:t>
            </a:r>
          </a:p>
        </p:txBody>
      </p:sp>
      <p:sp>
        <p:nvSpPr>
          <p:cNvPr id="3" name="Content Placeholder 2">
            <a:extLst>
              <a:ext uri="{FF2B5EF4-FFF2-40B4-BE49-F238E27FC236}">
                <a16:creationId xmlns:a16="http://schemas.microsoft.com/office/drawing/2014/main" id="{B8429B13-124E-D408-8024-DAF9C11BB162}"/>
              </a:ext>
            </a:extLst>
          </p:cNvPr>
          <p:cNvSpPr>
            <a:spLocks noGrp="1"/>
          </p:cNvSpPr>
          <p:nvPr>
            <p:ph sz="half" idx="1"/>
          </p:nvPr>
        </p:nvSpPr>
        <p:spPr>
          <a:xfrm>
            <a:off x="381000" y="1562100"/>
            <a:ext cx="6659138" cy="5150934"/>
          </a:xfrm>
        </p:spPr>
        <p:txBody>
          <a:bodyPr vert="horz" lIns="0" tIns="0" rIns="0" bIns="0" rtlCol="0" anchor="ctr">
            <a:normAutofit/>
          </a:bodyPr>
          <a:lstStyle/>
          <a:p>
            <a:pPr marL="182880" indent="0">
              <a:buNone/>
            </a:pPr>
            <a:r>
              <a:rPr lang="en-US" sz="2800" b="1" dirty="0"/>
              <a:t>Prepare your testing room.</a:t>
            </a:r>
          </a:p>
          <a:p>
            <a:pPr>
              <a:spcBef>
                <a:spcPts val="0"/>
              </a:spcBef>
              <a:spcAft>
                <a:spcPts val="1200"/>
              </a:spcAft>
            </a:pPr>
            <a:r>
              <a:rPr lang="en-US" sz="2600" dirty="0"/>
              <a:t>Cover or take down all displayed instructional materials like vocabulary charts and sentence frame anchor charts.</a:t>
            </a:r>
          </a:p>
          <a:p>
            <a:pPr>
              <a:spcBef>
                <a:spcPts val="0"/>
              </a:spcBef>
              <a:spcAft>
                <a:spcPts val="1200"/>
              </a:spcAft>
            </a:pPr>
            <a:r>
              <a:rPr lang="en-US" sz="2600" dirty="0"/>
              <a:t>Arrange student seats so that they cannot view each other’s answers.</a:t>
            </a:r>
          </a:p>
          <a:p>
            <a:pPr>
              <a:spcBef>
                <a:spcPts val="0"/>
              </a:spcBef>
              <a:spcAft>
                <a:spcPts val="1200"/>
              </a:spcAft>
            </a:pPr>
            <a:r>
              <a:rPr lang="en-US" sz="2600" dirty="0"/>
              <a:t>Post “Testing—Do Not Disturb” signs outside of the testing room.</a:t>
            </a:r>
          </a:p>
          <a:p>
            <a:pPr>
              <a:spcBef>
                <a:spcPts val="0"/>
              </a:spcBef>
              <a:spcAft>
                <a:spcPts val="1200"/>
              </a:spcAft>
            </a:pPr>
            <a:r>
              <a:rPr lang="en-US" sz="2600" dirty="0"/>
              <a:t>Discuss local protocol for phones and other devices during testing.</a:t>
            </a:r>
          </a:p>
        </p:txBody>
      </p:sp>
      <p:pic>
        <p:nvPicPr>
          <p:cNvPr id="7" name="Google Shape;637;p85">
            <a:extLst>
              <a:ext uri="{FF2B5EF4-FFF2-40B4-BE49-F238E27FC236}">
                <a16:creationId xmlns:a16="http://schemas.microsoft.com/office/drawing/2014/main" id="{032130FA-8050-41F4-AE32-75B01B86F827}"/>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a:stretch>
            <a:fillRect/>
          </a:stretch>
        </p:blipFill>
        <p:spPr>
          <a:xfrm>
            <a:off x="7471316" y="1409700"/>
            <a:ext cx="4720683" cy="5448300"/>
          </a:xfrm>
          <a:noFill/>
          <a:ln>
            <a:noFill/>
          </a:ln>
        </p:spPr>
      </p:pic>
    </p:spTree>
    <p:extLst>
      <p:ext uri="{BB962C8B-B14F-4D97-AF65-F5344CB8AC3E}">
        <p14:creationId xmlns:p14="http://schemas.microsoft.com/office/powerpoint/2010/main" val="3502886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A1F6B-72F2-26F0-0417-455BB0482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A8570-580A-CC5B-3537-E8B2FAC7F8E4}"/>
              </a:ext>
            </a:extLst>
          </p:cNvPr>
          <p:cNvSpPr>
            <a:spLocks noGrp="1"/>
          </p:cNvSpPr>
          <p:nvPr>
            <p:ph type="title"/>
          </p:nvPr>
        </p:nvSpPr>
        <p:spPr>
          <a:xfrm>
            <a:off x="0" y="1"/>
            <a:ext cx="12192000" cy="1409699"/>
          </a:xfrm>
        </p:spPr>
        <p:txBody>
          <a:bodyPr anchor="ctr">
            <a:normAutofit/>
          </a:bodyPr>
          <a:lstStyle/>
          <a:p>
            <a:r>
              <a:rPr lang="en-US">
                <a:latin typeface="Arial"/>
                <a:cs typeface="Arial"/>
              </a:rPr>
              <a:t>Test Room Prep (2)</a:t>
            </a:r>
            <a:endParaRPr lang="en-US"/>
          </a:p>
        </p:txBody>
      </p:sp>
      <p:sp>
        <p:nvSpPr>
          <p:cNvPr id="3" name="Content Placeholder 2">
            <a:extLst>
              <a:ext uri="{FF2B5EF4-FFF2-40B4-BE49-F238E27FC236}">
                <a16:creationId xmlns:a16="http://schemas.microsoft.com/office/drawing/2014/main" id="{088BF335-85BF-E464-2BBA-6C38341B230F}"/>
              </a:ext>
            </a:extLst>
          </p:cNvPr>
          <p:cNvSpPr>
            <a:spLocks noGrp="1"/>
          </p:cNvSpPr>
          <p:nvPr>
            <p:ph sz="half" idx="1"/>
          </p:nvPr>
        </p:nvSpPr>
        <p:spPr>
          <a:xfrm>
            <a:off x="381001" y="1405525"/>
            <a:ext cx="6562492" cy="5449931"/>
          </a:xfrm>
        </p:spPr>
        <p:txBody>
          <a:bodyPr vert="horz" lIns="91440" tIns="45720" rIns="91440" bIns="45720" rtlCol="0" anchor="ctr">
            <a:normAutofit/>
          </a:bodyPr>
          <a:lstStyle/>
          <a:p>
            <a:pPr marL="457200" indent="-457200">
              <a:lnSpc>
                <a:spcPct val="90000"/>
              </a:lnSpc>
              <a:spcAft>
                <a:spcPts val="1200"/>
              </a:spcAft>
            </a:pPr>
            <a:r>
              <a:rPr lang="en-US" sz="2800" dirty="0"/>
              <a:t>Designate a place for backpacks, phones, and other devices.</a:t>
            </a:r>
          </a:p>
          <a:p>
            <a:pPr marL="457200" indent="-457200">
              <a:lnSpc>
                <a:spcPct val="90000"/>
              </a:lnSpc>
            </a:pPr>
            <a:r>
              <a:rPr lang="en-US" sz="2800" dirty="0"/>
              <a:t>Clear the room of any </a:t>
            </a:r>
            <a:br>
              <a:rPr lang="en-US" sz="2800" dirty="0"/>
            </a:br>
            <a:r>
              <a:rPr lang="en-US" sz="2800" dirty="0"/>
              <a:t>non-secure people:</a:t>
            </a:r>
          </a:p>
          <a:p>
            <a:pPr marL="914400" indent="-365760">
              <a:lnSpc>
                <a:spcPct val="90000"/>
              </a:lnSpc>
              <a:buFont typeface="Arial" panose="020B0604020202020204" pitchFamily="34" charset="0"/>
              <a:buChar char="–"/>
            </a:pPr>
            <a:r>
              <a:rPr lang="en-US" sz="2600" dirty="0"/>
              <a:t>Only testing staff and students who are actively testing should be in the testing room.</a:t>
            </a:r>
          </a:p>
          <a:p>
            <a:pPr marL="914400" indent="-365760">
              <a:lnSpc>
                <a:spcPct val="90000"/>
              </a:lnSpc>
              <a:buFont typeface="Arial" panose="020B0604020202020204" pitchFamily="34" charset="0"/>
              <a:buChar char="–"/>
            </a:pPr>
            <a:r>
              <a:rPr lang="en-US" sz="2600" dirty="0"/>
              <a:t>Any adult in the room must have signed a security agreement (through TOMS or a non-TOMS agreement).</a:t>
            </a:r>
          </a:p>
        </p:txBody>
      </p:sp>
      <p:pic>
        <p:nvPicPr>
          <p:cNvPr id="6" name="Google Shape;658;p87">
            <a:extLst>
              <a:ext uri="{FF2B5EF4-FFF2-40B4-BE49-F238E27FC236}">
                <a16:creationId xmlns:a16="http://schemas.microsoft.com/office/drawing/2014/main" id="{CF089874-4FF9-7B95-FC00-F523E47E346F}"/>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a:stretch>
            <a:fillRect/>
          </a:stretch>
        </p:blipFill>
        <p:spPr>
          <a:xfrm>
            <a:off x="7442548" y="1405525"/>
            <a:ext cx="4744564" cy="5449931"/>
          </a:xfrm>
          <a:noFill/>
          <a:ln>
            <a:noFill/>
          </a:ln>
        </p:spPr>
      </p:pic>
    </p:spTree>
    <p:extLst>
      <p:ext uri="{BB962C8B-B14F-4D97-AF65-F5344CB8AC3E}">
        <p14:creationId xmlns:p14="http://schemas.microsoft.com/office/powerpoint/2010/main" val="17512914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54233-E5D6-C9E8-F0D0-4B428BF1D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A9225-AB1D-23B5-9A91-89B340685E1B}"/>
              </a:ext>
            </a:extLst>
          </p:cNvPr>
          <p:cNvSpPr>
            <a:spLocks noGrp="1"/>
          </p:cNvSpPr>
          <p:nvPr>
            <p:ph type="title"/>
          </p:nvPr>
        </p:nvSpPr>
        <p:spPr/>
        <p:txBody>
          <a:bodyPr lIns="0" rIns="0">
            <a:normAutofit/>
          </a:bodyPr>
          <a:lstStyle/>
          <a:p>
            <a:r>
              <a:rPr lang="en-US">
                <a:latin typeface="Arial"/>
                <a:cs typeface="Arial"/>
              </a:rPr>
              <a:t>  Test Materials</a:t>
            </a:r>
          </a:p>
        </p:txBody>
      </p:sp>
      <p:sp>
        <p:nvSpPr>
          <p:cNvPr id="3" name="Content Placeholder 2">
            <a:extLst>
              <a:ext uri="{FF2B5EF4-FFF2-40B4-BE49-F238E27FC236}">
                <a16:creationId xmlns:a16="http://schemas.microsoft.com/office/drawing/2014/main" id="{AA0A2F73-062E-6FE2-79A6-1A171C10D6E0}"/>
              </a:ext>
            </a:extLst>
          </p:cNvPr>
          <p:cNvSpPr>
            <a:spLocks noGrp="1"/>
          </p:cNvSpPr>
          <p:nvPr>
            <p:ph sz="half" idx="1"/>
          </p:nvPr>
        </p:nvSpPr>
        <p:spPr>
          <a:xfrm>
            <a:off x="381000" y="1562100"/>
            <a:ext cx="6450980" cy="5098895"/>
          </a:xfrm>
        </p:spPr>
        <p:txBody>
          <a:bodyPr vert="horz" lIns="0" tIns="45720" rIns="0" bIns="45720" rtlCol="0" anchor="ctr">
            <a:normAutofit/>
          </a:bodyPr>
          <a:lstStyle/>
          <a:p>
            <a:pPr marL="0" lvl="0" indent="0">
              <a:buNone/>
            </a:pPr>
            <a:r>
              <a:rPr lang="en-US" sz="3200" dirty="0"/>
              <a:t>Pick up testing materials from secure storage:</a:t>
            </a:r>
          </a:p>
          <a:p>
            <a:pPr marL="548640" indent="-365760"/>
            <a:r>
              <a:rPr lang="en-US" sz="2800" dirty="0"/>
              <a:t>Blank scratch paper </a:t>
            </a:r>
          </a:p>
          <a:p>
            <a:pPr marL="548640" indent="-365760"/>
            <a:r>
              <a:rPr lang="en-US" sz="2800" dirty="0"/>
              <a:t>Student logon information (SSID, name)—remember, this is secure information</a:t>
            </a:r>
            <a:endParaRPr lang="en-US" sz="4000" dirty="0"/>
          </a:p>
          <a:p>
            <a:pPr marL="548640" indent="-365760"/>
            <a:r>
              <a:rPr lang="en-US" sz="2800" dirty="0"/>
              <a:t>Printed items can be picked up from [</a:t>
            </a:r>
            <a:r>
              <a:rPr lang="en-US" sz="2800" dirty="0">
                <a:highlight>
                  <a:srgbClr val="FFFF00"/>
                </a:highlight>
              </a:rPr>
              <a:t>insert local procedure]</a:t>
            </a:r>
            <a:endParaRPr lang="en-US" sz="2800" dirty="0"/>
          </a:p>
        </p:txBody>
      </p:sp>
      <p:pic>
        <p:nvPicPr>
          <p:cNvPr id="6" name="Google Shape;667;p88">
            <a:extLst>
              <a:ext uri="{FF2B5EF4-FFF2-40B4-BE49-F238E27FC236}">
                <a16:creationId xmlns:a16="http://schemas.microsoft.com/office/drawing/2014/main" id="{21A78901-F3CD-6596-9C8F-28DF9657BFCF}"/>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r="-849"/>
          <a:stretch>
            <a:fillRect/>
          </a:stretch>
        </p:blipFill>
        <p:spPr>
          <a:xfrm>
            <a:off x="7497183" y="1405447"/>
            <a:ext cx="4698493" cy="5453145"/>
          </a:xfrm>
          <a:noFill/>
          <a:ln>
            <a:noFill/>
          </a:ln>
        </p:spPr>
      </p:pic>
    </p:spTree>
    <p:extLst>
      <p:ext uri="{BB962C8B-B14F-4D97-AF65-F5344CB8AC3E}">
        <p14:creationId xmlns:p14="http://schemas.microsoft.com/office/powerpoint/2010/main" val="2086105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E5A7C51-1440-9D38-5AB8-AA533E278A4F}"/>
              </a:ext>
            </a:extLst>
          </p:cNvPr>
          <p:cNvSpPr>
            <a:spLocks noGrp="1"/>
          </p:cNvSpPr>
          <p:nvPr>
            <p:ph type="title"/>
          </p:nvPr>
        </p:nvSpPr>
        <p:spPr>
          <a:xfrm>
            <a:off x="0" y="5549743"/>
            <a:ext cx="12192000" cy="1315940"/>
          </a:xfrm>
        </p:spPr>
        <p:txBody>
          <a:bodyPr/>
          <a:lstStyle/>
          <a:p>
            <a:pPr algn="ctr"/>
            <a:r>
              <a:rPr lang="en-US"/>
              <a:t>Activity: Thumbs Up, Thumbs Down</a:t>
            </a:r>
          </a:p>
        </p:txBody>
      </p:sp>
      <p:sp>
        <p:nvSpPr>
          <p:cNvPr id="9" name="Content Placeholder 8">
            <a:extLst>
              <a:ext uri="{FF2B5EF4-FFF2-40B4-BE49-F238E27FC236}">
                <a16:creationId xmlns:a16="http://schemas.microsoft.com/office/drawing/2014/main" id="{4D013C88-75B2-7FCE-4987-CD63A4AD81B4}"/>
              </a:ext>
            </a:extLst>
          </p:cNvPr>
          <p:cNvSpPr>
            <a:spLocks noGrp="1"/>
          </p:cNvSpPr>
          <p:nvPr>
            <p:ph idx="1"/>
          </p:nvPr>
        </p:nvSpPr>
        <p:spPr/>
        <p:txBody>
          <a:bodyPr/>
          <a:lstStyle/>
          <a:p>
            <a:endParaRPr lang="en-US"/>
          </a:p>
        </p:txBody>
      </p:sp>
      <p:pic>
        <p:nvPicPr>
          <p:cNvPr id="5" name="Google Shape;702;p92">
            <a:extLst>
              <a:ext uri="{FF2B5EF4-FFF2-40B4-BE49-F238E27FC236}">
                <a16:creationId xmlns:a16="http://schemas.microsoft.com/office/drawing/2014/main" id="{8973A217-9C16-E97B-D1AB-CDDB6CC9D674}"/>
              </a:ext>
              <a:ext uri="{C183D7F6-B498-43B3-948B-1728B52AA6E4}">
                <adec:decorative xmlns:adec="http://schemas.microsoft.com/office/drawing/2017/decorative" val="1"/>
              </a:ext>
            </a:extLst>
          </p:cNvPr>
          <p:cNvPicPr preferRelativeResize="0">
            <a:picLocks/>
          </p:cNvPicPr>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0" y="-24064"/>
            <a:ext cx="12192000" cy="5666875"/>
          </a:xfrm>
          <a:prstGeom prst="rect">
            <a:avLst/>
          </a:prstGeom>
          <a:noFill/>
          <a:ln>
            <a:noFill/>
          </a:ln>
        </p:spPr>
      </p:pic>
    </p:spTree>
    <p:extLst>
      <p:ext uri="{BB962C8B-B14F-4D97-AF65-F5344CB8AC3E}">
        <p14:creationId xmlns:p14="http://schemas.microsoft.com/office/powerpoint/2010/main" val="39007649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325C6-4A87-A261-C6AC-96A16D0CCDD5}"/>
              </a:ext>
            </a:extLst>
          </p:cNvPr>
          <p:cNvSpPr>
            <a:spLocks noGrp="1"/>
          </p:cNvSpPr>
          <p:nvPr>
            <p:ph type="title"/>
          </p:nvPr>
        </p:nvSpPr>
        <p:spPr>
          <a:xfrm>
            <a:off x="0" y="0"/>
            <a:ext cx="5186149" cy="6857999"/>
          </a:xfrm>
        </p:spPr>
        <p:txBody>
          <a:bodyPr/>
          <a:lstStyle/>
          <a:p>
            <a:r>
              <a:rPr lang="en-US"/>
              <a:t>Statement #1</a:t>
            </a:r>
          </a:p>
        </p:txBody>
      </p:sp>
      <p:sp>
        <p:nvSpPr>
          <p:cNvPr id="3" name="Content Placeholder 2">
            <a:extLst>
              <a:ext uri="{FF2B5EF4-FFF2-40B4-BE49-F238E27FC236}">
                <a16:creationId xmlns:a16="http://schemas.microsoft.com/office/drawing/2014/main" id="{55BE9701-8B1B-0EE9-5476-6797F528F237}"/>
              </a:ext>
            </a:extLst>
          </p:cNvPr>
          <p:cNvSpPr>
            <a:spLocks noGrp="1"/>
          </p:cNvSpPr>
          <p:nvPr>
            <p:ph sz="quarter" idx="10"/>
          </p:nvPr>
        </p:nvSpPr>
        <p:spPr>
          <a:xfrm>
            <a:off x="6096000" y="0"/>
            <a:ext cx="5476155" cy="6857999"/>
          </a:xfrm>
        </p:spPr>
        <p:txBody>
          <a:bodyPr tIns="1097280" anchor="t">
            <a:normAutofit/>
          </a:bodyPr>
          <a:lstStyle/>
          <a:p>
            <a:pPr marL="182880" indent="0">
              <a:spcAft>
                <a:spcPts val="1800"/>
              </a:spcAft>
              <a:buNone/>
            </a:pPr>
            <a:r>
              <a:rPr lang="en-US" sz="4400" b="1" dirty="0"/>
              <a:t>Thumbs up or thumbs down?</a:t>
            </a:r>
          </a:p>
          <a:p>
            <a:pPr marL="182880" indent="0">
              <a:buNone/>
            </a:pPr>
            <a:r>
              <a:rPr lang="en-US" sz="4000" dirty="0"/>
              <a:t>You need to log on to TOMS before you can start a test session.</a:t>
            </a:r>
          </a:p>
        </p:txBody>
      </p:sp>
    </p:spTree>
    <p:extLst>
      <p:ext uri="{BB962C8B-B14F-4D97-AF65-F5344CB8AC3E}">
        <p14:creationId xmlns:p14="http://schemas.microsoft.com/office/powerpoint/2010/main" val="3171597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5C361-F646-ED6B-C401-AFA7D561A03B}"/>
            </a:ext>
          </a:extLst>
        </p:cNvPr>
        <p:cNvGrpSpPr/>
        <p:nvPr/>
      </p:nvGrpSpPr>
      <p:grpSpPr>
        <a:xfrm>
          <a:off x="0" y="0"/>
          <a:ext cx="0" cy="0"/>
          <a:chOff x="0" y="0"/>
          <a:chExt cx="0" cy="0"/>
        </a:xfrm>
      </p:grpSpPr>
      <p:pic>
        <p:nvPicPr>
          <p:cNvPr id="14" name="Google Shape;225;p35">
            <a:extLst>
              <a:ext uri="{FF2B5EF4-FFF2-40B4-BE49-F238E27FC236}">
                <a16:creationId xmlns:a16="http://schemas.microsoft.com/office/drawing/2014/main" id="{3071B2F9-8E17-FB4B-143D-0585D078AD4A}"/>
              </a:ext>
              <a:ext uri="{C183D7F6-B498-43B3-948B-1728B52AA6E4}">
                <adec:decorative xmlns:adec="http://schemas.microsoft.com/office/drawing/2017/decorative" val="1"/>
              </a:ext>
            </a:extLst>
          </p:cNvPr>
          <p:cNvPicPr preferRelativeResize="0">
            <a:picLocks noGrp="1"/>
          </p:cNvPicPr>
          <p:nvPr>
            <p:ph type="pic" idx="7"/>
          </p:nvPr>
        </p:nvPicPr>
        <p:blipFill rotWithShape="1">
          <a:blip r:embed="rId3" cstate="email">
            <a:alphaModFix/>
            <a:extLst>
              <a:ext uri="{28A0092B-C50C-407E-A947-70E740481C1C}">
                <a14:useLocalDpi xmlns:a14="http://schemas.microsoft.com/office/drawing/2010/main"/>
              </a:ext>
            </a:extLst>
          </a:blip>
          <a:srcRect/>
          <a:stretch/>
        </p:blipFill>
        <p:spPr>
          <a:xfrm>
            <a:off x="9161463" y="0"/>
            <a:ext cx="2817812" cy="5486400"/>
          </a:xfrm>
          <a:prstGeom prst="rect">
            <a:avLst/>
          </a:prstGeom>
          <a:solidFill>
            <a:srgbClr val="F2F2F2"/>
          </a:solidFill>
          <a:ln>
            <a:noFill/>
          </a:ln>
        </p:spPr>
      </p:pic>
      <p:sp>
        <p:nvSpPr>
          <p:cNvPr id="4" name="Title 3">
            <a:extLst>
              <a:ext uri="{FF2B5EF4-FFF2-40B4-BE49-F238E27FC236}">
                <a16:creationId xmlns:a16="http://schemas.microsoft.com/office/drawing/2014/main" id="{24ADD1A3-A7D3-DBDA-D0CB-7EFDA62DF63B}"/>
              </a:ext>
            </a:extLst>
          </p:cNvPr>
          <p:cNvSpPr>
            <a:spLocks noGrp="1"/>
          </p:cNvSpPr>
          <p:nvPr>
            <p:ph type="ctrTitle"/>
          </p:nvPr>
        </p:nvSpPr>
        <p:spPr/>
        <p:txBody>
          <a:bodyPr>
            <a:normAutofit/>
          </a:bodyPr>
          <a:lstStyle/>
          <a:p>
            <a:r>
              <a:rPr lang="en-US" dirty="0"/>
              <a:t>ELPAC Test Examiner Training</a:t>
            </a:r>
          </a:p>
        </p:txBody>
      </p:sp>
      <p:pic>
        <p:nvPicPr>
          <p:cNvPr id="11" name="Google Shape;220;p35">
            <a:extLst>
              <a:ext uri="{FF2B5EF4-FFF2-40B4-BE49-F238E27FC236}">
                <a16:creationId xmlns:a16="http://schemas.microsoft.com/office/drawing/2014/main" id="{9A2CCE19-85EA-3C2C-6543-9248F8B7A1CD}"/>
              </a:ext>
              <a:ext uri="{C183D7F6-B498-43B3-948B-1728B52AA6E4}">
                <adec:decorative xmlns:adec="http://schemas.microsoft.com/office/drawing/2017/decorative" val="1"/>
              </a:ext>
            </a:extLst>
          </p:cNvPr>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212725" y="1252538"/>
            <a:ext cx="2816225" cy="1922462"/>
          </a:xfrm>
          <a:prstGeom prst="rect">
            <a:avLst/>
          </a:prstGeom>
          <a:solidFill>
            <a:srgbClr val="F2F2F2"/>
          </a:solidFill>
          <a:ln>
            <a:noFill/>
          </a:ln>
        </p:spPr>
      </p:pic>
      <p:pic>
        <p:nvPicPr>
          <p:cNvPr id="12" name="Google Shape;221;p35">
            <a:extLst>
              <a:ext uri="{FF2B5EF4-FFF2-40B4-BE49-F238E27FC236}">
                <a16:creationId xmlns:a16="http://schemas.microsoft.com/office/drawing/2014/main" id="{8E3B8C76-8C47-D06B-0CB5-A1CE1118BB43}"/>
              </a:ext>
              <a:ext uri="{C183D7F6-B498-43B3-948B-1728B52AA6E4}">
                <adec:decorative xmlns:adec="http://schemas.microsoft.com/office/drawing/2017/decorative" val="1"/>
              </a:ext>
            </a:extLst>
          </p:cNvPr>
          <p:cNvPicPr preferRelativeResize="0">
            <a:picLocks noGrp="1"/>
          </p:cNvPicPr>
          <p:nvPr>
            <p:ph type="pic" idx="3"/>
          </p:nvPr>
        </p:nvPicPr>
        <p:blipFill rotWithShape="1">
          <a:blip r:embed="rId5" cstate="email">
            <a:alphaModFix/>
            <a:extLst>
              <a:ext uri="{28A0092B-C50C-407E-A947-70E740481C1C}">
                <a14:useLocalDpi xmlns:a14="http://schemas.microsoft.com/office/drawing/2010/main"/>
              </a:ext>
            </a:extLst>
          </a:blip>
          <a:srcRect/>
          <a:stretch/>
        </p:blipFill>
        <p:spPr>
          <a:xfrm>
            <a:off x="3194050" y="0"/>
            <a:ext cx="2817813" cy="3175000"/>
          </a:xfrm>
          <a:prstGeom prst="rect">
            <a:avLst/>
          </a:prstGeom>
          <a:solidFill>
            <a:srgbClr val="F2F2F2"/>
          </a:solidFill>
          <a:ln>
            <a:noFill/>
          </a:ln>
        </p:spPr>
      </p:pic>
      <p:pic>
        <p:nvPicPr>
          <p:cNvPr id="13" name="Google Shape;224;p35">
            <a:extLst>
              <a:ext uri="{FF2B5EF4-FFF2-40B4-BE49-F238E27FC236}">
                <a16:creationId xmlns:a16="http://schemas.microsoft.com/office/drawing/2014/main" id="{C829FA4D-DBE2-0F38-9E10-359D4E9E7940}"/>
              </a:ext>
              <a:ext uri="{C183D7F6-B498-43B3-948B-1728B52AA6E4}">
                <adec:decorative xmlns:adec="http://schemas.microsoft.com/office/drawing/2017/decorative" val="1"/>
              </a:ext>
            </a:extLst>
          </p:cNvPr>
          <p:cNvPicPr preferRelativeResize="0">
            <a:picLocks noGrp="1"/>
          </p:cNvPicPr>
          <p:nvPr>
            <p:ph type="pic" idx="6"/>
          </p:nvPr>
        </p:nvPicPr>
        <p:blipFill rotWithShape="1">
          <a:blip r:embed="rId6" cstate="email">
            <a:alphaModFix/>
            <a:extLst>
              <a:ext uri="{28A0092B-C50C-407E-A947-70E740481C1C}">
                <a14:useLocalDpi xmlns:a14="http://schemas.microsoft.com/office/drawing/2010/main"/>
              </a:ext>
            </a:extLst>
          </a:blip>
          <a:srcRect/>
          <a:stretch/>
        </p:blipFill>
        <p:spPr>
          <a:xfrm>
            <a:off x="6175375" y="771525"/>
            <a:ext cx="2817813" cy="2403475"/>
          </a:xfrm>
          <a:prstGeom prst="rect">
            <a:avLst/>
          </a:prstGeom>
          <a:solidFill>
            <a:srgbClr val="F2F2F2"/>
          </a:solidFill>
          <a:ln>
            <a:noFill/>
          </a:ln>
        </p:spPr>
      </p:pic>
      <p:pic>
        <p:nvPicPr>
          <p:cNvPr id="15" name="Google Shape;222;p35">
            <a:extLst>
              <a:ext uri="{FF2B5EF4-FFF2-40B4-BE49-F238E27FC236}">
                <a16:creationId xmlns:a16="http://schemas.microsoft.com/office/drawing/2014/main" id="{FA09C8A9-4943-807C-F1D7-E4B4EE075CCF}"/>
              </a:ext>
              <a:ext uri="{C183D7F6-B498-43B3-948B-1728B52AA6E4}">
                <adec:decorative xmlns:adec="http://schemas.microsoft.com/office/drawing/2017/decorative" val="1"/>
              </a:ext>
            </a:extLst>
          </p:cNvPr>
          <p:cNvPicPr preferRelativeResize="0">
            <a:picLocks noGrp="1"/>
          </p:cNvPicPr>
          <p:nvPr>
            <p:ph type="pic" idx="4"/>
          </p:nvPr>
        </p:nvPicPr>
        <p:blipFill rotWithShape="1">
          <a:blip r:embed="rId7" cstate="email">
            <a:alphaModFix/>
            <a:extLst>
              <a:ext uri="{28A0092B-C50C-407E-A947-70E740481C1C}">
                <a14:useLocalDpi xmlns:a14="http://schemas.microsoft.com/office/drawing/2010/main"/>
              </a:ext>
            </a:extLst>
          </a:blip>
          <a:srcRect/>
          <a:stretch/>
        </p:blipFill>
        <p:spPr>
          <a:xfrm>
            <a:off x="212725" y="4586288"/>
            <a:ext cx="5799138" cy="2271712"/>
          </a:xfrm>
          <a:prstGeom prst="rect">
            <a:avLst/>
          </a:prstGeom>
          <a:solidFill>
            <a:srgbClr val="F2F2F2"/>
          </a:solidFill>
          <a:ln>
            <a:noFill/>
          </a:ln>
        </p:spPr>
      </p:pic>
      <p:pic>
        <p:nvPicPr>
          <p:cNvPr id="16" name="Google Shape;223;p35">
            <a:extLst>
              <a:ext uri="{FF2B5EF4-FFF2-40B4-BE49-F238E27FC236}">
                <a16:creationId xmlns:a16="http://schemas.microsoft.com/office/drawing/2014/main" id="{5AC4EDCD-3CDF-1A5C-77EA-0D4FF8D09CEE}"/>
              </a:ext>
              <a:ext uri="{C183D7F6-B498-43B3-948B-1728B52AA6E4}">
                <adec:decorative xmlns:adec="http://schemas.microsoft.com/office/drawing/2017/decorative" val="1"/>
              </a:ext>
            </a:extLst>
          </p:cNvPr>
          <p:cNvPicPr preferRelativeResize="0">
            <a:picLocks noGrp="1"/>
          </p:cNvPicPr>
          <p:nvPr>
            <p:ph type="pic" idx="5"/>
          </p:nvPr>
        </p:nvPicPr>
        <p:blipFill rotWithShape="1">
          <a:blip r:embed="rId8" cstate="email">
            <a:alphaModFix/>
            <a:extLst>
              <a:ext uri="{28A0092B-C50C-407E-A947-70E740481C1C}">
                <a14:useLocalDpi xmlns:a14="http://schemas.microsoft.com/office/drawing/2010/main"/>
              </a:ext>
            </a:extLst>
          </a:blip>
          <a:srcRect/>
          <a:stretch/>
        </p:blipFill>
        <p:spPr>
          <a:xfrm>
            <a:off x="6180138" y="4586288"/>
            <a:ext cx="2817812" cy="2271712"/>
          </a:xfrm>
          <a:prstGeom prst="rect">
            <a:avLst/>
          </a:prstGeom>
          <a:solidFill>
            <a:srgbClr val="F2F2F2"/>
          </a:solidFill>
          <a:ln>
            <a:noFill/>
          </a:ln>
        </p:spPr>
      </p:pic>
    </p:spTree>
    <p:extLst>
      <p:ext uri="{BB962C8B-B14F-4D97-AF65-F5344CB8AC3E}">
        <p14:creationId xmlns:p14="http://schemas.microsoft.com/office/powerpoint/2010/main" val="14897020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E84EE-C64A-1F1B-8970-F1AEB56FD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A2778-7ED9-039D-257F-BA76DB2A0847}"/>
              </a:ext>
            </a:extLst>
          </p:cNvPr>
          <p:cNvSpPr>
            <a:spLocks noGrp="1"/>
          </p:cNvSpPr>
          <p:nvPr>
            <p:ph type="title"/>
          </p:nvPr>
        </p:nvSpPr>
        <p:spPr>
          <a:xfrm>
            <a:off x="0" y="0"/>
            <a:ext cx="5186149" cy="6857999"/>
          </a:xfrm>
        </p:spPr>
        <p:txBody>
          <a:bodyPr/>
          <a:lstStyle/>
          <a:p>
            <a:r>
              <a:rPr lang="en-US"/>
              <a:t>Statement #2</a:t>
            </a:r>
          </a:p>
        </p:txBody>
      </p:sp>
      <p:sp>
        <p:nvSpPr>
          <p:cNvPr id="3" name="Content Placeholder 2">
            <a:extLst>
              <a:ext uri="{FF2B5EF4-FFF2-40B4-BE49-F238E27FC236}">
                <a16:creationId xmlns:a16="http://schemas.microsoft.com/office/drawing/2014/main" id="{C5293CD2-FFC2-B058-05DA-07F27093497C}"/>
              </a:ext>
            </a:extLst>
          </p:cNvPr>
          <p:cNvSpPr>
            <a:spLocks noGrp="1"/>
          </p:cNvSpPr>
          <p:nvPr>
            <p:ph sz="quarter" idx="10"/>
          </p:nvPr>
        </p:nvSpPr>
        <p:spPr>
          <a:xfrm>
            <a:off x="6095999" y="0"/>
            <a:ext cx="5657385" cy="6858000"/>
          </a:xfrm>
        </p:spPr>
        <p:txBody>
          <a:bodyPr anchor="ctr">
            <a:normAutofit/>
          </a:bodyPr>
          <a:lstStyle/>
          <a:p>
            <a:pPr marL="182880" indent="0">
              <a:spcAft>
                <a:spcPts val="1800"/>
              </a:spcAft>
              <a:buNone/>
            </a:pPr>
            <a:r>
              <a:rPr lang="en-US" sz="4400" b="1" dirty="0"/>
              <a:t>Thumbs up or thumbs down?</a:t>
            </a:r>
          </a:p>
          <a:p>
            <a:pPr marL="182880" indent="0">
              <a:buNone/>
            </a:pPr>
            <a:r>
              <a:rPr lang="en-US" sz="4000" dirty="0"/>
              <a:t>You can leave instructional materials on your walls uncovered during testing.</a:t>
            </a:r>
          </a:p>
        </p:txBody>
      </p:sp>
    </p:spTree>
    <p:extLst>
      <p:ext uri="{BB962C8B-B14F-4D97-AF65-F5344CB8AC3E}">
        <p14:creationId xmlns:p14="http://schemas.microsoft.com/office/powerpoint/2010/main" val="2742942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99039-2563-B43C-8E0D-EA554B6000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96A7C-E78C-4338-5751-89138445E66E}"/>
              </a:ext>
            </a:extLst>
          </p:cNvPr>
          <p:cNvSpPr>
            <a:spLocks noGrp="1"/>
          </p:cNvSpPr>
          <p:nvPr>
            <p:ph type="title"/>
          </p:nvPr>
        </p:nvSpPr>
        <p:spPr>
          <a:xfrm>
            <a:off x="0" y="0"/>
            <a:ext cx="5186149" cy="6857999"/>
          </a:xfrm>
        </p:spPr>
        <p:txBody>
          <a:bodyPr/>
          <a:lstStyle/>
          <a:p>
            <a:r>
              <a:rPr lang="en-US"/>
              <a:t>Statement #3</a:t>
            </a:r>
          </a:p>
        </p:txBody>
      </p:sp>
      <p:sp>
        <p:nvSpPr>
          <p:cNvPr id="3" name="Content Placeholder 2">
            <a:extLst>
              <a:ext uri="{FF2B5EF4-FFF2-40B4-BE49-F238E27FC236}">
                <a16:creationId xmlns:a16="http://schemas.microsoft.com/office/drawing/2014/main" id="{0778AEF4-E428-3701-1874-FCCB96FA644B}"/>
              </a:ext>
            </a:extLst>
          </p:cNvPr>
          <p:cNvSpPr>
            <a:spLocks noGrp="1"/>
          </p:cNvSpPr>
          <p:nvPr>
            <p:ph sz="quarter" idx="10"/>
          </p:nvPr>
        </p:nvSpPr>
        <p:spPr>
          <a:xfrm>
            <a:off x="6096000" y="1"/>
            <a:ext cx="5478966" cy="6857998"/>
          </a:xfrm>
        </p:spPr>
        <p:txBody>
          <a:bodyPr tIns="182880" anchor="ctr">
            <a:normAutofit/>
          </a:bodyPr>
          <a:lstStyle/>
          <a:p>
            <a:pPr marL="182880" indent="0">
              <a:spcAft>
                <a:spcPts val="1800"/>
              </a:spcAft>
              <a:buNone/>
            </a:pPr>
            <a:r>
              <a:rPr lang="en-US" sz="4400" b="1" dirty="0"/>
              <a:t>Thumbs up or thumbs down?</a:t>
            </a:r>
            <a:endParaRPr lang="en-US" sz="4000" dirty="0"/>
          </a:p>
          <a:p>
            <a:pPr marL="182880" indent="0">
              <a:spcAft>
                <a:spcPts val="1800"/>
              </a:spcAft>
              <a:buNone/>
            </a:pPr>
            <a:r>
              <a:rPr lang="en-US" sz="4000" dirty="0"/>
              <a:t>My school or LEA has a local protocol for electronic devices (such as phones or smartwatches) during testing.</a:t>
            </a:r>
            <a:endParaRPr lang="en-US" sz="4000" dirty="0">
              <a:cs typeface="Arial"/>
            </a:endParaRPr>
          </a:p>
        </p:txBody>
      </p:sp>
    </p:spTree>
    <p:extLst>
      <p:ext uri="{BB962C8B-B14F-4D97-AF65-F5344CB8AC3E}">
        <p14:creationId xmlns:p14="http://schemas.microsoft.com/office/powerpoint/2010/main" val="5112638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F87D2-0F77-0A0B-0D2C-7C552E649B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6F0F70-35FD-F1F4-9A05-3C5196BADAC8}"/>
              </a:ext>
            </a:extLst>
          </p:cNvPr>
          <p:cNvSpPr>
            <a:spLocks noGrp="1"/>
          </p:cNvSpPr>
          <p:nvPr>
            <p:ph type="title"/>
          </p:nvPr>
        </p:nvSpPr>
        <p:spPr/>
        <p:txBody>
          <a:bodyPr/>
          <a:lstStyle/>
          <a:p>
            <a:pPr algn="ctr"/>
            <a:r>
              <a:rPr lang="en-US" dirty="0"/>
              <a:t>Classroom Logistics  </a:t>
            </a:r>
            <a:br>
              <a:rPr lang="en-US" dirty="0"/>
            </a:br>
            <a:r>
              <a:rPr lang="en-US" dirty="0"/>
              <a:t>for Starting a Test Session</a:t>
            </a:r>
          </a:p>
        </p:txBody>
      </p:sp>
      <p:pic>
        <p:nvPicPr>
          <p:cNvPr id="5" name="Picture Placeholder 4">
            <a:extLst>
              <a:ext uri="{FF2B5EF4-FFF2-40B4-BE49-F238E27FC236}">
                <a16:creationId xmlns:a16="http://schemas.microsoft.com/office/drawing/2014/main" id="{06B6E3BD-395A-C17E-868F-BEA59B651875}"/>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38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14B9D-71A0-7FDC-6C0F-354B50265CD2}"/>
              </a:ext>
            </a:extLst>
          </p:cNvPr>
          <p:cNvSpPr>
            <a:spLocks noGrp="1"/>
          </p:cNvSpPr>
          <p:nvPr>
            <p:ph type="title"/>
          </p:nvPr>
        </p:nvSpPr>
        <p:spPr/>
        <p:txBody>
          <a:bodyPr>
            <a:normAutofit/>
          </a:bodyPr>
          <a:lstStyle/>
          <a:p>
            <a:r>
              <a:rPr lang="en-US" dirty="0">
                <a:latin typeface="Arial"/>
                <a:cs typeface="Arial"/>
              </a:rPr>
              <a:t>Create an Appropriate Test Environment</a:t>
            </a:r>
            <a:endParaRPr lang="en-US" strike="sngStrike" dirty="0">
              <a:latin typeface="Arial"/>
              <a:cs typeface="Arial"/>
            </a:endParaRPr>
          </a:p>
        </p:txBody>
      </p:sp>
      <p:sp>
        <p:nvSpPr>
          <p:cNvPr id="3" name="Content Placeholder 2">
            <a:extLst>
              <a:ext uri="{FF2B5EF4-FFF2-40B4-BE49-F238E27FC236}">
                <a16:creationId xmlns:a16="http://schemas.microsoft.com/office/drawing/2014/main" id="{168ACF1D-0F65-7193-9B20-3DF6B982E829}"/>
              </a:ext>
            </a:extLst>
          </p:cNvPr>
          <p:cNvSpPr>
            <a:spLocks noGrp="1"/>
          </p:cNvSpPr>
          <p:nvPr>
            <p:ph sz="half" idx="1"/>
          </p:nvPr>
        </p:nvSpPr>
        <p:spPr>
          <a:xfrm>
            <a:off x="522249" y="1584403"/>
            <a:ext cx="6332034" cy="5039422"/>
          </a:xfrm>
        </p:spPr>
        <p:txBody>
          <a:bodyPr anchor="ctr">
            <a:normAutofit/>
          </a:bodyPr>
          <a:lstStyle/>
          <a:p>
            <a:pPr marL="457200" indent="-457200"/>
            <a:r>
              <a:rPr lang="en-US" sz="3200" dirty="0"/>
              <a:t>Start a testing session and write the Session ID on the board.</a:t>
            </a:r>
          </a:p>
          <a:p>
            <a:pPr marL="457200" indent="-457200"/>
            <a:r>
              <a:rPr lang="en-US" sz="3200" dirty="0"/>
              <a:t>Provide a quiet environment void of talking or other distractions that might interfere with a student’s ability to concentrate or might compromise the testing situation or environment.</a:t>
            </a:r>
          </a:p>
        </p:txBody>
      </p:sp>
      <p:pic>
        <p:nvPicPr>
          <p:cNvPr id="5" name="Google Shape;731;p96">
            <a:extLst>
              <a:ext uri="{FF2B5EF4-FFF2-40B4-BE49-F238E27FC236}">
                <a16:creationId xmlns:a16="http://schemas.microsoft.com/office/drawing/2014/main" id="{569CC647-FE23-5127-FF9B-421E1F79247E}"/>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7924800" y="1413723"/>
            <a:ext cx="4267200" cy="5444276"/>
          </a:xfrm>
          <a:noFill/>
          <a:ln>
            <a:noFill/>
          </a:ln>
        </p:spPr>
      </p:pic>
    </p:spTree>
    <p:extLst>
      <p:ext uri="{BB962C8B-B14F-4D97-AF65-F5344CB8AC3E}">
        <p14:creationId xmlns:p14="http://schemas.microsoft.com/office/powerpoint/2010/main" val="4440152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16B62-8990-5320-03C2-68E9CB1AE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26702-98C9-86E2-E56A-85A77E9B6492}"/>
              </a:ext>
            </a:extLst>
          </p:cNvPr>
          <p:cNvSpPr>
            <a:spLocks noGrp="1"/>
          </p:cNvSpPr>
          <p:nvPr>
            <p:ph type="title"/>
          </p:nvPr>
        </p:nvSpPr>
        <p:spPr/>
        <p:txBody>
          <a:bodyPr>
            <a:normAutofit/>
          </a:bodyPr>
          <a:lstStyle/>
          <a:p>
            <a:r>
              <a:rPr lang="en-US" dirty="0">
                <a:latin typeface="Arial"/>
                <a:cs typeface="Arial"/>
              </a:rPr>
              <a:t>Verify Student Test Settings</a:t>
            </a:r>
            <a:endParaRPr lang="en-US" strike="sngStrike" dirty="0">
              <a:latin typeface="Arial"/>
              <a:cs typeface="Arial"/>
            </a:endParaRPr>
          </a:p>
        </p:txBody>
      </p:sp>
      <p:sp>
        <p:nvSpPr>
          <p:cNvPr id="3" name="Content Placeholder 2">
            <a:extLst>
              <a:ext uri="{FF2B5EF4-FFF2-40B4-BE49-F238E27FC236}">
                <a16:creationId xmlns:a16="http://schemas.microsoft.com/office/drawing/2014/main" id="{066FAB5C-3B32-6176-A0FB-7B383190E73F}"/>
              </a:ext>
            </a:extLst>
          </p:cNvPr>
          <p:cNvSpPr>
            <a:spLocks noGrp="1"/>
          </p:cNvSpPr>
          <p:nvPr>
            <p:ph sz="half" idx="1"/>
          </p:nvPr>
        </p:nvSpPr>
        <p:spPr>
          <a:xfrm>
            <a:off x="381000" y="1784195"/>
            <a:ext cx="6517888" cy="4988312"/>
          </a:xfrm>
        </p:spPr>
        <p:txBody>
          <a:bodyPr vert="horz" lIns="0" tIns="45720" rIns="0" bIns="45720" rtlCol="0" anchor="t">
            <a:normAutofit/>
          </a:bodyPr>
          <a:lstStyle/>
          <a:p>
            <a:pPr marL="457200" indent="-457200"/>
            <a:r>
              <a:rPr lang="en-US" sz="3200" dirty="0"/>
              <a:t>Review student information in the Test Administrator Interface to verify test settings as you let students into the Test Session.</a:t>
            </a:r>
          </a:p>
          <a:p>
            <a:pPr marL="914400" indent="-365760">
              <a:buFont typeface="Arial" panose="020B0604020202020204" pitchFamily="34" charset="0"/>
              <a:buChar char="–"/>
            </a:pPr>
            <a:r>
              <a:rPr lang="en-US" sz="3200" dirty="0">
                <a:highlight>
                  <a:srgbClr val="FFFF00"/>
                </a:highlight>
              </a:rPr>
              <a:t>List steps for what to do if the information is wrong for a student.</a:t>
            </a:r>
          </a:p>
          <a:p>
            <a:pPr marL="457200" indent="-457200">
              <a:spcBef>
                <a:spcPts val="1800"/>
              </a:spcBef>
            </a:pPr>
            <a:r>
              <a:rPr lang="en-US" sz="3200" dirty="0"/>
              <a:t>Read the “Say” lines in the </a:t>
            </a:r>
            <a:r>
              <a:rPr lang="en-US" sz="3200" i="1" dirty="0"/>
              <a:t>DFA</a:t>
            </a:r>
            <a:r>
              <a:rPr lang="en-US" sz="3200" dirty="0"/>
              <a:t>s.</a:t>
            </a:r>
          </a:p>
        </p:txBody>
      </p:sp>
      <p:pic>
        <p:nvPicPr>
          <p:cNvPr id="7" name="Google Shape;740;p97">
            <a:extLst>
              <a:ext uri="{FF2B5EF4-FFF2-40B4-BE49-F238E27FC236}">
                <a16:creationId xmlns:a16="http://schemas.microsoft.com/office/drawing/2014/main" id="{8C32CA7A-86F8-EC1A-C999-82AB2B49AA6A}"/>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7932234" y="1409302"/>
            <a:ext cx="4250037" cy="5448997"/>
          </a:xfrm>
          <a:noFill/>
          <a:ln>
            <a:noFill/>
          </a:ln>
        </p:spPr>
      </p:pic>
    </p:spTree>
    <p:extLst>
      <p:ext uri="{BB962C8B-B14F-4D97-AF65-F5344CB8AC3E}">
        <p14:creationId xmlns:p14="http://schemas.microsoft.com/office/powerpoint/2010/main" val="40094995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644DA-B867-F196-94AB-91DCD7D9B8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4D46C-CFB9-E889-587B-93971525121D}"/>
              </a:ext>
            </a:extLst>
          </p:cNvPr>
          <p:cNvSpPr>
            <a:spLocks noGrp="1"/>
          </p:cNvSpPr>
          <p:nvPr>
            <p:ph type="title"/>
          </p:nvPr>
        </p:nvSpPr>
        <p:spPr/>
        <p:txBody>
          <a:bodyPr>
            <a:normAutofit/>
          </a:bodyPr>
          <a:lstStyle/>
          <a:p>
            <a:r>
              <a:rPr lang="en-US" dirty="0">
                <a:latin typeface="Arial"/>
                <a:cs typeface="Arial"/>
              </a:rPr>
              <a:t>Have An Electronic Device Plan </a:t>
            </a:r>
            <a:endParaRPr lang="en-US" strike="sngStrike" dirty="0">
              <a:latin typeface="Arial"/>
              <a:cs typeface="Arial"/>
            </a:endParaRPr>
          </a:p>
        </p:txBody>
      </p:sp>
      <p:sp>
        <p:nvSpPr>
          <p:cNvPr id="3" name="Content Placeholder 2">
            <a:extLst>
              <a:ext uri="{FF2B5EF4-FFF2-40B4-BE49-F238E27FC236}">
                <a16:creationId xmlns:a16="http://schemas.microsoft.com/office/drawing/2014/main" id="{ABC511FF-9548-E233-719B-DAEE452B7088}"/>
              </a:ext>
            </a:extLst>
          </p:cNvPr>
          <p:cNvSpPr>
            <a:spLocks noGrp="1"/>
          </p:cNvSpPr>
          <p:nvPr>
            <p:ph sz="half" idx="1"/>
          </p:nvPr>
        </p:nvSpPr>
        <p:spPr>
          <a:xfrm>
            <a:off x="381000" y="1562100"/>
            <a:ext cx="7587375" cy="5295168"/>
          </a:xfrm>
        </p:spPr>
        <p:txBody>
          <a:bodyPr vert="horz" lIns="0" tIns="45720" rIns="0" bIns="45720" rtlCol="0" anchor="t">
            <a:noAutofit/>
          </a:bodyPr>
          <a:lstStyle/>
          <a:p>
            <a:pPr marL="457200" indent="-457200">
              <a:spcAft>
                <a:spcPts val="1200"/>
              </a:spcAft>
            </a:pPr>
            <a:r>
              <a:rPr lang="en-US" sz="2800" dirty="0"/>
              <a:t>Ensure that students do not have access to digital, electronic, or manual devices </a:t>
            </a:r>
            <a:br>
              <a:rPr lang="en-US" sz="2800" dirty="0"/>
            </a:br>
            <a:r>
              <a:rPr lang="en-US" sz="2800" dirty="0"/>
              <a:t>(cell phones, smart watches) during testing unless it is an approved medical support.</a:t>
            </a:r>
          </a:p>
          <a:p>
            <a:pPr marL="914400" lvl="1" indent="-365760">
              <a:lnSpc>
                <a:spcPct val="90000"/>
              </a:lnSpc>
              <a:spcBef>
                <a:spcPts val="0"/>
              </a:spcBef>
              <a:spcAft>
                <a:spcPts val="1200"/>
              </a:spcAft>
            </a:pPr>
            <a:r>
              <a:rPr lang="en-US" sz="2400" dirty="0"/>
              <a:t>Double check for phones and Bluetooth electronics.</a:t>
            </a:r>
          </a:p>
          <a:p>
            <a:pPr marL="914400" lvl="1" indent="-365760">
              <a:lnSpc>
                <a:spcPct val="90000"/>
              </a:lnSpc>
              <a:spcBef>
                <a:spcPts val="0"/>
              </a:spcBef>
            </a:pPr>
            <a:r>
              <a:rPr lang="en-US" sz="2400" dirty="0"/>
              <a:t>Hang “</a:t>
            </a:r>
            <a:r>
              <a:rPr lang="en-US" sz="2400" b="1" dirty="0"/>
              <a:t>Unauthorized electronic devices may not be used at any time during the testing session</a:t>
            </a:r>
            <a:r>
              <a:rPr lang="en-US" sz="2400" dirty="0"/>
              <a:t>” signs where clearly visible to students in the testing environment as a test security reminder.</a:t>
            </a:r>
          </a:p>
          <a:p>
            <a:pPr marL="457200" indent="-457200"/>
            <a:r>
              <a:rPr lang="en-US" sz="2800" dirty="0"/>
              <a:t>Staff should actively monitor the test session.</a:t>
            </a:r>
          </a:p>
        </p:txBody>
      </p:sp>
      <p:pic>
        <p:nvPicPr>
          <p:cNvPr id="8" name="Google Shape;750;p98">
            <a:extLst>
              <a:ext uri="{FF2B5EF4-FFF2-40B4-BE49-F238E27FC236}">
                <a16:creationId xmlns:a16="http://schemas.microsoft.com/office/drawing/2014/main" id="{C2D99E66-BD7D-1658-1991-7B1F50F89074}"/>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l="-11871"/>
          <a:stretch>
            <a:fillRect/>
          </a:stretch>
        </p:blipFill>
        <p:spPr>
          <a:xfrm>
            <a:off x="7969405" y="1409700"/>
            <a:ext cx="4221565" cy="5447568"/>
          </a:xfrm>
          <a:noFill/>
          <a:ln>
            <a:noFill/>
          </a:ln>
        </p:spPr>
      </p:pic>
    </p:spTree>
    <p:extLst>
      <p:ext uri="{BB962C8B-B14F-4D97-AF65-F5344CB8AC3E}">
        <p14:creationId xmlns:p14="http://schemas.microsoft.com/office/powerpoint/2010/main" val="3864135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1FC45-F03D-6FDA-F731-CDC74D9FF334}"/>
              </a:ext>
            </a:extLst>
          </p:cNvPr>
          <p:cNvSpPr>
            <a:spLocks noGrp="1"/>
          </p:cNvSpPr>
          <p:nvPr>
            <p:ph type="title"/>
          </p:nvPr>
        </p:nvSpPr>
        <p:spPr/>
        <p:txBody>
          <a:bodyPr/>
          <a:lstStyle/>
          <a:p>
            <a:pPr algn="ctr"/>
            <a:r>
              <a:rPr lang="en-US"/>
              <a:t>During Testing</a:t>
            </a:r>
          </a:p>
        </p:txBody>
      </p:sp>
      <p:pic>
        <p:nvPicPr>
          <p:cNvPr id="5" name="Picture Placeholder 4">
            <a:extLst>
              <a:ext uri="{FF2B5EF4-FFF2-40B4-BE49-F238E27FC236}">
                <a16:creationId xmlns:a16="http://schemas.microsoft.com/office/drawing/2014/main" id="{5714986F-FE42-C146-A941-48CC286C0658}"/>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794" y="0"/>
            <a:ext cx="12193587" cy="5398210"/>
          </a:xfrm>
        </p:spPr>
      </p:pic>
    </p:spTree>
    <p:extLst>
      <p:ext uri="{BB962C8B-B14F-4D97-AF65-F5344CB8AC3E}">
        <p14:creationId xmlns:p14="http://schemas.microsoft.com/office/powerpoint/2010/main" val="37362719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E4643C-7733-2BB5-D5B0-657E2CE01410}"/>
              </a:ext>
            </a:extLst>
          </p:cNvPr>
          <p:cNvSpPr>
            <a:spLocks noGrp="1"/>
          </p:cNvSpPr>
          <p:nvPr>
            <p:ph type="title"/>
          </p:nvPr>
        </p:nvSpPr>
        <p:spPr/>
        <p:txBody>
          <a:bodyPr/>
          <a:lstStyle/>
          <a:p>
            <a:r>
              <a:rPr lang="en-US"/>
              <a:t>Monitoring Testing</a:t>
            </a:r>
          </a:p>
        </p:txBody>
      </p:sp>
      <p:sp>
        <p:nvSpPr>
          <p:cNvPr id="6" name="Content Placeholder 5">
            <a:extLst>
              <a:ext uri="{FF2B5EF4-FFF2-40B4-BE49-F238E27FC236}">
                <a16:creationId xmlns:a16="http://schemas.microsoft.com/office/drawing/2014/main" id="{3955AA3C-C813-2AB4-7FA8-4C78FDE7E2D3}"/>
              </a:ext>
            </a:extLst>
          </p:cNvPr>
          <p:cNvSpPr>
            <a:spLocks noGrp="1"/>
          </p:cNvSpPr>
          <p:nvPr>
            <p:ph sz="half" idx="1"/>
          </p:nvPr>
        </p:nvSpPr>
        <p:spPr>
          <a:xfrm>
            <a:off x="381001" y="1562100"/>
            <a:ext cx="8666356" cy="5143500"/>
          </a:xfrm>
        </p:spPr>
        <p:txBody>
          <a:bodyPr vert="horz" lIns="0" tIns="45720" rIns="0" bIns="45720" rtlCol="0" anchor="t">
            <a:noAutofit/>
          </a:bodyPr>
          <a:lstStyle/>
          <a:p>
            <a:pPr marL="342900" indent="-342900">
              <a:spcBef>
                <a:spcPts val="1200"/>
              </a:spcBef>
              <a:spcAft>
                <a:spcPts val="0"/>
              </a:spcAft>
            </a:pPr>
            <a:r>
              <a:rPr lang="en-US" sz="2400" dirty="0"/>
              <a:t>Move around the room to actively supervise students.</a:t>
            </a:r>
          </a:p>
          <a:p>
            <a:pPr marL="342900" indent="-342900">
              <a:spcBef>
                <a:spcPts val="1200"/>
              </a:spcBef>
            </a:pPr>
            <a:r>
              <a:rPr lang="en-US" sz="2400" dirty="0"/>
              <a:t>Monitor student desks for nonsecure items.</a:t>
            </a:r>
          </a:p>
          <a:p>
            <a:pPr marL="342900" indent="-342900"/>
            <a:r>
              <a:rPr lang="en-US" sz="2400" dirty="0"/>
              <a:t>Students are prohibited from</a:t>
            </a:r>
          </a:p>
          <a:p>
            <a:pPr marL="731520" lvl="1" indent="-365760">
              <a:spcBef>
                <a:spcPts val="0"/>
              </a:spcBef>
            </a:pPr>
            <a:r>
              <a:rPr lang="en-US" sz="2400" dirty="0"/>
              <a:t>viewing other students’ answers;</a:t>
            </a:r>
          </a:p>
          <a:p>
            <a:pPr marL="731520" lvl="1" indent="-365760">
              <a:spcBef>
                <a:spcPts val="0"/>
              </a:spcBef>
            </a:pPr>
            <a:r>
              <a:rPr lang="en-US" sz="2400" dirty="0"/>
              <a:t>distracting or interrupting other students; and</a:t>
            </a:r>
          </a:p>
          <a:p>
            <a:pPr marL="731520" lvl="1" indent="-365760">
              <a:lnSpc>
                <a:spcPct val="90000"/>
              </a:lnSpc>
              <a:spcBef>
                <a:spcPts val="0"/>
              </a:spcBef>
            </a:pPr>
            <a:r>
              <a:rPr lang="en-US" sz="2400" dirty="0"/>
              <a:t>accessing or using unauthorized electronic devices that allow access to outside information, communication, or the ability to photograph or copy test content. </a:t>
            </a:r>
          </a:p>
          <a:p>
            <a:pPr marL="1371600" lvl="2" indent="-365760">
              <a:lnSpc>
                <a:spcPct val="90000"/>
              </a:lnSpc>
              <a:spcBef>
                <a:spcPts val="0"/>
              </a:spcBef>
            </a:pPr>
            <a:r>
              <a:rPr lang="en-US" sz="2400" b="1" dirty="0"/>
              <a:t>This includes, but is not limited to, cell phones, smart watches, tablets, cameras, and electronic translation devices.</a:t>
            </a:r>
          </a:p>
          <a:p>
            <a:pPr marL="182880" indent="0">
              <a:spcBef>
                <a:spcPts val="0"/>
              </a:spcBef>
              <a:buNone/>
            </a:pPr>
            <a:r>
              <a:rPr lang="en-US" sz="2400" dirty="0">
                <a:highlight>
                  <a:srgbClr val="FFFF00"/>
                </a:highlight>
              </a:rPr>
              <a:t>Insert your local practice or contact here.</a:t>
            </a:r>
          </a:p>
        </p:txBody>
      </p:sp>
      <p:pic>
        <p:nvPicPr>
          <p:cNvPr id="8" name="Google Shape;758;p99">
            <a:extLst>
              <a:ext uri="{FF2B5EF4-FFF2-40B4-BE49-F238E27FC236}">
                <a16:creationId xmlns:a16="http://schemas.microsoft.com/office/drawing/2014/main" id="{E7A5B5EF-613B-AD8A-9FB6-10FD4D771580}"/>
              </a:ext>
              <a:ext uri="{C183D7F6-B498-43B3-948B-1728B52AA6E4}">
                <adec:decorative xmlns:adec="http://schemas.microsoft.com/office/drawing/2017/decorative" val="1"/>
              </a:ext>
            </a:extLst>
          </p:cNvPr>
          <p:cNvPicPr preferRelativeResize="0">
            <a:picLocks noGrp="1"/>
          </p:cNvPicPr>
          <p:nvPr>
            <p:ph sz="half" idx="2"/>
          </p:nvPr>
        </p:nvPicPr>
        <p:blipFill>
          <a:blip r:embed="rId3" cstate="email">
            <a:extLst>
              <a:ext uri="{28A0092B-C50C-407E-A947-70E740481C1C}">
                <a14:useLocalDpi xmlns:a14="http://schemas.microsoft.com/office/drawing/2010/main"/>
              </a:ext>
            </a:extLst>
          </a:blip>
          <a:srcRect l="-547" b="-364"/>
          <a:stretch>
            <a:fillRect/>
          </a:stretch>
        </p:blipFill>
        <p:spPr>
          <a:xfrm>
            <a:off x="9544149" y="1408770"/>
            <a:ext cx="2648930" cy="5452540"/>
          </a:xfrm>
          <a:prstGeom prst="rect">
            <a:avLst/>
          </a:prstGeom>
          <a:noFill/>
          <a:ln>
            <a:noFill/>
          </a:ln>
        </p:spPr>
      </p:pic>
    </p:spTree>
    <p:extLst>
      <p:ext uri="{BB962C8B-B14F-4D97-AF65-F5344CB8AC3E}">
        <p14:creationId xmlns:p14="http://schemas.microsoft.com/office/powerpoint/2010/main" val="13799623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DD78-F504-0443-407A-6F8EF0E2E8E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08716E6-5F76-2311-65CC-C09A3355DD32}"/>
              </a:ext>
            </a:extLst>
          </p:cNvPr>
          <p:cNvSpPr>
            <a:spLocks noGrp="1"/>
          </p:cNvSpPr>
          <p:nvPr>
            <p:ph type="title"/>
          </p:nvPr>
        </p:nvSpPr>
        <p:spPr>
          <a:xfrm>
            <a:off x="0" y="0"/>
            <a:ext cx="3601941" cy="6857999"/>
          </a:xfrm>
        </p:spPr>
        <p:txBody>
          <a:bodyPr anchor="ctr">
            <a:normAutofit/>
          </a:bodyPr>
          <a:lstStyle/>
          <a:p>
            <a:r>
              <a:rPr lang="en-US" dirty="0"/>
              <a:t>Refrain from Reviewing Student Responses</a:t>
            </a:r>
          </a:p>
        </p:txBody>
      </p:sp>
      <p:sp>
        <p:nvSpPr>
          <p:cNvPr id="6" name="Content Placeholder 5">
            <a:extLst>
              <a:ext uri="{FF2B5EF4-FFF2-40B4-BE49-F238E27FC236}">
                <a16:creationId xmlns:a16="http://schemas.microsoft.com/office/drawing/2014/main" id="{F8D45018-E209-68DB-538E-3113155CF186}"/>
              </a:ext>
            </a:extLst>
          </p:cNvPr>
          <p:cNvSpPr>
            <a:spLocks noGrp="1"/>
          </p:cNvSpPr>
          <p:nvPr>
            <p:ph idx="1"/>
          </p:nvPr>
        </p:nvSpPr>
        <p:spPr>
          <a:xfrm>
            <a:off x="7671618" y="0"/>
            <a:ext cx="4520382" cy="6858000"/>
          </a:xfrm>
        </p:spPr>
        <p:txBody>
          <a:bodyPr vert="horz" lIns="274320" tIns="45720" rIns="182880" bIns="45720" rtlCol="0" anchor="ctr">
            <a:normAutofit/>
          </a:bodyPr>
          <a:lstStyle/>
          <a:p>
            <a:pPr marL="0" indent="0">
              <a:spcAft>
                <a:spcPts val="0"/>
              </a:spcAft>
              <a:buNone/>
            </a:pPr>
            <a:r>
              <a:rPr lang="en-US" b="1" dirty="0"/>
              <a:t>Reminder:</a:t>
            </a:r>
            <a:r>
              <a:rPr lang="en-US" dirty="0"/>
              <a:t> </a:t>
            </a:r>
          </a:p>
          <a:p>
            <a:pPr marL="0" indent="0">
              <a:buNone/>
            </a:pPr>
            <a:r>
              <a:rPr lang="en-US" sz="3200" b="1" dirty="0"/>
              <a:t>O</a:t>
            </a:r>
            <a:r>
              <a:rPr lang="en-US" sz="3200" b="1" i="1" dirty="0"/>
              <a:t>nly the student</a:t>
            </a:r>
            <a:r>
              <a:rPr lang="en-US" sz="3200" dirty="0"/>
              <a:t> is permitted to review their responses to </a:t>
            </a:r>
            <a:br>
              <a:rPr lang="en-US" sz="3200" dirty="0"/>
            </a:br>
            <a:r>
              <a:rPr lang="en-US" sz="3200" dirty="0"/>
              <a:t>the ELPAC </a:t>
            </a:r>
            <a:endParaRPr lang="en-US" sz="3200" dirty="0">
              <a:cs typeface="Arial"/>
            </a:endParaRPr>
          </a:p>
          <a:p>
            <a:pPr marL="571500" indent="-571500"/>
            <a:r>
              <a:rPr lang="en-US" sz="3200" dirty="0"/>
              <a:t>in the testing interface; or </a:t>
            </a:r>
            <a:endParaRPr lang="en-US" sz="3200" dirty="0">
              <a:cs typeface="Arial" panose="020B0604020202020204"/>
            </a:endParaRPr>
          </a:p>
          <a:p>
            <a:pPr marL="571500" indent="-571500"/>
            <a:r>
              <a:rPr lang="en-US" sz="3200" dirty="0"/>
              <a:t>on their scratch paper.</a:t>
            </a:r>
            <a:endParaRPr lang="en-US" sz="3200" dirty="0">
              <a:cs typeface="Arial" panose="020B0604020202020204"/>
            </a:endParaRPr>
          </a:p>
        </p:txBody>
      </p:sp>
      <p:pic>
        <p:nvPicPr>
          <p:cNvPr id="7" name="Picture Placeholder 6">
            <a:extLst>
              <a:ext uri="{FF2B5EF4-FFF2-40B4-BE49-F238E27FC236}">
                <a16:creationId xmlns:a16="http://schemas.microsoft.com/office/drawing/2014/main" id="{133269FF-A5B5-7A06-D1B5-389FDF1B074F}"/>
              </a:ext>
              <a:ext uri="{C183D7F6-B498-43B3-948B-1728B52AA6E4}">
                <adec:decorative xmlns:adec="http://schemas.microsoft.com/office/drawing/2017/decorative" val="1"/>
              </a:ext>
            </a:extLst>
          </p:cNvPr>
          <p:cNvPicPr>
            <a:picLocks noGrp="1" noChangeAspect="1"/>
          </p:cNvPicPr>
          <p:nvPr>
            <p:ph idx="10"/>
          </p:nvPr>
        </p:nvPicPr>
        <p:blipFill>
          <a:blip r:embed="rId3" cstate="email">
            <a:extLst>
              <a:ext uri="{28A0092B-C50C-407E-A947-70E740481C1C}">
                <a14:useLocalDpi xmlns:a14="http://schemas.microsoft.com/office/drawing/2010/main"/>
              </a:ext>
            </a:extLst>
          </a:blip>
          <a:srcRect/>
          <a:stretch>
            <a:fillRect/>
          </a:stretch>
        </p:blipFill>
        <p:spPr>
          <a:xfrm>
            <a:off x="3601941" y="0"/>
            <a:ext cx="4069677" cy="6858000"/>
          </a:xfrm>
          <a:noFill/>
        </p:spPr>
      </p:pic>
    </p:spTree>
    <p:extLst>
      <p:ext uri="{BB962C8B-B14F-4D97-AF65-F5344CB8AC3E}">
        <p14:creationId xmlns:p14="http://schemas.microsoft.com/office/powerpoint/2010/main" val="7643670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9DE0E-0243-0116-A7FF-161440A2655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ABFE2A3-9717-47B2-E609-FCC5C820655F}"/>
              </a:ext>
            </a:extLst>
          </p:cNvPr>
          <p:cNvSpPr>
            <a:spLocks noGrp="1"/>
          </p:cNvSpPr>
          <p:nvPr>
            <p:ph type="title"/>
          </p:nvPr>
        </p:nvSpPr>
        <p:spPr>
          <a:xfrm>
            <a:off x="0" y="0"/>
            <a:ext cx="3601941" cy="6857999"/>
          </a:xfrm>
        </p:spPr>
        <p:txBody>
          <a:bodyPr lIns="91440" anchor="ctr">
            <a:normAutofit/>
          </a:bodyPr>
          <a:lstStyle/>
          <a:p>
            <a:pPr marL="229870"/>
            <a:r>
              <a:rPr lang="en-US" dirty="0">
                <a:latin typeface="Arial"/>
                <a:cs typeface="Arial"/>
              </a:rPr>
              <a:t>Refrain from Assisting Students in Answering Test Questions</a:t>
            </a:r>
            <a:endParaRPr lang="en-US" dirty="0"/>
          </a:p>
        </p:txBody>
      </p:sp>
      <p:pic>
        <p:nvPicPr>
          <p:cNvPr id="4" name="Google Shape;776;p101">
            <a:extLst>
              <a:ext uri="{FF2B5EF4-FFF2-40B4-BE49-F238E27FC236}">
                <a16:creationId xmlns:a16="http://schemas.microsoft.com/office/drawing/2014/main" id="{FEF8B01B-4E7F-9864-0EBC-B4DB731B41B2}"/>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extLst>
              <a:ext uri="{28A0092B-C50C-407E-A947-70E740481C1C}">
                <a14:useLocalDpi xmlns:a14="http://schemas.microsoft.com/office/drawing/2010/main"/>
              </a:ext>
            </a:extLst>
          </a:blip>
          <a:srcRect l="-670"/>
          <a:stretch>
            <a:fillRect/>
          </a:stretch>
        </p:blipFill>
        <p:spPr>
          <a:xfrm>
            <a:off x="8122810" y="0"/>
            <a:ext cx="4069190" cy="6857998"/>
          </a:xfrm>
          <a:noFill/>
          <a:ln>
            <a:noFill/>
          </a:ln>
        </p:spPr>
      </p:pic>
      <p:sp>
        <p:nvSpPr>
          <p:cNvPr id="6" name="Content Placeholder 5">
            <a:extLst>
              <a:ext uri="{FF2B5EF4-FFF2-40B4-BE49-F238E27FC236}">
                <a16:creationId xmlns:a16="http://schemas.microsoft.com/office/drawing/2014/main" id="{F3471873-BAC5-BB85-8B40-A1E0F02A3908}"/>
              </a:ext>
            </a:extLst>
          </p:cNvPr>
          <p:cNvSpPr>
            <a:spLocks noGrp="1"/>
          </p:cNvSpPr>
          <p:nvPr>
            <p:ph idx="10"/>
          </p:nvPr>
        </p:nvSpPr>
        <p:spPr>
          <a:xfrm>
            <a:off x="3601941" y="0"/>
            <a:ext cx="4520869" cy="6857999"/>
          </a:xfrm>
        </p:spPr>
        <p:txBody>
          <a:bodyPr vert="horz" lIns="274320" tIns="45720" rIns="182880" bIns="45720" rtlCol="0" anchor="ctr">
            <a:normAutofit/>
          </a:bodyPr>
          <a:lstStyle/>
          <a:p>
            <a:pPr marL="0" indent="0">
              <a:spcAft>
                <a:spcPts val="1800"/>
              </a:spcAft>
              <a:buNone/>
            </a:pPr>
            <a:r>
              <a:rPr lang="en-US" sz="3100" dirty="0"/>
              <a:t>If a student asks for assistance on the assessment, the TE </a:t>
            </a:r>
            <a:r>
              <a:rPr lang="en-US" sz="3100" i="1" dirty="0"/>
              <a:t>cannot help them</a:t>
            </a:r>
            <a:r>
              <a:rPr lang="en-US" sz="3100" dirty="0"/>
              <a:t>.</a:t>
            </a:r>
            <a:endParaRPr lang="en-US" dirty="0"/>
          </a:p>
          <a:p>
            <a:pPr marL="0" indent="0">
              <a:lnSpc>
                <a:spcPct val="90000"/>
              </a:lnSpc>
              <a:buNone/>
            </a:pPr>
            <a:r>
              <a:rPr lang="en-US" sz="3100" dirty="0"/>
              <a:t>The TE can encourage them to reread the directions, and say, </a:t>
            </a:r>
          </a:p>
          <a:p>
            <a:pPr marL="0" indent="0">
              <a:lnSpc>
                <a:spcPct val="90000"/>
              </a:lnSpc>
              <a:buNone/>
            </a:pPr>
            <a:r>
              <a:rPr lang="en-US" sz="3100" dirty="0"/>
              <a:t>“</a:t>
            </a:r>
            <a:r>
              <a:rPr lang="en-US" sz="3100" b="1" dirty="0"/>
              <a:t>I cannot help you with the test. Try to do the best you can</a:t>
            </a:r>
            <a:r>
              <a:rPr lang="en-US" sz="3100" dirty="0"/>
              <a:t>.”</a:t>
            </a:r>
            <a:endParaRPr lang="en-US" sz="3100" dirty="0">
              <a:cs typeface="Arial"/>
            </a:endParaRPr>
          </a:p>
        </p:txBody>
      </p:sp>
    </p:spTree>
    <p:extLst>
      <p:ext uri="{BB962C8B-B14F-4D97-AF65-F5344CB8AC3E}">
        <p14:creationId xmlns:p14="http://schemas.microsoft.com/office/powerpoint/2010/main" val="1801548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4E04B7-A404-7ED5-CFE5-6B79AE59B57B}"/>
              </a:ext>
            </a:extLst>
          </p:cNvPr>
          <p:cNvSpPr>
            <a:spLocks noGrp="1"/>
          </p:cNvSpPr>
          <p:nvPr>
            <p:ph type="title"/>
          </p:nvPr>
        </p:nvSpPr>
        <p:spPr>
          <a:xfrm>
            <a:off x="1" y="0"/>
            <a:ext cx="2791326" cy="6857999"/>
          </a:xfrm>
          <a:solidFill>
            <a:srgbClr val="033E51"/>
          </a:solidFill>
        </p:spPr>
        <p:txBody>
          <a:bodyPr/>
          <a:lstStyle/>
          <a:p>
            <a:r>
              <a:rPr lang="en-US" dirty="0"/>
              <a:t>Agenda</a:t>
            </a:r>
          </a:p>
        </p:txBody>
      </p:sp>
      <p:sp>
        <p:nvSpPr>
          <p:cNvPr id="5" name="Content Placeholder 4">
            <a:extLst>
              <a:ext uri="{FF2B5EF4-FFF2-40B4-BE49-F238E27FC236}">
                <a16:creationId xmlns:a16="http://schemas.microsoft.com/office/drawing/2014/main" id="{80894EA2-CDDB-B859-659F-97BF327B0C43}"/>
              </a:ext>
            </a:extLst>
          </p:cNvPr>
          <p:cNvSpPr>
            <a:spLocks noGrp="1"/>
          </p:cNvSpPr>
          <p:nvPr>
            <p:ph idx="1"/>
          </p:nvPr>
        </p:nvSpPr>
        <p:spPr>
          <a:xfrm>
            <a:off x="2791327" y="161015"/>
            <a:ext cx="6188550" cy="6696985"/>
          </a:xfrm>
        </p:spPr>
        <p:txBody>
          <a:bodyPr anchor="ctr">
            <a:normAutofit lnSpcReduction="10000"/>
          </a:bodyPr>
          <a:lstStyle/>
          <a:p>
            <a:pPr>
              <a:lnSpc>
                <a:spcPct val="100000"/>
              </a:lnSpc>
            </a:pPr>
            <a:r>
              <a:rPr lang="en-US" sz="2400" dirty="0"/>
              <a:t>Overview of English Language Proficiency Assessments for California (ELPAC)</a:t>
            </a:r>
          </a:p>
          <a:p>
            <a:pPr>
              <a:lnSpc>
                <a:spcPct val="100000"/>
              </a:lnSpc>
            </a:pPr>
            <a:r>
              <a:rPr lang="en-US" sz="2400" dirty="0"/>
              <a:t>Test Security</a:t>
            </a:r>
          </a:p>
          <a:p>
            <a:pPr>
              <a:lnSpc>
                <a:spcPct val="100000"/>
              </a:lnSpc>
            </a:pPr>
            <a:r>
              <a:rPr lang="en-US" sz="2400" dirty="0"/>
              <a:t>Accessibility Resources Overview</a:t>
            </a:r>
          </a:p>
          <a:p>
            <a:r>
              <a:rPr lang="en-US" sz="2400" dirty="0"/>
              <a:t>Different ELPAC Roles</a:t>
            </a:r>
          </a:p>
          <a:p>
            <a:r>
              <a:rPr lang="en-US" sz="2400" dirty="0"/>
              <a:t>ELPAC Prep</a:t>
            </a:r>
          </a:p>
          <a:p>
            <a:r>
              <a:rPr lang="en-US" sz="2400" dirty="0"/>
              <a:t>Classroom Logistics for Starting a Test Session</a:t>
            </a:r>
            <a:endParaRPr lang="en-US" dirty="0"/>
          </a:p>
          <a:p>
            <a:r>
              <a:rPr lang="en-US" sz="2400" dirty="0">
                <a:cs typeface="Arial"/>
              </a:rPr>
              <a:t>During ELPAC Testing</a:t>
            </a:r>
            <a:endParaRPr lang="en-US" sz="2400" dirty="0"/>
          </a:p>
          <a:p>
            <a:r>
              <a:rPr lang="en-US" sz="2400" dirty="0">
                <a:cs typeface="Arial"/>
              </a:rPr>
              <a:t>ELPAC Pause Rules</a:t>
            </a:r>
            <a:endParaRPr lang="en-US" sz="2400" dirty="0"/>
          </a:p>
          <a:p>
            <a:r>
              <a:rPr lang="en-US" sz="2400" dirty="0"/>
              <a:t>After ELPAC Testing</a:t>
            </a:r>
          </a:p>
          <a:p>
            <a:r>
              <a:rPr lang="en-US" sz="2400" dirty="0">
                <a:cs typeface="Arial" panose="020B0604020202020204"/>
              </a:rPr>
              <a:t>Technology: Test Administration</a:t>
            </a:r>
            <a:endParaRPr lang="en-US" sz="2400" dirty="0"/>
          </a:p>
          <a:p>
            <a:pPr>
              <a:lnSpc>
                <a:spcPct val="100000"/>
              </a:lnSpc>
            </a:pPr>
            <a:r>
              <a:rPr lang="en-US" sz="2400" dirty="0"/>
              <a:t>Security Incidents and Cheating</a:t>
            </a:r>
          </a:p>
          <a:p>
            <a:pPr>
              <a:lnSpc>
                <a:spcPct val="100000"/>
              </a:lnSpc>
            </a:pPr>
            <a:r>
              <a:rPr lang="en-US" sz="2400" dirty="0"/>
              <a:t>Preparing Students</a:t>
            </a:r>
            <a:endParaRPr lang="en-US" sz="3200" dirty="0"/>
          </a:p>
        </p:txBody>
      </p:sp>
      <p:pic>
        <p:nvPicPr>
          <p:cNvPr id="7" name="Picture Placeholder 6">
            <a:extLst>
              <a:ext uri="{FF2B5EF4-FFF2-40B4-BE49-F238E27FC236}">
                <a16:creationId xmlns:a16="http://schemas.microsoft.com/office/drawing/2014/main" id="{667CC398-91C0-A457-484F-9864AE106BC9}"/>
              </a:ext>
              <a:ext uri="{C183D7F6-B498-43B3-948B-1728B52AA6E4}">
                <adec:decorative xmlns:adec="http://schemas.microsoft.com/office/drawing/2017/decorative" val="1"/>
              </a:ext>
            </a:extLst>
          </p:cNvPr>
          <p:cNvPicPr>
            <a:picLocks noGrp="1" noChangeAspect="1"/>
          </p:cNvPicPr>
          <p:nvPr>
            <p:ph idx="10"/>
          </p:nvPr>
        </p:nvPicPr>
        <p:blipFill>
          <a:blip r:embed="rId3" cstate="email">
            <a:extLst>
              <a:ext uri="{28A0092B-C50C-407E-A947-70E740481C1C}">
                <a14:useLocalDpi xmlns:a14="http://schemas.microsoft.com/office/drawing/2010/main"/>
              </a:ext>
            </a:extLst>
          </a:blip>
          <a:srcRect b="-80"/>
          <a:stretch>
            <a:fillRect/>
          </a:stretch>
        </p:blipFill>
        <p:spPr>
          <a:xfrm flipH="1">
            <a:off x="7699459" y="-858084"/>
            <a:ext cx="4897604" cy="7716084"/>
          </a:xfrm>
        </p:spPr>
      </p:pic>
    </p:spTree>
    <p:extLst>
      <p:ext uri="{BB962C8B-B14F-4D97-AF65-F5344CB8AC3E}">
        <p14:creationId xmlns:p14="http://schemas.microsoft.com/office/powerpoint/2010/main" val="11403300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DE2DE-02D5-D179-CFC5-AEF67678F20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F124AEC-7A2D-9703-0582-7A4FD0BA3C35}"/>
              </a:ext>
            </a:extLst>
          </p:cNvPr>
          <p:cNvSpPr>
            <a:spLocks noGrp="1"/>
          </p:cNvSpPr>
          <p:nvPr>
            <p:ph type="title"/>
          </p:nvPr>
        </p:nvSpPr>
        <p:spPr/>
        <p:txBody>
          <a:bodyPr/>
          <a:lstStyle/>
          <a:p>
            <a:r>
              <a:rPr lang="en-US"/>
              <a:t>Wrapping Up the Test Session</a:t>
            </a:r>
          </a:p>
        </p:txBody>
      </p:sp>
      <p:sp>
        <p:nvSpPr>
          <p:cNvPr id="6" name="Content Placeholder 5">
            <a:extLst>
              <a:ext uri="{FF2B5EF4-FFF2-40B4-BE49-F238E27FC236}">
                <a16:creationId xmlns:a16="http://schemas.microsoft.com/office/drawing/2014/main" id="{DC4796DB-8B5F-F5D7-5A93-FEA803709FA5}"/>
              </a:ext>
            </a:extLst>
          </p:cNvPr>
          <p:cNvSpPr>
            <a:spLocks noGrp="1"/>
          </p:cNvSpPr>
          <p:nvPr>
            <p:ph sz="half" idx="1"/>
          </p:nvPr>
        </p:nvSpPr>
        <p:spPr>
          <a:xfrm>
            <a:off x="381000" y="1662740"/>
            <a:ext cx="8183880" cy="5065719"/>
          </a:xfrm>
        </p:spPr>
        <p:txBody>
          <a:bodyPr vert="horz" lIns="0" tIns="45720" rIns="0" bIns="45720" rtlCol="0" anchor="t">
            <a:normAutofit/>
          </a:bodyPr>
          <a:lstStyle/>
          <a:p>
            <a:pPr marL="0" indent="0">
              <a:buNone/>
            </a:pPr>
            <a:r>
              <a:rPr lang="en-US" sz="2800" dirty="0"/>
              <a:t>Collect the logon cards</a:t>
            </a:r>
          </a:p>
          <a:p>
            <a:pPr marL="548640" indent="-365760"/>
            <a:r>
              <a:rPr lang="en-US" sz="2400" dirty="0"/>
              <a:t>All students’ ID information must be collected at the end of each test session, stored securely, and then destroyed securely.</a:t>
            </a:r>
          </a:p>
          <a:p>
            <a:pPr marL="548640" indent="-365760"/>
            <a:r>
              <a:rPr lang="en-US" sz="2400" dirty="0"/>
              <a:t>The loss of logon information is considered a security incident at the local level and does not need to be reported in the Security Test and Incident Reporting System (STAIRS).</a:t>
            </a:r>
          </a:p>
          <a:p>
            <a:pPr marL="548640" indent="-365760"/>
            <a:r>
              <a:rPr lang="en-US" sz="2400" dirty="0"/>
              <a:t>If students will be logging on to multiple tests in one day, collect the logon cards after the last logon of the day has been completed.</a:t>
            </a:r>
          </a:p>
        </p:txBody>
      </p:sp>
      <p:pic>
        <p:nvPicPr>
          <p:cNvPr id="8" name="Google Shape;758;p99" descr="Girl in IT class">
            <a:extLst>
              <a:ext uri="{FF2B5EF4-FFF2-40B4-BE49-F238E27FC236}">
                <a16:creationId xmlns:a16="http://schemas.microsoft.com/office/drawing/2014/main" id="{2B9841B5-33EB-9E76-EE78-C0305484C658}"/>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t="-59"/>
          <a:stretch>
            <a:fillRect/>
          </a:stretch>
        </p:blipFill>
        <p:spPr>
          <a:xfrm>
            <a:off x="9304019" y="1406469"/>
            <a:ext cx="2889215" cy="5447853"/>
          </a:xfrm>
          <a:noFill/>
          <a:ln>
            <a:noFill/>
          </a:ln>
        </p:spPr>
      </p:pic>
    </p:spTree>
    <p:extLst>
      <p:ext uri="{BB962C8B-B14F-4D97-AF65-F5344CB8AC3E}">
        <p14:creationId xmlns:p14="http://schemas.microsoft.com/office/powerpoint/2010/main" val="18171234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7CFFD-EE78-1B27-60BF-26C5808E46E9}"/>
              </a:ext>
            </a:extLst>
          </p:cNvPr>
          <p:cNvSpPr>
            <a:spLocks noGrp="1"/>
          </p:cNvSpPr>
          <p:nvPr>
            <p:ph type="title"/>
          </p:nvPr>
        </p:nvSpPr>
        <p:spPr/>
        <p:txBody>
          <a:bodyPr>
            <a:normAutofit/>
          </a:bodyPr>
          <a:lstStyle/>
          <a:p>
            <a:pPr algn="ctr"/>
            <a:r>
              <a:rPr lang="en-US" dirty="0"/>
              <a:t>Pause Rules for the ELPAC</a:t>
            </a:r>
          </a:p>
        </p:txBody>
      </p:sp>
      <p:pic>
        <p:nvPicPr>
          <p:cNvPr id="4" name="Google Shape;327;p47">
            <a:extLst>
              <a:ext uri="{FF2B5EF4-FFF2-40B4-BE49-F238E27FC236}">
                <a16:creationId xmlns:a16="http://schemas.microsoft.com/office/drawing/2014/main" id="{E79E114C-88F1-E546-F855-63A2A1EBF51C}"/>
              </a:ext>
              <a:ext uri="{C183D7F6-B498-43B3-948B-1728B52AA6E4}">
                <adec:decorative xmlns:adec="http://schemas.microsoft.com/office/drawing/2017/decorative" val="1"/>
              </a:ext>
            </a:extLst>
          </p:cNvPr>
          <p:cNvPicPr preferRelativeResize="0">
            <a:picLocks noGrp="1"/>
          </p:cNvPicPr>
          <p:nvPr>
            <p:ph type="pic" sz="quarter" idx="1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5292725"/>
          </a:xfrm>
          <a:prstGeom prst="rect">
            <a:avLst/>
          </a:prstGeom>
          <a:noFill/>
          <a:ln>
            <a:noFill/>
          </a:ln>
        </p:spPr>
      </p:pic>
    </p:spTree>
    <p:extLst>
      <p:ext uri="{BB962C8B-B14F-4D97-AF65-F5344CB8AC3E}">
        <p14:creationId xmlns:p14="http://schemas.microsoft.com/office/powerpoint/2010/main" val="30413491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B01DD-AC92-08EB-9ABE-39CDB0B320A0}"/>
              </a:ext>
            </a:extLst>
          </p:cNvPr>
          <p:cNvSpPr>
            <a:spLocks noGrp="1"/>
          </p:cNvSpPr>
          <p:nvPr>
            <p:ph type="title"/>
          </p:nvPr>
        </p:nvSpPr>
        <p:spPr>
          <a:xfrm>
            <a:off x="0" y="0"/>
            <a:ext cx="3601941" cy="6857999"/>
          </a:xfrm>
        </p:spPr>
        <p:txBody>
          <a:bodyPr anchor="ctr">
            <a:normAutofit/>
          </a:bodyPr>
          <a:lstStyle/>
          <a:p>
            <a:r>
              <a:rPr lang="en-US" dirty="0"/>
              <a:t>Student Breaks During Testing</a:t>
            </a:r>
          </a:p>
        </p:txBody>
      </p:sp>
      <p:sp>
        <p:nvSpPr>
          <p:cNvPr id="3" name="Content Placeholder 2">
            <a:extLst>
              <a:ext uri="{FF2B5EF4-FFF2-40B4-BE49-F238E27FC236}">
                <a16:creationId xmlns:a16="http://schemas.microsoft.com/office/drawing/2014/main" id="{2F3938BA-60CC-7CF7-5404-2B48214E2C6F}"/>
              </a:ext>
            </a:extLst>
          </p:cNvPr>
          <p:cNvSpPr>
            <a:spLocks noGrp="1"/>
          </p:cNvSpPr>
          <p:nvPr>
            <p:ph idx="1"/>
          </p:nvPr>
        </p:nvSpPr>
        <p:spPr>
          <a:xfrm>
            <a:off x="7467697" y="5226"/>
            <a:ext cx="4724303" cy="6847547"/>
          </a:xfrm>
        </p:spPr>
        <p:txBody>
          <a:bodyPr vert="horz" lIns="274320" tIns="0" rIns="91440" bIns="0" rtlCol="0" anchor="ctr">
            <a:normAutofit/>
          </a:bodyPr>
          <a:lstStyle/>
          <a:p>
            <a:pPr marL="0" indent="0">
              <a:buNone/>
            </a:pPr>
            <a:r>
              <a:rPr lang="en-US" sz="2800" dirty="0"/>
              <a:t>If a student needs </a:t>
            </a:r>
            <a:br>
              <a:rPr lang="en-US" sz="2800" dirty="0"/>
            </a:br>
            <a:r>
              <a:rPr lang="en-US" sz="2800" dirty="0"/>
              <a:t>a break, </a:t>
            </a:r>
            <a:r>
              <a:rPr lang="en-US" sz="2800" b="1" dirty="0"/>
              <a:t>pause the test</a:t>
            </a:r>
            <a:r>
              <a:rPr lang="en-US" sz="2800" dirty="0"/>
              <a:t>.</a:t>
            </a:r>
            <a:endParaRPr lang="en-US" sz="2800" dirty="0">
              <a:cs typeface="Arial" panose="020B0604020202020204"/>
            </a:endParaRPr>
          </a:p>
          <a:p>
            <a:pPr marL="0" indent="0">
              <a:buNone/>
            </a:pPr>
            <a:r>
              <a:rPr lang="en-US" sz="2800" dirty="0"/>
              <a:t>Students may</a:t>
            </a:r>
          </a:p>
          <a:p>
            <a:pPr marL="548640" indent="-365760"/>
            <a:r>
              <a:rPr lang="en-US" sz="2800" dirty="0">
                <a:highlight>
                  <a:srgbClr val="FFFF00"/>
                </a:highlight>
              </a:rPr>
              <a:t>use the restroom;</a:t>
            </a:r>
          </a:p>
          <a:p>
            <a:pPr marL="548640" indent="-365760"/>
            <a:r>
              <a:rPr lang="en-US" sz="2800" dirty="0">
                <a:highlight>
                  <a:srgbClr val="FFFF00"/>
                </a:highlight>
              </a:rPr>
              <a:t>get water; and</a:t>
            </a:r>
          </a:p>
          <a:p>
            <a:pPr marL="548640" indent="-365760"/>
            <a:r>
              <a:rPr lang="en-US" sz="2800" dirty="0">
                <a:highlight>
                  <a:srgbClr val="FFFF00"/>
                </a:highlight>
              </a:rPr>
              <a:t>stretch or wiggle.</a:t>
            </a:r>
          </a:p>
          <a:p>
            <a:pPr marL="182880" indent="0">
              <a:buNone/>
            </a:pPr>
            <a:r>
              <a:rPr lang="en-US" sz="2800" dirty="0"/>
              <a:t>Students </a:t>
            </a:r>
            <a:r>
              <a:rPr lang="en-US" sz="2800" b="1" dirty="0"/>
              <a:t>cannot</a:t>
            </a:r>
            <a:r>
              <a:rPr lang="en-US" sz="2800" dirty="0"/>
              <a:t> access technology during breaks.</a:t>
            </a:r>
            <a:endParaRPr lang="en-US" sz="2800" dirty="0">
              <a:cs typeface="Arial"/>
            </a:endParaRPr>
          </a:p>
        </p:txBody>
      </p:sp>
      <p:pic>
        <p:nvPicPr>
          <p:cNvPr id="5" name="Google Shape;794;p103">
            <a:extLst>
              <a:ext uri="{FF2B5EF4-FFF2-40B4-BE49-F238E27FC236}">
                <a16:creationId xmlns:a16="http://schemas.microsoft.com/office/drawing/2014/main" id="{592CE98D-FF91-F4E4-D03F-6F50B65AB0B4}"/>
              </a:ext>
              <a:ext uri="{C183D7F6-B498-43B3-948B-1728B52AA6E4}">
                <adec:decorative xmlns:adec="http://schemas.microsoft.com/office/drawing/2017/decorative" val="1"/>
              </a:ext>
            </a:extLst>
          </p:cNvPr>
          <p:cNvPicPr preferRelativeResize="0">
            <a:picLocks noGrp="1"/>
          </p:cNvPicPr>
          <p:nvPr>
            <p:ph idx="10"/>
          </p:nvPr>
        </p:nvPicPr>
        <p:blipFill rotWithShape="1">
          <a:blip r:embed="rId3" cstate="email">
            <a:extLst>
              <a:ext uri="{28A0092B-C50C-407E-A947-70E740481C1C}">
                <a14:useLocalDpi xmlns:a14="http://schemas.microsoft.com/office/drawing/2010/main"/>
              </a:ext>
            </a:extLst>
          </a:blip>
          <a:srcRect b="-2"/>
          <a:stretch>
            <a:fillRect/>
          </a:stretch>
        </p:blipFill>
        <p:spPr>
          <a:xfrm>
            <a:off x="3601941" y="10452"/>
            <a:ext cx="3865756" cy="6847548"/>
          </a:xfrm>
          <a:noFill/>
          <a:ln>
            <a:noFill/>
          </a:ln>
        </p:spPr>
      </p:pic>
    </p:spTree>
    <p:extLst>
      <p:ext uri="{BB962C8B-B14F-4D97-AF65-F5344CB8AC3E}">
        <p14:creationId xmlns:p14="http://schemas.microsoft.com/office/powerpoint/2010/main" val="13301777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4E0E-CA81-0AFF-4F73-33ED0C57B973}"/>
              </a:ext>
            </a:extLst>
          </p:cNvPr>
          <p:cNvSpPr>
            <a:spLocks noGrp="1"/>
          </p:cNvSpPr>
          <p:nvPr>
            <p:ph type="title"/>
          </p:nvPr>
        </p:nvSpPr>
        <p:spPr/>
        <p:txBody>
          <a:bodyPr>
            <a:normAutofit/>
          </a:bodyPr>
          <a:lstStyle/>
          <a:p>
            <a:r>
              <a:rPr lang="en-US" dirty="0">
                <a:latin typeface="Arial"/>
                <a:cs typeface="Arial"/>
              </a:rPr>
              <a:t>ELPAC Tests Without Pause Rules</a:t>
            </a:r>
            <a:endParaRPr lang="en-US" dirty="0"/>
          </a:p>
        </p:txBody>
      </p:sp>
      <p:sp>
        <p:nvSpPr>
          <p:cNvPr id="3" name="Content Placeholder 2">
            <a:extLst>
              <a:ext uri="{FF2B5EF4-FFF2-40B4-BE49-F238E27FC236}">
                <a16:creationId xmlns:a16="http://schemas.microsoft.com/office/drawing/2014/main" id="{B2F09665-F948-D5A3-DE06-A5960E1445C1}"/>
              </a:ext>
            </a:extLst>
          </p:cNvPr>
          <p:cNvSpPr>
            <a:spLocks noGrp="1"/>
          </p:cNvSpPr>
          <p:nvPr>
            <p:ph sz="half" idx="1"/>
          </p:nvPr>
        </p:nvSpPr>
        <p:spPr/>
        <p:txBody>
          <a:bodyPr vert="horz" lIns="0" tIns="45720" rIns="0" bIns="45720" rtlCol="0" anchor="t">
            <a:normAutofit/>
          </a:bodyPr>
          <a:lstStyle/>
          <a:p>
            <a:pPr marL="548640" indent="-365760"/>
            <a:r>
              <a:rPr lang="en-US" dirty="0">
                <a:cs typeface="Arial"/>
              </a:rPr>
              <a:t>Initial ELPAC and Summative ELPAC</a:t>
            </a:r>
          </a:p>
          <a:p>
            <a:pPr marL="1005840" lvl="1" indent="-365760"/>
            <a:r>
              <a:rPr lang="en-US" sz="3600" dirty="0">
                <a:cs typeface="Arial"/>
              </a:rPr>
              <a:t>Speaking domain</a:t>
            </a:r>
          </a:p>
          <a:p>
            <a:pPr marL="1005840" lvl="1" indent="-365760"/>
            <a:r>
              <a:rPr lang="en-US" sz="3600" dirty="0">
                <a:cs typeface="Arial"/>
              </a:rPr>
              <a:t>Writing domain</a:t>
            </a:r>
          </a:p>
          <a:p>
            <a:pPr marL="548640" indent="-365760"/>
            <a:r>
              <a:rPr lang="en-US" dirty="0">
                <a:ea typeface="+mn-lt"/>
                <a:cs typeface="+mn-lt"/>
              </a:rPr>
              <a:t>Initial Alternate ELPAC</a:t>
            </a:r>
          </a:p>
          <a:p>
            <a:pPr marL="548640" indent="-365760"/>
            <a:r>
              <a:rPr lang="en-US" dirty="0">
                <a:ea typeface="+mn-lt"/>
                <a:cs typeface="+mn-lt"/>
              </a:rPr>
              <a:t>Summative Alternate ELPAC</a:t>
            </a:r>
            <a:endParaRPr lang="en-US" dirty="0">
              <a:cs typeface="Arial"/>
            </a:endParaRPr>
          </a:p>
        </p:txBody>
      </p:sp>
      <p:pic>
        <p:nvPicPr>
          <p:cNvPr id="5" name="Content Placeholder 4">
            <a:extLst>
              <a:ext uri="{FF2B5EF4-FFF2-40B4-BE49-F238E27FC236}">
                <a16:creationId xmlns:a16="http://schemas.microsoft.com/office/drawing/2014/main" id="{150CC7C7-0863-6463-76FB-80637B6FBEEA}"/>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r="-220" b="-1095"/>
          <a:stretch>
            <a:fillRect/>
          </a:stretch>
        </p:blipFill>
        <p:spPr>
          <a:xfrm>
            <a:off x="6360522" y="1407448"/>
            <a:ext cx="5825734" cy="5504059"/>
          </a:xfrm>
          <a:prstGeom prst="rect">
            <a:avLst/>
          </a:prstGeom>
        </p:spPr>
      </p:pic>
    </p:spTree>
    <p:extLst>
      <p:ext uri="{BB962C8B-B14F-4D97-AF65-F5344CB8AC3E}">
        <p14:creationId xmlns:p14="http://schemas.microsoft.com/office/powerpoint/2010/main" val="29561142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62E7-230F-075E-0BFC-9C2B4065DD9B}"/>
              </a:ext>
            </a:extLst>
          </p:cNvPr>
          <p:cNvSpPr>
            <a:spLocks noGrp="1"/>
          </p:cNvSpPr>
          <p:nvPr>
            <p:ph type="title"/>
          </p:nvPr>
        </p:nvSpPr>
        <p:spPr>
          <a:xfrm>
            <a:off x="0" y="1"/>
            <a:ext cx="12192000" cy="1409699"/>
          </a:xfrm>
        </p:spPr>
        <p:txBody>
          <a:bodyPr/>
          <a:lstStyle/>
          <a:p>
            <a:r>
              <a:rPr lang="en-US"/>
              <a:t>Pauses Less Than 20 Minutes</a:t>
            </a:r>
          </a:p>
        </p:txBody>
      </p:sp>
      <p:sp>
        <p:nvSpPr>
          <p:cNvPr id="4" name="Content Placeholder 3">
            <a:extLst>
              <a:ext uri="{FF2B5EF4-FFF2-40B4-BE49-F238E27FC236}">
                <a16:creationId xmlns:a16="http://schemas.microsoft.com/office/drawing/2014/main" id="{34A8A22C-1474-3F08-2570-14309BD43837}"/>
              </a:ext>
            </a:extLst>
          </p:cNvPr>
          <p:cNvSpPr>
            <a:spLocks noGrp="1"/>
          </p:cNvSpPr>
          <p:nvPr>
            <p:ph sz="half" idx="1"/>
          </p:nvPr>
        </p:nvSpPr>
        <p:spPr>
          <a:xfrm>
            <a:off x="381000" y="1865869"/>
            <a:ext cx="6965373" cy="4701186"/>
          </a:xfrm>
        </p:spPr>
        <p:txBody>
          <a:bodyPr anchor="t">
            <a:normAutofit/>
          </a:bodyPr>
          <a:lstStyle/>
          <a:p>
            <a:pPr marL="0" indent="0">
              <a:spcAft>
                <a:spcPts val="1200"/>
              </a:spcAft>
              <a:buNone/>
            </a:pPr>
            <a:r>
              <a:rPr lang="en-US" sz="3200" dirty="0"/>
              <a:t>When a test is paused for </a:t>
            </a:r>
            <a:r>
              <a:rPr lang="en-US" sz="3200" b="1" i="1" dirty="0"/>
              <a:t>less</a:t>
            </a:r>
            <a:r>
              <a:rPr lang="en-US" sz="3200" i="1" dirty="0"/>
              <a:t> </a:t>
            </a:r>
            <a:r>
              <a:rPr lang="en-US" sz="3200" b="1" i="1" dirty="0"/>
              <a:t>than</a:t>
            </a:r>
            <a:r>
              <a:rPr lang="en-US" sz="3200" i="1" dirty="0"/>
              <a:t> </a:t>
            </a:r>
            <a:r>
              <a:rPr lang="en-US" sz="3200" b="1" i="1" dirty="0"/>
              <a:t>20 minutes </a:t>
            </a:r>
            <a:r>
              <a:rPr lang="en-US" sz="3200" dirty="0"/>
              <a:t>during either the Listening or Reading domains, a student</a:t>
            </a:r>
          </a:p>
          <a:p>
            <a:pPr marL="548640" indent="-365760"/>
            <a:r>
              <a:rPr lang="en-US" sz="3000" dirty="0"/>
              <a:t>will return to the page where they paused; and</a:t>
            </a:r>
            <a:endParaRPr lang="en-US" sz="3000" dirty="0">
              <a:cs typeface="Arial"/>
            </a:endParaRPr>
          </a:p>
          <a:p>
            <a:pPr marL="548640" indent="-365760"/>
            <a:r>
              <a:rPr lang="en-US" sz="3000" dirty="0"/>
              <a:t>may revisit previously answered questions.</a:t>
            </a:r>
          </a:p>
        </p:txBody>
      </p:sp>
      <p:pic>
        <p:nvPicPr>
          <p:cNvPr id="13" name="Google Shape;333;p48">
            <a:extLst>
              <a:ext uri="{FF2B5EF4-FFF2-40B4-BE49-F238E27FC236}">
                <a16:creationId xmlns:a16="http://schemas.microsoft.com/office/drawing/2014/main" id="{93ABA704-1398-A832-C6CC-D57C82BDEFFE}"/>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mt="92000"/>
            <a:extLst>
              <a:ext uri="{BEBA8EAE-BF5A-486C-A8C5-ECC9F3942E4B}">
                <a14:imgProps xmlns:a14="http://schemas.microsoft.com/office/drawing/2010/main">
                  <a14:imgLayer r:embed="rId4">
                    <a14:imgEffect>
                      <a14:backgroundRemoval t="13921" b="81878" l="0" r="100000">
                        <a14:backgroundMark x1="39221" y1="34267" x2="46364" y2="33196"/>
                        <a14:backgroundMark x1="47662" y1="18863" x2="52338" y2="18781"/>
                      </a14:backgroundRemoval>
                    </a14:imgEffect>
                  </a14:imgLayer>
                </a14:imgProps>
              </a:ext>
              <a:ext uri="{28A0092B-C50C-407E-A947-70E740481C1C}">
                <a14:useLocalDpi xmlns:a14="http://schemas.microsoft.com/office/drawing/2010/main"/>
              </a:ext>
            </a:extLst>
          </a:blip>
          <a:srcRect/>
          <a:stretch>
            <a:fillRect/>
          </a:stretch>
        </p:blipFill>
        <p:spPr>
          <a:xfrm>
            <a:off x="8439665" y="1562100"/>
            <a:ext cx="3371335" cy="5312265"/>
          </a:xfrm>
          <a:noFill/>
          <a:ln>
            <a:noFill/>
          </a:ln>
        </p:spPr>
      </p:pic>
    </p:spTree>
    <p:extLst>
      <p:ext uri="{BB962C8B-B14F-4D97-AF65-F5344CB8AC3E}">
        <p14:creationId xmlns:p14="http://schemas.microsoft.com/office/powerpoint/2010/main" val="1600036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9849E-897D-DE69-CD87-FEF8822DA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9F6FBF-9973-03E3-411B-347B260A5F27}"/>
              </a:ext>
            </a:extLst>
          </p:cNvPr>
          <p:cNvSpPr>
            <a:spLocks noGrp="1"/>
          </p:cNvSpPr>
          <p:nvPr>
            <p:ph type="title"/>
          </p:nvPr>
        </p:nvSpPr>
        <p:spPr/>
        <p:txBody>
          <a:bodyPr/>
          <a:lstStyle/>
          <a:p>
            <a:r>
              <a:rPr lang="en-US" dirty="0"/>
              <a:t>Pauses of 20 Minutes or More</a:t>
            </a:r>
          </a:p>
        </p:txBody>
      </p:sp>
      <p:sp>
        <p:nvSpPr>
          <p:cNvPr id="4" name="Content Placeholder 3">
            <a:extLst>
              <a:ext uri="{FF2B5EF4-FFF2-40B4-BE49-F238E27FC236}">
                <a16:creationId xmlns:a16="http://schemas.microsoft.com/office/drawing/2014/main" id="{A6798031-F4BE-A61C-FE57-FB5D830140CA}"/>
              </a:ext>
            </a:extLst>
          </p:cNvPr>
          <p:cNvSpPr>
            <a:spLocks noGrp="1"/>
          </p:cNvSpPr>
          <p:nvPr>
            <p:ph sz="half" idx="1"/>
          </p:nvPr>
        </p:nvSpPr>
        <p:spPr>
          <a:xfrm>
            <a:off x="379228" y="1707412"/>
            <a:ext cx="7727775" cy="4740954"/>
          </a:xfrm>
        </p:spPr>
        <p:txBody>
          <a:bodyPr vert="horz" lIns="0" tIns="45720" rIns="0" bIns="45720" rtlCol="0" anchor="t">
            <a:noAutofit/>
          </a:bodyPr>
          <a:lstStyle/>
          <a:p>
            <a:pPr marL="0" indent="0">
              <a:lnSpc>
                <a:spcPct val="114999"/>
              </a:lnSpc>
              <a:buNone/>
            </a:pPr>
            <a:r>
              <a:rPr lang="en-US" sz="3200" b="0" i="0" u="none" strike="noStrike" baseline="0" dirty="0">
                <a:solidFill>
                  <a:srgbClr val="000000"/>
                </a:solidFill>
                <a:latin typeface="Arial"/>
                <a:ea typeface="Segoe UI"/>
                <a:cs typeface="Segoe UI"/>
              </a:rPr>
              <a:t>When a test is paused for </a:t>
            </a:r>
            <a:r>
              <a:rPr lang="en-US" sz="3200" b="1" i="1" u="none" strike="noStrike" baseline="0" dirty="0">
                <a:solidFill>
                  <a:srgbClr val="000000"/>
                </a:solidFill>
                <a:latin typeface="Arial"/>
                <a:ea typeface="Segoe UI"/>
                <a:cs typeface="Segoe UI"/>
              </a:rPr>
              <a:t>20 minutes or more </a:t>
            </a:r>
            <a:r>
              <a:rPr lang="en-US" sz="3200" b="0" i="0" u="none" strike="noStrike" baseline="0" dirty="0">
                <a:solidFill>
                  <a:srgbClr val="000000"/>
                </a:solidFill>
                <a:latin typeface="Arial"/>
                <a:ea typeface="Segoe UI"/>
                <a:cs typeface="Segoe UI"/>
              </a:rPr>
              <a:t>during either the </a:t>
            </a:r>
            <a:r>
              <a:rPr lang="en-US" sz="3200" dirty="0">
                <a:solidFill>
                  <a:srgbClr val="000000"/>
                </a:solidFill>
                <a:latin typeface="Arial"/>
                <a:cs typeface="Segoe UI"/>
              </a:rPr>
              <a:t>Listening or Reading domains, a student</a:t>
            </a:r>
          </a:p>
          <a:p>
            <a:pPr marL="548640" indent="-365760"/>
            <a:r>
              <a:rPr lang="en-US" sz="3000" dirty="0">
                <a:cs typeface="Arial"/>
              </a:rPr>
              <a:t>will return to the last page containing questions with which the student has not yet interacted with; and</a:t>
            </a:r>
          </a:p>
          <a:p>
            <a:pPr marL="548640" indent="-365760"/>
            <a:r>
              <a:rPr lang="en-US" sz="3000" dirty="0">
                <a:cs typeface="Arial"/>
              </a:rPr>
              <a:t>cannot return to previously completed pages, even if they are marked for review.</a:t>
            </a:r>
            <a:endParaRPr lang="en-US" sz="3000" dirty="0"/>
          </a:p>
        </p:txBody>
      </p:sp>
      <p:pic>
        <p:nvPicPr>
          <p:cNvPr id="6" name="Google Shape;333;p48">
            <a:extLst>
              <a:ext uri="{FF2B5EF4-FFF2-40B4-BE49-F238E27FC236}">
                <a16:creationId xmlns:a16="http://schemas.microsoft.com/office/drawing/2014/main" id="{F7BFB0DF-9765-ACA1-A250-233B4076E68F}"/>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mt="92000"/>
            <a:extLst>
              <a:ext uri="{BEBA8EAE-BF5A-486C-A8C5-ECC9F3942E4B}">
                <a14:imgProps xmlns:a14="http://schemas.microsoft.com/office/drawing/2010/main">
                  <a14:imgLayer r:embed="rId4">
                    <a14:imgEffect>
                      <a14:backgroundRemoval t="13921" b="81878" l="0" r="100000">
                        <a14:backgroundMark x1="39221" y1="34267" x2="46364" y2="33196"/>
                        <a14:backgroundMark x1="47662" y1="18863" x2="52338" y2="18781"/>
                      </a14:backgroundRemoval>
                    </a14:imgEffect>
                  </a14:imgLayer>
                </a14:imgProps>
              </a:ext>
              <a:ext uri="{28A0092B-C50C-407E-A947-70E740481C1C}">
                <a14:useLocalDpi xmlns:a14="http://schemas.microsoft.com/office/drawing/2010/main"/>
              </a:ext>
            </a:extLst>
          </a:blip>
          <a:srcRect/>
          <a:stretch>
            <a:fillRect/>
          </a:stretch>
        </p:blipFill>
        <p:spPr>
          <a:xfrm>
            <a:off x="8419238" y="1404268"/>
            <a:ext cx="3460527" cy="5452806"/>
          </a:xfrm>
          <a:noFill/>
          <a:ln>
            <a:noFill/>
          </a:ln>
        </p:spPr>
      </p:pic>
    </p:spTree>
    <p:extLst>
      <p:ext uri="{BB962C8B-B14F-4D97-AF65-F5344CB8AC3E}">
        <p14:creationId xmlns:p14="http://schemas.microsoft.com/office/powerpoint/2010/main" val="13098769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5F430-4484-55FE-66DF-0CE34112B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692981-36F1-2532-733E-EE3DC750DB8C}"/>
              </a:ext>
            </a:extLst>
          </p:cNvPr>
          <p:cNvSpPr>
            <a:spLocks noGrp="1"/>
          </p:cNvSpPr>
          <p:nvPr>
            <p:ph type="title"/>
          </p:nvPr>
        </p:nvSpPr>
        <p:spPr/>
        <p:txBody>
          <a:bodyPr>
            <a:normAutofit/>
          </a:bodyPr>
          <a:lstStyle/>
          <a:p>
            <a:r>
              <a:rPr lang="en-US"/>
              <a:t>Warning: Breaks of More Than 20 Minutes</a:t>
            </a:r>
          </a:p>
        </p:txBody>
      </p:sp>
      <p:sp>
        <p:nvSpPr>
          <p:cNvPr id="3" name="Content Placeholder 2">
            <a:extLst>
              <a:ext uri="{FF2B5EF4-FFF2-40B4-BE49-F238E27FC236}">
                <a16:creationId xmlns:a16="http://schemas.microsoft.com/office/drawing/2014/main" id="{059C89AA-4E7B-FB67-C5FD-F98B9F80C15D}"/>
              </a:ext>
            </a:extLst>
          </p:cNvPr>
          <p:cNvSpPr>
            <a:spLocks noGrp="1"/>
          </p:cNvSpPr>
          <p:nvPr>
            <p:ph sz="half" idx="1"/>
          </p:nvPr>
        </p:nvSpPr>
        <p:spPr>
          <a:xfrm>
            <a:off x="381000" y="1562100"/>
            <a:ext cx="7826298" cy="5069159"/>
          </a:xfrm>
        </p:spPr>
        <p:txBody>
          <a:bodyPr anchor="t">
            <a:noAutofit/>
          </a:bodyPr>
          <a:lstStyle/>
          <a:p>
            <a:pPr marL="0" indent="0">
              <a:lnSpc>
                <a:spcPct val="110000"/>
              </a:lnSpc>
              <a:buNone/>
            </a:pPr>
            <a:r>
              <a:rPr lang="en-US" sz="2400" dirty="0"/>
              <a:t>If a student needs a break of more than 20 minutes, they should </a:t>
            </a:r>
          </a:p>
          <a:p>
            <a:pPr marL="457200" indent="-457200">
              <a:lnSpc>
                <a:spcPct val="110000"/>
              </a:lnSpc>
            </a:pPr>
            <a:r>
              <a:rPr lang="en-US" sz="2400" dirty="0"/>
              <a:t>review all questions started; and</a:t>
            </a:r>
          </a:p>
          <a:p>
            <a:pPr marL="457200" indent="-457200">
              <a:lnSpc>
                <a:spcPct val="110000"/>
              </a:lnSpc>
            </a:pPr>
            <a:r>
              <a:rPr lang="en-US" sz="2400" dirty="0"/>
              <a:t>complete all questions marked for review (</a:t>
            </a:r>
            <a:r>
              <a:rPr lang="en-US" sz="2400" b="1" dirty="0"/>
              <a:t>they cannot access these later—remember the pause rules</a:t>
            </a:r>
            <a:r>
              <a:rPr lang="en-US" sz="2400" dirty="0"/>
              <a:t>).</a:t>
            </a:r>
          </a:p>
          <a:p>
            <a:pPr marL="0" indent="0">
              <a:lnSpc>
                <a:spcPct val="110000"/>
              </a:lnSpc>
              <a:spcBef>
                <a:spcPts val="1200"/>
              </a:spcBef>
              <a:buNone/>
            </a:pPr>
            <a:r>
              <a:rPr lang="en-US" sz="2400" dirty="0"/>
              <a:t>In the event of a fire alarm, internet outage, or health concern that lasts more than 20 minutes, the TE should alert the Site Coordinator so they can appropriately address the issue.</a:t>
            </a:r>
            <a:endParaRPr lang="en-US" sz="2400" dirty="0">
              <a:cs typeface="Arial"/>
            </a:endParaRPr>
          </a:p>
        </p:txBody>
      </p:sp>
      <p:pic>
        <p:nvPicPr>
          <p:cNvPr id="13" name="Picture Placeholder 12">
            <a:extLst>
              <a:ext uri="{FF2B5EF4-FFF2-40B4-BE49-F238E27FC236}">
                <a16:creationId xmlns:a16="http://schemas.microsoft.com/office/drawing/2014/main" id="{F021B1BC-3D25-227F-7E4F-B40327CC2B72}"/>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8689128" y="1403949"/>
            <a:ext cx="3509171" cy="5448749"/>
          </a:xfrm>
        </p:spPr>
      </p:pic>
    </p:spTree>
    <p:extLst>
      <p:ext uri="{BB962C8B-B14F-4D97-AF65-F5344CB8AC3E}">
        <p14:creationId xmlns:p14="http://schemas.microsoft.com/office/powerpoint/2010/main" val="13938586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AF78B-029C-C90C-3654-E8FFED3389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9D47B4-1B6F-66F2-3583-9F1D4366E032}"/>
              </a:ext>
            </a:extLst>
          </p:cNvPr>
          <p:cNvSpPr>
            <a:spLocks noGrp="1"/>
          </p:cNvSpPr>
          <p:nvPr>
            <p:ph type="title"/>
          </p:nvPr>
        </p:nvSpPr>
        <p:spPr>
          <a:xfrm>
            <a:off x="0" y="1"/>
            <a:ext cx="12192000" cy="1409699"/>
          </a:xfrm>
        </p:spPr>
        <p:txBody>
          <a:bodyPr anchor="ctr">
            <a:normAutofit/>
          </a:bodyPr>
          <a:lstStyle/>
          <a:p>
            <a:pPr>
              <a:lnSpc>
                <a:spcPct val="90000"/>
              </a:lnSpc>
            </a:pPr>
            <a:r>
              <a:rPr lang="en-US" dirty="0"/>
              <a:t>Handling Materials After a 20-Minute Break</a:t>
            </a:r>
          </a:p>
        </p:txBody>
      </p:sp>
      <p:sp>
        <p:nvSpPr>
          <p:cNvPr id="3" name="Content Placeholder 2">
            <a:extLst>
              <a:ext uri="{FF2B5EF4-FFF2-40B4-BE49-F238E27FC236}">
                <a16:creationId xmlns:a16="http://schemas.microsoft.com/office/drawing/2014/main" id="{75C1BAAA-E5C8-8B69-677A-16AB455A7D35}"/>
              </a:ext>
            </a:extLst>
          </p:cNvPr>
          <p:cNvSpPr>
            <a:spLocks noGrp="1"/>
          </p:cNvSpPr>
          <p:nvPr>
            <p:ph sz="half" idx="1"/>
          </p:nvPr>
        </p:nvSpPr>
        <p:spPr>
          <a:xfrm>
            <a:off x="381000" y="1691495"/>
            <a:ext cx="6830122" cy="4931166"/>
          </a:xfrm>
        </p:spPr>
        <p:txBody>
          <a:bodyPr vert="horz" lIns="0" tIns="45720" rIns="0" bIns="45720" rtlCol="0" anchor="ctr">
            <a:normAutofit/>
          </a:bodyPr>
          <a:lstStyle/>
          <a:p>
            <a:pPr marL="0" indent="0">
              <a:lnSpc>
                <a:spcPct val="90000"/>
              </a:lnSpc>
              <a:buNone/>
            </a:pPr>
            <a:r>
              <a:rPr lang="en-US" sz="2800" dirty="0"/>
              <a:t>Collect all materials, write student names on scratch paper, and collect logon cards.</a:t>
            </a:r>
          </a:p>
          <a:p>
            <a:pPr marL="548640" indent="-365760"/>
            <a:r>
              <a:rPr lang="en-US" sz="2600" dirty="0"/>
              <a:t>These cannot remain on student desks.</a:t>
            </a:r>
            <a:endParaRPr lang="en-US" sz="2600" dirty="0">
              <a:cs typeface="Arial"/>
            </a:endParaRPr>
          </a:p>
          <a:p>
            <a:pPr marL="548640" indent="-365760"/>
            <a:r>
              <a:rPr lang="en-US" sz="2600" dirty="0"/>
              <a:t>Printed materials, scratch paper, the </a:t>
            </a:r>
            <a:r>
              <a:rPr lang="en-US" sz="2600" i="1" dirty="0"/>
              <a:t>DFAs</a:t>
            </a:r>
            <a:r>
              <a:rPr lang="en-US" sz="2600" dirty="0"/>
              <a:t>, and documents with student information must be securely stored in a locked location that can be opened only with a key or keycard by staff responsible for test administration.</a:t>
            </a:r>
            <a:endParaRPr lang="en-US" sz="2600" dirty="0">
              <a:cs typeface="Arial"/>
            </a:endParaRPr>
          </a:p>
        </p:txBody>
      </p:sp>
      <p:pic>
        <p:nvPicPr>
          <p:cNvPr id="8" name="Picture Placeholder 7">
            <a:extLst>
              <a:ext uri="{FF2B5EF4-FFF2-40B4-BE49-F238E27FC236}">
                <a16:creationId xmlns:a16="http://schemas.microsoft.com/office/drawing/2014/main" id="{AAC2B9D3-E1B3-0C85-34C2-7379AAA53E66}"/>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7813839" y="1409184"/>
            <a:ext cx="4371648" cy="5456679"/>
          </a:xfrm>
          <a:noFill/>
        </p:spPr>
      </p:pic>
    </p:spTree>
    <p:extLst>
      <p:ext uri="{BB962C8B-B14F-4D97-AF65-F5344CB8AC3E}">
        <p14:creationId xmlns:p14="http://schemas.microsoft.com/office/powerpoint/2010/main" val="13135354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4548B-FCED-9244-7111-8744E563D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33E343-2350-6789-1255-BACD79B104D2}"/>
              </a:ext>
            </a:extLst>
          </p:cNvPr>
          <p:cNvSpPr>
            <a:spLocks noGrp="1"/>
          </p:cNvSpPr>
          <p:nvPr>
            <p:ph type="title"/>
          </p:nvPr>
        </p:nvSpPr>
        <p:spPr>
          <a:xfrm>
            <a:off x="0" y="0"/>
            <a:ext cx="3601941" cy="6857999"/>
          </a:xfrm>
        </p:spPr>
        <p:txBody>
          <a:bodyPr anchor="ctr">
            <a:normAutofit/>
          </a:bodyPr>
          <a:lstStyle/>
          <a:p>
            <a:pPr marL="229870"/>
            <a:r>
              <a:rPr lang="en-US" dirty="0">
                <a:latin typeface="Arial"/>
                <a:cs typeface="Arial"/>
              </a:rPr>
              <a:t>If Testing Cannot Be Completed the Same Day</a:t>
            </a:r>
            <a:endParaRPr lang="en-US" dirty="0"/>
          </a:p>
        </p:txBody>
      </p:sp>
      <p:sp>
        <p:nvSpPr>
          <p:cNvPr id="3" name="Content Placeholder 2">
            <a:extLst>
              <a:ext uri="{FF2B5EF4-FFF2-40B4-BE49-F238E27FC236}">
                <a16:creationId xmlns:a16="http://schemas.microsoft.com/office/drawing/2014/main" id="{23694C6E-EAFF-80A9-C2C4-962E125FC3D4}"/>
              </a:ext>
            </a:extLst>
          </p:cNvPr>
          <p:cNvSpPr>
            <a:spLocks noGrp="1"/>
          </p:cNvSpPr>
          <p:nvPr>
            <p:ph idx="1"/>
          </p:nvPr>
        </p:nvSpPr>
        <p:spPr>
          <a:xfrm>
            <a:off x="7978874" y="189653"/>
            <a:ext cx="4069190" cy="6461760"/>
          </a:xfrm>
        </p:spPr>
        <p:txBody>
          <a:bodyPr vert="horz" lIns="0" tIns="45720" rIns="0" bIns="45720" rtlCol="0" anchor="ctr">
            <a:normAutofit/>
          </a:bodyPr>
          <a:lstStyle/>
          <a:p>
            <a:pPr marL="0" indent="0" algn="ctr">
              <a:buNone/>
            </a:pPr>
            <a:r>
              <a:rPr lang="en-US" dirty="0"/>
              <a:t>If the student will not complete testing the same day, </a:t>
            </a:r>
            <a:r>
              <a:rPr lang="en-US" dirty="0">
                <a:highlight>
                  <a:srgbClr val="FFFF00"/>
                </a:highlight>
              </a:rPr>
              <a:t>insert your local procedure here</a:t>
            </a:r>
            <a:r>
              <a:rPr lang="en-US" dirty="0"/>
              <a:t>.</a:t>
            </a:r>
          </a:p>
        </p:txBody>
      </p:sp>
      <p:pic>
        <p:nvPicPr>
          <p:cNvPr id="8" name="Picture Placeholder 7">
            <a:extLst>
              <a:ext uri="{FF2B5EF4-FFF2-40B4-BE49-F238E27FC236}">
                <a16:creationId xmlns:a16="http://schemas.microsoft.com/office/drawing/2014/main" id="{A97D3A12-37C3-15A7-1D5B-D6EB9BC92550}"/>
              </a:ext>
              <a:ext uri="{C183D7F6-B498-43B3-948B-1728B52AA6E4}">
                <adec:decorative xmlns:adec="http://schemas.microsoft.com/office/drawing/2017/decorative" val="1"/>
              </a:ext>
            </a:extLst>
          </p:cNvPr>
          <p:cNvPicPr>
            <a:picLocks noGrp="1" noChangeAspect="1"/>
          </p:cNvPicPr>
          <p:nvPr>
            <p:ph idx="10"/>
          </p:nvPr>
        </p:nvPicPr>
        <p:blipFill>
          <a:blip r:embed="rId3" cstate="email">
            <a:extLst>
              <a:ext uri="{28A0092B-C50C-407E-A947-70E740481C1C}">
                <a14:useLocalDpi xmlns:a14="http://schemas.microsoft.com/office/drawing/2010/main"/>
              </a:ext>
            </a:extLst>
          </a:blip>
          <a:srcRect r="-2" b="-2"/>
          <a:stretch>
            <a:fillRect/>
          </a:stretch>
        </p:blipFill>
        <p:spPr>
          <a:xfrm>
            <a:off x="3755812" y="189653"/>
            <a:ext cx="4069190" cy="6461760"/>
          </a:xfrm>
          <a:noFill/>
        </p:spPr>
      </p:pic>
    </p:spTree>
    <p:extLst>
      <p:ext uri="{BB962C8B-B14F-4D97-AF65-F5344CB8AC3E}">
        <p14:creationId xmlns:p14="http://schemas.microsoft.com/office/powerpoint/2010/main" val="17370463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6948B-77FD-9DB3-6BCB-E3B1C61E716A}"/>
              </a:ext>
            </a:extLst>
          </p:cNvPr>
          <p:cNvSpPr>
            <a:spLocks noGrp="1"/>
          </p:cNvSpPr>
          <p:nvPr>
            <p:ph type="title"/>
          </p:nvPr>
        </p:nvSpPr>
        <p:spPr/>
        <p:txBody>
          <a:bodyPr/>
          <a:lstStyle/>
          <a:p>
            <a:r>
              <a:rPr lang="en-US" dirty="0"/>
              <a:t>Test Timeout Due to Inactivity</a:t>
            </a:r>
          </a:p>
        </p:txBody>
      </p:sp>
      <p:sp>
        <p:nvSpPr>
          <p:cNvPr id="7" name="Content Placeholder 6">
            <a:extLst>
              <a:ext uri="{FF2B5EF4-FFF2-40B4-BE49-F238E27FC236}">
                <a16:creationId xmlns:a16="http://schemas.microsoft.com/office/drawing/2014/main" id="{A97D9A1F-1683-5B42-61B0-5DFC667EDBAB}"/>
              </a:ext>
            </a:extLst>
          </p:cNvPr>
          <p:cNvSpPr>
            <a:spLocks noGrp="1"/>
          </p:cNvSpPr>
          <p:nvPr>
            <p:ph sz="half" idx="1"/>
          </p:nvPr>
        </p:nvSpPr>
        <p:spPr>
          <a:xfrm>
            <a:off x="380999" y="1695335"/>
            <a:ext cx="11390453" cy="4952599"/>
          </a:xfrm>
        </p:spPr>
        <p:txBody>
          <a:bodyPr vert="horz" lIns="0" tIns="45720" rIns="0" bIns="45720" rtlCol="0" anchor="t">
            <a:normAutofit/>
          </a:bodyPr>
          <a:lstStyle/>
          <a:p>
            <a:pPr marL="548640" indent="-365760"/>
            <a:r>
              <a:rPr lang="en-US" sz="2800" dirty="0"/>
              <a:t>Students are automatically logged out of the test after 30 minutes of inactivity.</a:t>
            </a:r>
          </a:p>
          <a:p>
            <a:pPr marL="731520" lvl="1" indent="-365760"/>
            <a:r>
              <a:rPr lang="en-US" sz="2800" dirty="0"/>
              <a:t>Test activity includes selecting a menu or an answer.</a:t>
            </a:r>
          </a:p>
          <a:p>
            <a:pPr marL="731520" lvl="1" indent="-365760"/>
            <a:r>
              <a:rPr lang="en-US" sz="2800" dirty="0"/>
              <a:t>Moving the mouse or selecting an empty space on the screen is not considered activity.</a:t>
            </a:r>
          </a:p>
          <a:p>
            <a:pPr marL="548640" indent="-365760"/>
            <a:r>
              <a:rPr lang="en-US" sz="2800" dirty="0"/>
              <a:t>Before the system logs out, a warning message will be displayed.</a:t>
            </a:r>
          </a:p>
          <a:p>
            <a:pPr marL="548640" indent="-365760"/>
            <a:r>
              <a:rPr lang="en-US" sz="2800" dirty="0"/>
              <a:t>As soon as a logout happens, the timer starts for the pause rules.</a:t>
            </a:r>
          </a:p>
          <a:p>
            <a:pPr marL="731520" lvl="1" indent="-365760"/>
            <a:r>
              <a:rPr lang="en-US" sz="2800" dirty="0"/>
              <a:t>The time the student was inactive does not count towards the pause time.</a:t>
            </a:r>
          </a:p>
        </p:txBody>
      </p:sp>
      <p:pic>
        <p:nvPicPr>
          <p:cNvPr id="9" name="Google Shape;349;p50">
            <a:extLst>
              <a:ext uri="{FF2B5EF4-FFF2-40B4-BE49-F238E27FC236}">
                <a16:creationId xmlns:a16="http://schemas.microsoft.com/office/drawing/2014/main" id="{C1B3141C-A56F-F00D-CDC3-DDE3F8397C3F}"/>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10671858" y="0"/>
            <a:ext cx="1520141" cy="1409699"/>
          </a:xfrm>
          <a:prstGeom prst="rect">
            <a:avLst/>
          </a:prstGeom>
          <a:noFill/>
          <a:ln>
            <a:noFill/>
          </a:ln>
        </p:spPr>
      </p:pic>
    </p:spTree>
    <p:extLst>
      <p:ext uri="{BB962C8B-B14F-4D97-AF65-F5344CB8AC3E}">
        <p14:creationId xmlns:p14="http://schemas.microsoft.com/office/powerpoint/2010/main" val="2334499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85592A-C8E7-9DE3-96EE-CF89FA5032A2}"/>
              </a:ext>
            </a:extLst>
          </p:cNvPr>
          <p:cNvSpPr>
            <a:spLocks noGrp="1"/>
          </p:cNvSpPr>
          <p:nvPr>
            <p:ph type="title"/>
          </p:nvPr>
        </p:nvSpPr>
        <p:spPr>
          <a:xfrm>
            <a:off x="0" y="-2842"/>
            <a:ext cx="12192000" cy="1409700"/>
          </a:xfrm>
          <a:solidFill>
            <a:schemeClr val="accent1"/>
          </a:solidFill>
        </p:spPr>
        <p:txBody>
          <a:bodyPr lIns="182880"/>
          <a:lstStyle/>
          <a:p>
            <a:r>
              <a:rPr lang="en-US" dirty="0">
                <a:solidFill>
                  <a:schemeClr val="bg1"/>
                </a:solidFill>
              </a:rPr>
              <a:t>ELPAC Overview</a:t>
            </a:r>
          </a:p>
        </p:txBody>
      </p:sp>
      <p:sp>
        <p:nvSpPr>
          <p:cNvPr id="4" name="Content Placeholder 3">
            <a:extLst>
              <a:ext uri="{FF2B5EF4-FFF2-40B4-BE49-F238E27FC236}">
                <a16:creationId xmlns:a16="http://schemas.microsoft.com/office/drawing/2014/main" id="{BFCB322B-707A-961B-8A42-F20D5AA4B50F}"/>
              </a:ext>
            </a:extLst>
          </p:cNvPr>
          <p:cNvSpPr>
            <a:spLocks noGrp="1"/>
          </p:cNvSpPr>
          <p:nvPr>
            <p:ph sz="half" idx="1"/>
          </p:nvPr>
        </p:nvSpPr>
        <p:spPr>
          <a:xfrm>
            <a:off x="0" y="1406858"/>
            <a:ext cx="12192000" cy="1043955"/>
          </a:xfrm>
          <a:solidFill>
            <a:srgbClr val="E5F1DC"/>
          </a:solidFill>
        </p:spPr>
        <p:txBody>
          <a:bodyPr lIns="365760" tIns="182880" rIns="274320" bIns="91440">
            <a:normAutofit/>
          </a:bodyPr>
          <a:lstStyle/>
          <a:p>
            <a:pPr marL="0" indent="0">
              <a:lnSpc>
                <a:spcPct val="120000"/>
              </a:lnSpc>
              <a:spcBef>
                <a:spcPts val="0"/>
              </a:spcBef>
              <a:buNone/>
            </a:pPr>
            <a:r>
              <a:rPr lang="en-US" b="1" dirty="0"/>
              <a:t>ELPAC Umbrella</a:t>
            </a:r>
          </a:p>
        </p:txBody>
      </p:sp>
      <p:sp>
        <p:nvSpPr>
          <p:cNvPr id="9" name="Content Placeholder 8">
            <a:extLst>
              <a:ext uri="{FF2B5EF4-FFF2-40B4-BE49-F238E27FC236}">
                <a16:creationId xmlns:a16="http://schemas.microsoft.com/office/drawing/2014/main" id="{E26DFBBC-A1E4-0241-8083-FC9288057337}"/>
              </a:ext>
            </a:extLst>
          </p:cNvPr>
          <p:cNvSpPr>
            <a:spLocks noGrp="1"/>
          </p:cNvSpPr>
          <p:nvPr>
            <p:ph sz="half" idx="2"/>
          </p:nvPr>
        </p:nvSpPr>
        <p:spPr>
          <a:xfrm>
            <a:off x="657625" y="2759004"/>
            <a:ext cx="6032542" cy="3198774"/>
          </a:xfrm>
        </p:spPr>
        <p:txBody>
          <a:bodyPr vert="horz" lIns="0" tIns="45720" rIns="0" bIns="45720" rtlCol="0" anchor="t">
            <a:normAutofit/>
          </a:bodyPr>
          <a:lstStyle/>
          <a:p>
            <a:pPr marL="548640" indent="-365760">
              <a:lnSpc>
                <a:spcPct val="150000"/>
              </a:lnSpc>
              <a:spcBef>
                <a:spcPts val="0"/>
              </a:spcBef>
              <a:spcAft>
                <a:spcPts val="0"/>
              </a:spcAft>
            </a:pPr>
            <a:r>
              <a:rPr lang="en-US" sz="3200" dirty="0"/>
              <a:t>Initial ELPAC</a:t>
            </a:r>
          </a:p>
          <a:p>
            <a:pPr marL="548640" indent="-365760">
              <a:lnSpc>
                <a:spcPct val="150000"/>
              </a:lnSpc>
              <a:spcBef>
                <a:spcPts val="0"/>
              </a:spcBef>
              <a:spcAft>
                <a:spcPts val="0"/>
              </a:spcAft>
            </a:pPr>
            <a:r>
              <a:rPr lang="en-US" sz="3200" dirty="0"/>
              <a:t>Initial Alternate ELPAC</a:t>
            </a:r>
          </a:p>
          <a:p>
            <a:pPr marL="548640" indent="-365760">
              <a:lnSpc>
                <a:spcPct val="150000"/>
              </a:lnSpc>
              <a:spcBef>
                <a:spcPts val="0"/>
              </a:spcBef>
              <a:spcAft>
                <a:spcPts val="0"/>
              </a:spcAft>
            </a:pPr>
            <a:r>
              <a:rPr lang="en-US" sz="3200" dirty="0"/>
              <a:t>Summative ELPAC</a:t>
            </a:r>
          </a:p>
          <a:p>
            <a:pPr marL="548640" indent="-365760">
              <a:lnSpc>
                <a:spcPct val="150000"/>
              </a:lnSpc>
              <a:spcBef>
                <a:spcPts val="0"/>
              </a:spcBef>
              <a:spcAft>
                <a:spcPts val="0"/>
              </a:spcAft>
            </a:pPr>
            <a:r>
              <a:rPr lang="en-US" sz="3200" dirty="0"/>
              <a:t>Summative Alternate ELPAC</a:t>
            </a:r>
          </a:p>
        </p:txBody>
      </p:sp>
      <p:pic>
        <p:nvPicPr>
          <p:cNvPr id="8" name="Content Placeholder 7" descr="ELPAC umbrella graphic">
            <a:extLst>
              <a:ext uri="{FF2B5EF4-FFF2-40B4-BE49-F238E27FC236}">
                <a16:creationId xmlns:a16="http://schemas.microsoft.com/office/drawing/2014/main" id="{9E4355E0-056C-DAE9-44B2-A10D7E031887}"/>
              </a:ext>
              <a:ext uri="{C183D7F6-B498-43B3-948B-1728B52AA6E4}">
                <adec:decorative xmlns:adec="http://schemas.microsoft.com/office/drawing/2017/decorative" val="0"/>
              </a:ext>
            </a:extLst>
          </p:cNvPr>
          <p:cNvPicPr>
            <a:picLocks noGrp="1" noChangeAspect="1"/>
          </p:cNvPicPr>
          <p:nvPr>
            <p:ph sz="half" idx="10"/>
          </p:nvPr>
        </p:nvPicPr>
        <p:blipFill>
          <a:blip r:embed="rId3" cstate="email">
            <a:extLst>
              <a:ext uri="{28A0092B-C50C-407E-A947-70E740481C1C}">
                <a14:useLocalDpi xmlns:a14="http://schemas.microsoft.com/office/drawing/2010/main"/>
              </a:ext>
            </a:extLst>
          </a:blip>
          <a:stretch>
            <a:fillRect/>
          </a:stretch>
        </p:blipFill>
        <p:spPr>
          <a:xfrm rot="849629">
            <a:off x="6952667" y="2816557"/>
            <a:ext cx="4623113" cy="3572667"/>
          </a:xfrm>
        </p:spPr>
      </p:pic>
    </p:spTree>
    <p:extLst>
      <p:ext uri="{BB962C8B-B14F-4D97-AF65-F5344CB8AC3E}">
        <p14:creationId xmlns:p14="http://schemas.microsoft.com/office/powerpoint/2010/main" val="32992971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16C005-F597-5515-D343-6F6E17BAA4BE}"/>
              </a:ext>
            </a:extLst>
          </p:cNvPr>
          <p:cNvSpPr>
            <a:spLocks noGrp="1"/>
          </p:cNvSpPr>
          <p:nvPr>
            <p:ph type="title"/>
          </p:nvPr>
        </p:nvSpPr>
        <p:spPr>
          <a:xfrm>
            <a:off x="0" y="1"/>
            <a:ext cx="12192000" cy="1409699"/>
          </a:xfrm>
        </p:spPr>
        <p:txBody>
          <a:bodyPr anchor="ctr">
            <a:normAutofit/>
          </a:bodyPr>
          <a:lstStyle/>
          <a:p>
            <a:pPr algn="ctr">
              <a:lnSpc>
                <a:spcPct val="90000"/>
              </a:lnSpc>
            </a:pPr>
            <a:r>
              <a:rPr lang="en-US" dirty="0">
                <a:latin typeface="Arial"/>
                <a:cs typeface="Arial"/>
              </a:rPr>
              <a:t>As Students Complete Testing</a:t>
            </a:r>
            <a:endParaRPr lang="en-US" dirty="0"/>
          </a:p>
        </p:txBody>
      </p:sp>
      <p:pic>
        <p:nvPicPr>
          <p:cNvPr id="11" name="Google Shape;820;p106">
            <a:extLst>
              <a:ext uri="{FF2B5EF4-FFF2-40B4-BE49-F238E27FC236}">
                <a16:creationId xmlns:a16="http://schemas.microsoft.com/office/drawing/2014/main" id="{51AA6BC5-F2EB-8432-4B58-E5490DF8DBF1}"/>
              </a:ext>
              <a:ext uri="{C183D7F6-B498-43B3-948B-1728B52AA6E4}">
                <adec:decorative xmlns:adec="http://schemas.microsoft.com/office/drawing/2017/decorative" val="1"/>
              </a:ext>
            </a:extLst>
          </p:cNvPr>
          <p:cNvPicPr preferRelativeResize="0">
            <a:picLocks noGrp="1"/>
          </p:cNvPicPr>
          <p:nvPr>
            <p:ph sz="half" idx="1"/>
          </p:nvPr>
        </p:nvPicPr>
        <p:blipFill rotWithShape="1">
          <a:blip r:embed="rId3" cstate="email">
            <a:extLst>
              <a:ext uri="{28A0092B-C50C-407E-A947-70E740481C1C}">
                <a14:useLocalDpi xmlns:a14="http://schemas.microsoft.com/office/drawing/2010/main"/>
              </a:ext>
            </a:extLst>
          </a:blip>
          <a:srcRect/>
          <a:stretch>
            <a:fillRect/>
          </a:stretch>
        </p:blipFill>
        <p:spPr>
          <a:xfrm>
            <a:off x="381000" y="1562100"/>
            <a:ext cx="5638800" cy="4614863"/>
          </a:xfrm>
          <a:noFill/>
          <a:ln>
            <a:noFill/>
          </a:ln>
        </p:spPr>
      </p:pic>
      <p:sp>
        <p:nvSpPr>
          <p:cNvPr id="6" name="Content Placeholder 5">
            <a:extLst>
              <a:ext uri="{FF2B5EF4-FFF2-40B4-BE49-F238E27FC236}">
                <a16:creationId xmlns:a16="http://schemas.microsoft.com/office/drawing/2014/main" id="{5FF50BA2-75E7-2393-B331-12227AD86110}"/>
              </a:ext>
            </a:extLst>
          </p:cNvPr>
          <p:cNvSpPr>
            <a:spLocks noGrp="1"/>
          </p:cNvSpPr>
          <p:nvPr>
            <p:ph sz="half" idx="2"/>
          </p:nvPr>
        </p:nvSpPr>
        <p:spPr>
          <a:xfrm>
            <a:off x="6172199" y="1562100"/>
            <a:ext cx="5638799" cy="4614863"/>
          </a:xfrm>
        </p:spPr>
        <p:txBody>
          <a:bodyPr>
            <a:normAutofit/>
          </a:bodyPr>
          <a:lstStyle/>
          <a:p>
            <a:pPr marL="548640" indent="-365760"/>
            <a:r>
              <a:rPr lang="en-US" sz="3300" dirty="0"/>
              <a:t>Students need to do an independent activity and should not be disturbing or assisting other students.</a:t>
            </a:r>
          </a:p>
          <a:p>
            <a:pPr marL="548640" indent="-365760"/>
            <a:r>
              <a:rPr lang="en-US" sz="3300" dirty="0"/>
              <a:t>No discussion of test materials may occur.</a:t>
            </a:r>
          </a:p>
          <a:p>
            <a:pPr marL="548640" indent="-365760"/>
            <a:r>
              <a:rPr lang="en-US" sz="3300" dirty="0">
                <a:highlight>
                  <a:srgbClr val="FFFF00"/>
                </a:highlight>
              </a:rPr>
              <a:t>Insert your local procedures here.</a:t>
            </a:r>
            <a:endParaRPr lang="en-US" sz="3300" dirty="0"/>
          </a:p>
        </p:txBody>
      </p:sp>
    </p:spTree>
    <p:extLst>
      <p:ext uri="{BB962C8B-B14F-4D97-AF65-F5344CB8AC3E}">
        <p14:creationId xmlns:p14="http://schemas.microsoft.com/office/powerpoint/2010/main" val="27466326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19D99-B968-D586-59EC-1A2B7B191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BCEE4F-3EAC-B5BD-0482-96BA6A5CF49D}"/>
              </a:ext>
            </a:extLst>
          </p:cNvPr>
          <p:cNvSpPr>
            <a:spLocks noGrp="1"/>
          </p:cNvSpPr>
          <p:nvPr>
            <p:ph type="title"/>
          </p:nvPr>
        </p:nvSpPr>
        <p:spPr>
          <a:xfrm>
            <a:off x="0" y="0"/>
            <a:ext cx="5186149" cy="6857999"/>
          </a:xfrm>
        </p:spPr>
        <p:txBody>
          <a:bodyPr vert="horz" lIns="91440" tIns="45720" rIns="91440" bIns="45720" rtlCol="0" anchor="ctr">
            <a:normAutofit/>
          </a:bodyPr>
          <a:lstStyle/>
          <a:p>
            <a:pPr marL="229870"/>
            <a:r>
              <a:rPr lang="en-US" dirty="0">
                <a:latin typeface="Arial"/>
                <a:cs typeface="Arial"/>
              </a:rPr>
              <a:t>Reminder:</a:t>
            </a:r>
            <a:br>
              <a:rPr lang="en-US" dirty="0">
                <a:solidFill>
                  <a:srgbClr val="FF0000"/>
                </a:solidFill>
                <a:latin typeface="Arial"/>
                <a:cs typeface="Arial"/>
              </a:rPr>
            </a:br>
            <a:r>
              <a:rPr lang="en-US" dirty="0">
                <a:latin typeface="Arial"/>
                <a:cs typeface="Arial"/>
              </a:rPr>
              <a:t>Rules for Ending the Test</a:t>
            </a:r>
          </a:p>
        </p:txBody>
      </p:sp>
      <p:sp>
        <p:nvSpPr>
          <p:cNvPr id="5" name="Content Placeholder 4">
            <a:extLst>
              <a:ext uri="{FF2B5EF4-FFF2-40B4-BE49-F238E27FC236}">
                <a16:creationId xmlns:a16="http://schemas.microsoft.com/office/drawing/2014/main" id="{B5D47054-5114-1100-3393-DDC22F7B157D}"/>
              </a:ext>
            </a:extLst>
          </p:cNvPr>
          <p:cNvSpPr>
            <a:spLocks noGrp="1"/>
          </p:cNvSpPr>
          <p:nvPr>
            <p:ph sz="quarter" idx="10"/>
          </p:nvPr>
        </p:nvSpPr>
        <p:spPr>
          <a:xfrm>
            <a:off x="5397500" y="341313"/>
            <a:ext cx="6413500" cy="6175376"/>
          </a:xfrm>
        </p:spPr>
        <p:txBody>
          <a:bodyPr>
            <a:normAutofit lnSpcReduction="10000"/>
          </a:bodyPr>
          <a:lstStyle/>
          <a:p>
            <a:pPr marL="548640" indent="-365760">
              <a:spcBef>
                <a:spcPts val="1800"/>
              </a:spcBef>
            </a:pPr>
            <a:r>
              <a:rPr lang="en-US" sz="2800" dirty="0"/>
              <a:t>A student </a:t>
            </a:r>
            <a:r>
              <a:rPr lang="en-US" sz="2800" b="1" dirty="0"/>
              <a:t>may not </a:t>
            </a:r>
            <a:r>
              <a:rPr lang="en-US" sz="2800" dirty="0"/>
              <a:t>return to a segment once it has been completed.</a:t>
            </a:r>
          </a:p>
          <a:p>
            <a:pPr marL="548640" indent="-365760">
              <a:spcBef>
                <a:spcPts val="1800"/>
              </a:spcBef>
            </a:pPr>
            <a:r>
              <a:rPr lang="en-US" sz="2800" dirty="0"/>
              <a:t>Students </a:t>
            </a:r>
            <a:r>
              <a:rPr lang="en-US" sz="2800" b="1" dirty="0"/>
              <a:t>may not </a:t>
            </a:r>
            <a:r>
              <a:rPr lang="en-US" sz="2800" dirty="0"/>
              <a:t>return to a test once it has been submitted.</a:t>
            </a:r>
          </a:p>
          <a:p>
            <a:pPr marL="548640" indent="-365760">
              <a:spcBef>
                <a:spcPts val="1800"/>
              </a:spcBef>
            </a:pPr>
            <a:r>
              <a:rPr lang="en-US" sz="2800" dirty="0"/>
              <a:t>Students must enter an answer for all items on a page before proceeding.</a:t>
            </a:r>
          </a:p>
          <a:p>
            <a:pPr marL="548640" indent="-365760">
              <a:spcBef>
                <a:spcPts val="1800"/>
              </a:spcBef>
            </a:pPr>
            <a:r>
              <a:rPr lang="en-US" sz="2800" dirty="0"/>
              <a:t>During the test, students may mark an item for review if they want to return to it. They can do so at the end of the segment or use the past/marked question drop-down list.</a:t>
            </a:r>
          </a:p>
        </p:txBody>
      </p:sp>
    </p:spTree>
    <p:extLst>
      <p:ext uri="{BB962C8B-B14F-4D97-AF65-F5344CB8AC3E}">
        <p14:creationId xmlns:p14="http://schemas.microsoft.com/office/powerpoint/2010/main" val="39077583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AF70C-FDCF-FEE5-F072-ED2D66DBB89C}"/>
              </a:ext>
            </a:extLst>
          </p:cNvPr>
          <p:cNvSpPr>
            <a:spLocks noGrp="1"/>
          </p:cNvSpPr>
          <p:nvPr>
            <p:ph type="title"/>
          </p:nvPr>
        </p:nvSpPr>
        <p:spPr>
          <a:xfrm>
            <a:off x="0" y="0"/>
            <a:ext cx="4579951" cy="6857999"/>
          </a:xfrm>
        </p:spPr>
        <p:txBody>
          <a:bodyPr/>
          <a:lstStyle/>
          <a:p>
            <a:pPr algn="ctr"/>
            <a:r>
              <a:rPr lang="en-US" dirty="0"/>
              <a:t>Pause and Reflect (2)</a:t>
            </a:r>
          </a:p>
        </p:txBody>
      </p:sp>
      <p:pic>
        <p:nvPicPr>
          <p:cNvPr id="52" name="Content Placeholder 51" descr="Square">
            <a:extLst>
              <a:ext uri="{FF2B5EF4-FFF2-40B4-BE49-F238E27FC236}">
                <a16:creationId xmlns:a16="http://schemas.microsoft.com/office/drawing/2014/main" id="{61F912B9-285B-14B0-2833-17063F181743}"/>
              </a:ext>
            </a:extLst>
          </p:cNvPr>
          <p:cNvPicPr>
            <a:picLocks noGrp="1" noChangeAspect="1"/>
          </p:cNvPicPr>
          <p:nvPr>
            <p:ph sz="quarter" idx="10"/>
          </p:nvPr>
        </p:nvPicPr>
        <p:blipFill>
          <a:blip r:embed="rId3" cstate="email">
            <a:extLst>
              <a:ext uri="{28A0092B-C50C-407E-A947-70E740481C1C}">
                <a14:useLocalDpi xmlns:a14="http://schemas.microsoft.com/office/drawing/2010/main"/>
              </a:ext>
            </a:extLst>
          </a:blip>
          <a:srcRect l="-28367" t="-20362" r="-28204" b="-18939"/>
          <a:stretch>
            <a:fillRect/>
          </a:stretch>
        </p:blipFill>
        <p:spPr>
          <a:xfrm>
            <a:off x="5153599" y="654908"/>
            <a:ext cx="1645894" cy="1464334"/>
          </a:xfrm>
          <a:solidFill>
            <a:schemeClr val="bg2"/>
          </a:solidFill>
        </p:spPr>
      </p:pic>
      <p:sp>
        <p:nvSpPr>
          <p:cNvPr id="13" name="Content Placeholder 12">
            <a:extLst>
              <a:ext uri="{FF2B5EF4-FFF2-40B4-BE49-F238E27FC236}">
                <a16:creationId xmlns:a16="http://schemas.microsoft.com/office/drawing/2014/main" id="{FD0B7254-D72C-3D9E-6808-748B2989ABC4}"/>
              </a:ext>
            </a:extLst>
          </p:cNvPr>
          <p:cNvSpPr>
            <a:spLocks noGrp="1"/>
          </p:cNvSpPr>
          <p:nvPr>
            <p:ph sz="quarter" idx="11"/>
          </p:nvPr>
        </p:nvSpPr>
        <p:spPr>
          <a:xfrm>
            <a:off x="6799493" y="654908"/>
            <a:ext cx="4995863" cy="1464334"/>
          </a:xfrm>
          <a:solidFill>
            <a:schemeClr val="bg2"/>
          </a:solidFill>
        </p:spPr>
        <p:txBody>
          <a:bodyPr anchor="ctr"/>
          <a:lstStyle/>
          <a:p>
            <a:pPr marL="0"/>
            <a:r>
              <a:rPr lang="en-US" dirty="0"/>
              <a:t>What sits square?</a:t>
            </a:r>
          </a:p>
        </p:txBody>
      </p:sp>
      <p:pic>
        <p:nvPicPr>
          <p:cNvPr id="54" name="Content Placeholder 53" descr="Circle ">
            <a:extLst>
              <a:ext uri="{FF2B5EF4-FFF2-40B4-BE49-F238E27FC236}">
                <a16:creationId xmlns:a16="http://schemas.microsoft.com/office/drawing/2014/main" id="{B47EEC39-6A5A-6F38-AD9E-7BFD79767923}"/>
              </a:ext>
            </a:extLst>
          </p:cNvPr>
          <p:cNvPicPr>
            <a:picLocks noGrp="1" noChangeAspect="1"/>
          </p:cNvPicPr>
          <p:nvPr>
            <p:ph sz="quarter" idx="12"/>
          </p:nvPr>
        </p:nvPicPr>
        <p:blipFill>
          <a:blip r:embed="rId4" cstate="email">
            <a:extLst>
              <a:ext uri="{28A0092B-C50C-407E-A947-70E740481C1C}">
                <a14:useLocalDpi xmlns:a14="http://schemas.microsoft.com/office/drawing/2010/main"/>
              </a:ext>
            </a:extLst>
          </a:blip>
          <a:srcRect l="-21153" t="-13113" r="-25355" b="-7155"/>
          <a:stretch>
            <a:fillRect/>
          </a:stretch>
        </p:blipFill>
        <p:spPr>
          <a:xfrm>
            <a:off x="5199502" y="2778466"/>
            <a:ext cx="1599991" cy="1313423"/>
          </a:xfrm>
          <a:solidFill>
            <a:schemeClr val="bg2"/>
          </a:solidFill>
        </p:spPr>
      </p:pic>
      <p:sp>
        <p:nvSpPr>
          <p:cNvPr id="45" name="Content Placeholder 44">
            <a:extLst>
              <a:ext uri="{FF2B5EF4-FFF2-40B4-BE49-F238E27FC236}">
                <a16:creationId xmlns:a16="http://schemas.microsoft.com/office/drawing/2014/main" id="{DECBA963-986C-A496-C6DF-236F99C2723A}"/>
              </a:ext>
            </a:extLst>
          </p:cNvPr>
          <p:cNvSpPr>
            <a:spLocks noGrp="1"/>
          </p:cNvSpPr>
          <p:nvPr>
            <p:ph sz="quarter" idx="13"/>
          </p:nvPr>
        </p:nvSpPr>
        <p:spPr>
          <a:xfrm>
            <a:off x="6799494" y="2772288"/>
            <a:ext cx="4995862" cy="1313424"/>
          </a:xfrm>
          <a:solidFill>
            <a:schemeClr val="bg2"/>
          </a:solidFill>
        </p:spPr>
        <p:txBody>
          <a:bodyPr anchor="ctr"/>
          <a:lstStyle/>
          <a:p>
            <a:pPr marL="0"/>
            <a:r>
              <a:rPr lang="en-US" dirty="0"/>
              <a:t>What is still rolling around?</a:t>
            </a:r>
          </a:p>
        </p:txBody>
      </p:sp>
      <p:pic>
        <p:nvPicPr>
          <p:cNvPr id="56" name="Content Placeholder 55" descr="Triangle ">
            <a:extLst>
              <a:ext uri="{FF2B5EF4-FFF2-40B4-BE49-F238E27FC236}">
                <a16:creationId xmlns:a16="http://schemas.microsoft.com/office/drawing/2014/main" id="{935EEE6A-560A-EA29-EB32-3E2C54A7D833}"/>
              </a:ext>
            </a:extLst>
          </p:cNvPr>
          <p:cNvPicPr>
            <a:picLocks noGrp="1" noChangeAspect="1"/>
          </p:cNvPicPr>
          <p:nvPr>
            <p:ph sz="quarter" idx="14"/>
          </p:nvPr>
        </p:nvPicPr>
        <p:blipFill>
          <a:blip r:embed="rId5" cstate="email">
            <a:extLst>
              <a:ext uri="{28A0092B-C50C-407E-A947-70E740481C1C}">
                <a14:useLocalDpi xmlns:a14="http://schemas.microsoft.com/office/drawing/2010/main"/>
              </a:ext>
            </a:extLst>
          </a:blip>
          <a:srcRect l="-23326" t="-15546" r="-14295" b="-15546"/>
          <a:stretch>
            <a:fillRect/>
          </a:stretch>
        </p:blipFill>
        <p:spPr>
          <a:xfrm>
            <a:off x="5199502" y="4738758"/>
            <a:ext cx="1599991" cy="1313423"/>
          </a:xfrm>
          <a:solidFill>
            <a:schemeClr val="bg2"/>
          </a:solidFill>
        </p:spPr>
      </p:pic>
      <p:sp>
        <p:nvSpPr>
          <p:cNvPr id="47" name="Content Placeholder 46">
            <a:extLst>
              <a:ext uri="{FF2B5EF4-FFF2-40B4-BE49-F238E27FC236}">
                <a16:creationId xmlns:a16="http://schemas.microsoft.com/office/drawing/2014/main" id="{C439255F-DD02-48F2-76BD-A38540227329}"/>
              </a:ext>
            </a:extLst>
          </p:cNvPr>
          <p:cNvSpPr>
            <a:spLocks noGrp="1"/>
          </p:cNvSpPr>
          <p:nvPr>
            <p:ph sz="quarter" idx="15"/>
          </p:nvPr>
        </p:nvSpPr>
        <p:spPr>
          <a:xfrm>
            <a:off x="6799494" y="4738757"/>
            <a:ext cx="4995862" cy="1313423"/>
          </a:xfrm>
          <a:solidFill>
            <a:schemeClr val="bg2"/>
          </a:solidFill>
        </p:spPr>
        <p:txBody>
          <a:bodyPr anchor="ctr"/>
          <a:lstStyle/>
          <a:p>
            <a:pPr marL="0"/>
            <a:r>
              <a:rPr lang="en-US" dirty="0"/>
              <a:t>What are three points </a:t>
            </a:r>
            <a:br>
              <a:rPr lang="en-US" dirty="0"/>
            </a:br>
            <a:r>
              <a:rPr lang="en-US" dirty="0"/>
              <a:t>to remember?</a:t>
            </a:r>
          </a:p>
        </p:txBody>
      </p:sp>
    </p:spTree>
    <p:extLst>
      <p:ext uri="{BB962C8B-B14F-4D97-AF65-F5344CB8AC3E}">
        <p14:creationId xmlns:p14="http://schemas.microsoft.com/office/powerpoint/2010/main" val="13433724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6269B-A812-3B57-D88A-A99BA65BEB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BE8423-ECB8-1DC3-D05B-B99EC8E4E9A3}"/>
              </a:ext>
            </a:extLst>
          </p:cNvPr>
          <p:cNvSpPr>
            <a:spLocks noGrp="1"/>
          </p:cNvSpPr>
          <p:nvPr>
            <p:ph type="title"/>
          </p:nvPr>
        </p:nvSpPr>
        <p:spPr>
          <a:xfrm>
            <a:off x="0" y="5583452"/>
            <a:ext cx="12204095" cy="1274548"/>
          </a:xfrm>
        </p:spPr>
        <p:txBody>
          <a:bodyPr>
            <a:normAutofit/>
          </a:bodyPr>
          <a:lstStyle/>
          <a:p>
            <a:pPr marL="229870" algn="ctr"/>
            <a:r>
              <a:rPr lang="en-US">
                <a:latin typeface="Arial"/>
                <a:cs typeface="Arial"/>
              </a:rPr>
              <a:t>After Testing</a:t>
            </a:r>
            <a:endParaRPr lang="en-US"/>
          </a:p>
        </p:txBody>
      </p:sp>
      <p:pic>
        <p:nvPicPr>
          <p:cNvPr id="4" name="Google Shape;327;p47">
            <a:extLst>
              <a:ext uri="{FF2B5EF4-FFF2-40B4-BE49-F238E27FC236}">
                <a16:creationId xmlns:a16="http://schemas.microsoft.com/office/drawing/2014/main" id="{702CBE90-F471-660A-C1A3-248FF4B23B45}"/>
              </a:ext>
              <a:ext uri="{C183D7F6-B498-43B3-948B-1728B52AA6E4}">
                <adec:decorative xmlns:adec="http://schemas.microsoft.com/office/drawing/2017/decorative" val="1"/>
              </a:ext>
            </a:extLst>
          </p:cNvPr>
          <p:cNvPicPr preferRelativeResize="0">
            <a:picLocks noGrp="1"/>
          </p:cNvPicPr>
          <p:nvPr>
            <p:ph type="pic" sz="quarter" idx="10"/>
          </p:nvPr>
        </p:nvPicPr>
        <p:blipFill rotWithShape="1">
          <a:blip r:embed="rId3" cstate="email">
            <a:extLst>
              <a:ext uri="{28A0092B-C50C-407E-A947-70E740481C1C}">
                <a14:useLocalDpi xmlns:a14="http://schemas.microsoft.com/office/drawing/2010/main"/>
              </a:ext>
            </a:extLst>
          </a:blip>
          <a:srcRect/>
          <a:stretch>
            <a:fillRect/>
          </a:stretch>
        </p:blipFill>
        <p:spPr>
          <a:xfrm>
            <a:off x="0" y="530"/>
            <a:ext cx="12199951" cy="5584106"/>
          </a:xfrm>
          <a:prstGeom prst="rect">
            <a:avLst/>
          </a:prstGeom>
          <a:noFill/>
          <a:ln>
            <a:noFill/>
          </a:ln>
        </p:spPr>
      </p:pic>
    </p:spTree>
    <p:extLst>
      <p:ext uri="{BB962C8B-B14F-4D97-AF65-F5344CB8AC3E}">
        <p14:creationId xmlns:p14="http://schemas.microsoft.com/office/powerpoint/2010/main" val="38078633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2026-04D6-CC20-2AB5-4DBFD832CC1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68E7D7B-FDF0-5A7E-184F-24F917858668}"/>
              </a:ext>
            </a:extLst>
          </p:cNvPr>
          <p:cNvSpPr>
            <a:spLocks noGrp="1"/>
          </p:cNvSpPr>
          <p:nvPr>
            <p:ph type="title"/>
          </p:nvPr>
        </p:nvSpPr>
        <p:spPr/>
        <p:txBody>
          <a:bodyPr>
            <a:normAutofit/>
          </a:bodyPr>
          <a:lstStyle/>
          <a:p>
            <a:r>
              <a:rPr lang="en-US"/>
              <a:t>When Students Finish Testing Each Day</a:t>
            </a:r>
          </a:p>
        </p:txBody>
      </p:sp>
      <p:sp>
        <p:nvSpPr>
          <p:cNvPr id="6" name="Content Placeholder 5">
            <a:extLst>
              <a:ext uri="{FF2B5EF4-FFF2-40B4-BE49-F238E27FC236}">
                <a16:creationId xmlns:a16="http://schemas.microsoft.com/office/drawing/2014/main" id="{0F5B39A9-AFBD-4F5D-4B4B-F53F99FCE420}"/>
              </a:ext>
            </a:extLst>
          </p:cNvPr>
          <p:cNvSpPr>
            <a:spLocks noGrp="1"/>
          </p:cNvSpPr>
          <p:nvPr>
            <p:ph sz="half" idx="1"/>
          </p:nvPr>
        </p:nvSpPr>
        <p:spPr>
          <a:xfrm>
            <a:off x="381000" y="1501698"/>
            <a:ext cx="6458310" cy="5233639"/>
          </a:xfrm>
        </p:spPr>
        <p:txBody>
          <a:bodyPr vert="horz" lIns="91440" tIns="45720" rIns="91440" bIns="45720" rtlCol="0" anchor="t">
            <a:noAutofit/>
          </a:bodyPr>
          <a:lstStyle/>
          <a:p>
            <a:pPr marL="0" indent="0">
              <a:buNone/>
            </a:pPr>
            <a:r>
              <a:rPr lang="en-US" sz="2800" dirty="0"/>
              <a:t>Collect secure materials.</a:t>
            </a:r>
            <a:endParaRPr lang="en-US" sz="2800" dirty="0">
              <a:cs typeface="Arial"/>
            </a:endParaRPr>
          </a:p>
          <a:p>
            <a:pPr marL="548640" indent="-365760"/>
            <a:r>
              <a:rPr lang="en-US" sz="2800" dirty="0"/>
              <a:t>All student ID information must be collected at the end of each test session, stored securely, and then destroyed securely.</a:t>
            </a:r>
            <a:endParaRPr lang="en-US" sz="2800" dirty="0">
              <a:cs typeface="Arial"/>
            </a:endParaRPr>
          </a:p>
          <a:p>
            <a:pPr marL="548640" indent="-365760"/>
            <a:r>
              <a:rPr lang="en-US" sz="2800" dirty="0"/>
              <a:t>Scratch paper must be destroyed after each testing session and may not be retained.</a:t>
            </a:r>
            <a:endParaRPr lang="en-US" sz="2800" dirty="0">
              <a:cs typeface="Arial"/>
            </a:endParaRPr>
          </a:p>
          <a:p>
            <a:pPr marL="0" indent="0">
              <a:buNone/>
            </a:pPr>
            <a:r>
              <a:rPr lang="en-US" sz="2800" dirty="0"/>
              <a:t>Do not place secure materials in the recycling bin!</a:t>
            </a:r>
            <a:endParaRPr lang="en-US" sz="2800" dirty="0">
              <a:cs typeface="Arial"/>
            </a:endParaRPr>
          </a:p>
        </p:txBody>
      </p:sp>
      <p:pic>
        <p:nvPicPr>
          <p:cNvPr id="11" name="Google Shape;820;p106">
            <a:extLst>
              <a:ext uri="{FF2B5EF4-FFF2-40B4-BE49-F238E27FC236}">
                <a16:creationId xmlns:a16="http://schemas.microsoft.com/office/drawing/2014/main" id="{1627DE66-DC27-9D75-FE46-9007B5168EB4}"/>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extLst>
              <a:ext uri="{28A0092B-C50C-407E-A947-70E740481C1C}">
                <a14:useLocalDpi xmlns:a14="http://schemas.microsoft.com/office/drawing/2010/main"/>
              </a:ext>
            </a:extLst>
          </a:blip>
          <a:srcRect t="-1760"/>
          <a:stretch>
            <a:fillRect/>
          </a:stretch>
        </p:blipFill>
        <p:spPr>
          <a:xfrm>
            <a:off x="7241147" y="1308090"/>
            <a:ext cx="4949831" cy="5552590"/>
          </a:xfrm>
          <a:noFill/>
          <a:ln>
            <a:noFill/>
          </a:ln>
        </p:spPr>
      </p:pic>
    </p:spTree>
    <p:extLst>
      <p:ext uri="{BB962C8B-B14F-4D97-AF65-F5344CB8AC3E}">
        <p14:creationId xmlns:p14="http://schemas.microsoft.com/office/powerpoint/2010/main" val="19897422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9435D-963A-D6F2-B59E-08518B7113B8}"/>
              </a:ext>
            </a:extLst>
          </p:cNvPr>
          <p:cNvSpPr>
            <a:spLocks noGrp="1"/>
          </p:cNvSpPr>
          <p:nvPr>
            <p:ph type="title"/>
          </p:nvPr>
        </p:nvSpPr>
        <p:spPr>
          <a:xfrm>
            <a:off x="0" y="0"/>
            <a:ext cx="3601941" cy="6857999"/>
          </a:xfrm>
        </p:spPr>
        <p:txBody>
          <a:bodyPr anchor="ctr">
            <a:normAutofit/>
          </a:bodyPr>
          <a:lstStyle/>
          <a:p>
            <a:r>
              <a:rPr lang="en-US"/>
              <a:t>As Testing Wraps Up</a:t>
            </a:r>
          </a:p>
        </p:txBody>
      </p:sp>
      <p:pic>
        <p:nvPicPr>
          <p:cNvPr id="8" name="Google Shape;839;p108">
            <a:extLst>
              <a:ext uri="{FF2B5EF4-FFF2-40B4-BE49-F238E27FC236}">
                <a16:creationId xmlns:a16="http://schemas.microsoft.com/office/drawing/2014/main" id="{7194D91E-D70C-FAA3-A727-512FD132DF1E}"/>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extLst>
              <a:ext uri="{28A0092B-C50C-407E-A947-70E740481C1C}">
                <a14:useLocalDpi xmlns:a14="http://schemas.microsoft.com/office/drawing/2010/main"/>
              </a:ext>
            </a:extLst>
          </a:blip>
          <a:srcRect b="-2"/>
          <a:stretch>
            <a:fillRect/>
          </a:stretch>
        </p:blipFill>
        <p:spPr>
          <a:xfrm>
            <a:off x="7978874" y="189653"/>
            <a:ext cx="4069190" cy="6461760"/>
          </a:xfrm>
          <a:noFill/>
          <a:ln>
            <a:noFill/>
          </a:ln>
        </p:spPr>
      </p:pic>
      <p:sp>
        <p:nvSpPr>
          <p:cNvPr id="3" name="Content Placeholder 2">
            <a:extLst>
              <a:ext uri="{FF2B5EF4-FFF2-40B4-BE49-F238E27FC236}">
                <a16:creationId xmlns:a16="http://schemas.microsoft.com/office/drawing/2014/main" id="{68FD250F-5433-8310-FE96-CF22FC10C509}"/>
              </a:ext>
            </a:extLst>
          </p:cNvPr>
          <p:cNvSpPr>
            <a:spLocks noGrp="1"/>
          </p:cNvSpPr>
          <p:nvPr>
            <p:ph idx="10"/>
          </p:nvPr>
        </p:nvSpPr>
        <p:spPr>
          <a:xfrm>
            <a:off x="3755812" y="189653"/>
            <a:ext cx="4069190" cy="6461760"/>
          </a:xfrm>
        </p:spPr>
        <p:txBody>
          <a:bodyPr lIns="274320" tIns="274320" rIns="274320">
            <a:normAutofit/>
          </a:bodyPr>
          <a:lstStyle/>
          <a:p>
            <a:pPr marL="0" indent="0">
              <a:buNone/>
            </a:pPr>
            <a:r>
              <a:rPr lang="en-US" sz="3200" dirty="0"/>
              <a:t>Monitor completion status of your students. </a:t>
            </a:r>
          </a:p>
          <a:p>
            <a:pPr marL="0" indent="0">
              <a:buNone/>
            </a:pPr>
            <a:r>
              <a:rPr lang="en-US" sz="3200" dirty="0">
                <a:highlight>
                  <a:srgbClr val="FFFF00"/>
                </a:highlight>
              </a:rPr>
              <a:t>Insert local procedures for this</a:t>
            </a:r>
            <a:r>
              <a:rPr lang="en-US" sz="3200" dirty="0"/>
              <a:t>.</a:t>
            </a:r>
          </a:p>
        </p:txBody>
      </p:sp>
    </p:spTree>
    <p:extLst>
      <p:ext uri="{BB962C8B-B14F-4D97-AF65-F5344CB8AC3E}">
        <p14:creationId xmlns:p14="http://schemas.microsoft.com/office/powerpoint/2010/main" val="15649008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F98D8-AAD3-E636-266A-6199CAE1D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E2B94-B4A8-26A8-5E76-A121CB2861BD}"/>
              </a:ext>
            </a:extLst>
          </p:cNvPr>
          <p:cNvSpPr>
            <a:spLocks noGrp="1"/>
          </p:cNvSpPr>
          <p:nvPr>
            <p:ph type="title"/>
          </p:nvPr>
        </p:nvSpPr>
        <p:spPr/>
        <p:txBody>
          <a:bodyPr/>
          <a:lstStyle/>
          <a:p>
            <a:r>
              <a:rPr lang="en-US">
                <a:latin typeface="Arial"/>
                <a:cs typeface="Arial"/>
              </a:rPr>
              <a:t>Securely Destroy Testing Materials</a:t>
            </a:r>
            <a:endParaRPr lang="en-US"/>
          </a:p>
        </p:txBody>
      </p:sp>
      <p:sp>
        <p:nvSpPr>
          <p:cNvPr id="3" name="Content Placeholder 2">
            <a:extLst>
              <a:ext uri="{FF2B5EF4-FFF2-40B4-BE49-F238E27FC236}">
                <a16:creationId xmlns:a16="http://schemas.microsoft.com/office/drawing/2014/main" id="{56854069-9A74-CC9D-875B-9A045816D571}"/>
              </a:ext>
            </a:extLst>
          </p:cNvPr>
          <p:cNvSpPr>
            <a:spLocks noGrp="1"/>
          </p:cNvSpPr>
          <p:nvPr>
            <p:ph sz="half" idx="1"/>
          </p:nvPr>
        </p:nvSpPr>
        <p:spPr>
          <a:xfrm>
            <a:off x="381000" y="1562100"/>
            <a:ext cx="6859859" cy="5069159"/>
          </a:xfrm>
        </p:spPr>
        <p:txBody>
          <a:bodyPr vert="horz" lIns="0" tIns="45720" rIns="0" bIns="45720" rtlCol="0" anchor="ctr">
            <a:noAutofit/>
          </a:bodyPr>
          <a:lstStyle/>
          <a:p>
            <a:pPr marL="548640" indent="-365760"/>
            <a:r>
              <a:rPr lang="en-US" sz="2800" dirty="0"/>
              <a:t>Secure paper items must be collected and inventoried, and then immediately shredded upon a student’s completion of the test.</a:t>
            </a:r>
          </a:p>
          <a:p>
            <a:pPr marL="548640" indent="-365760"/>
            <a:r>
              <a:rPr lang="en-US" sz="2800" dirty="0"/>
              <a:t>Double delete secure materials from your computer or devices.</a:t>
            </a:r>
            <a:endParaRPr lang="en-US" sz="2800" dirty="0">
              <a:cs typeface="Arial"/>
            </a:endParaRPr>
          </a:p>
          <a:p>
            <a:pPr marL="1005840" lvl="1" indent="-365760"/>
            <a:r>
              <a:rPr lang="en-US" sz="2600" dirty="0"/>
              <a:t>Delete and then empty recycle bin.</a:t>
            </a:r>
          </a:p>
          <a:p>
            <a:pPr marL="548640" indent="-365760"/>
            <a:r>
              <a:rPr lang="en-US" sz="2800" dirty="0"/>
              <a:t>Do not record test items, talk about test items, or teach to test items.</a:t>
            </a:r>
          </a:p>
        </p:txBody>
      </p:sp>
      <p:pic>
        <p:nvPicPr>
          <p:cNvPr id="6" name="Google Shape;857;p110">
            <a:extLst>
              <a:ext uri="{FF2B5EF4-FFF2-40B4-BE49-F238E27FC236}">
                <a16:creationId xmlns:a16="http://schemas.microsoft.com/office/drawing/2014/main" id="{D628FFA5-E475-4211-A8B1-E4598E897732}"/>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tretch/>
        </p:blipFill>
        <p:spPr>
          <a:xfrm>
            <a:off x="7856618" y="1403949"/>
            <a:ext cx="4340305" cy="5448749"/>
          </a:xfrm>
          <a:noFill/>
          <a:ln>
            <a:noFill/>
          </a:ln>
        </p:spPr>
      </p:pic>
    </p:spTree>
    <p:extLst>
      <p:ext uri="{BB962C8B-B14F-4D97-AF65-F5344CB8AC3E}">
        <p14:creationId xmlns:p14="http://schemas.microsoft.com/office/powerpoint/2010/main" val="29128543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9EA12-4846-4A0C-FECE-A171F742E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A4DBFA-FBE4-A028-943D-20C36E86B879}"/>
              </a:ext>
            </a:extLst>
          </p:cNvPr>
          <p:cNvSpPr>
            <a:spLocks noGrp="1"/>
          </p:cNvSpPr>
          <p:nvPr>
            <p:ph type="title"/>
          </p:nvPr>
        </p:nvSpPr>
        <p:spPr/>
        <p:txBody>
          <a:bodyPr/>
          <a:lstStyle/>
          <a:p>
            <a:r>
              <a:rPr lang="en-US">
                <a:latin typeface="Arial"/>
                <a:cs typeface="Arial"/>
              </a:rPr>
              <a:t>Do Not Review Student Responses</a:t>
            </a:r>
            <a:endParaRPr lang="en-US"/>
          </a:p>
        </p:txBody>
      </p:sp>
      <p:sp>
        <p:nvSpPr>
          <p:cNvPr id="3" name="Content Placeholder 2">
            <a:extLst>
              <a:ext uri="{FF2B5EF4-FFF2-40B4-BE49-F238E27FC236}">
                <a16:creationId xmlns:a16="http://schemas.microsoft.com/office/drawing/2014/main" id="{FBFDDFFC-A54C-71E0-E263-0145395FCBCB}"/>
              </a:ext>
            </a:extLst>
          </p:cNvPr>
          <p:cNvSpPr>
            <a:spLocks noGrp="1"/>
          </p:cNvSpPr>
          <p:nvPr>
            <p:ph sz="half" idx="1"/>
          </p:nvPr>
        </p:nvSpPr>
        <p:spPr>
          <a:xfrm>
            <a:off x="416310" y="1409226"/>
            <a:ext cx="7158663" cy="5324084"/>
          </a:xfrm>
        </p:spPr>
        <p:txBody>
          <a:bodyPr vert="horz" lIns="91440" tIns="45720" rIns="91440" bIns="45720" rtlCol="0" anchor="ctr">
            <a:noAutofit/>
          </a:bodyPr>
          <a:lstStyle/>
          <a:p>
            <a:pPr marL="0" indent="0">
              <a:buNone/>
            </a:pPr>
            <a:r>
              <a:rPr lang="en-US" sz="2800" dirty="0"/>
              <a:t>Do not review student answers.</a:t>
            </a:r>
          </a:p>
          <a:p>
            <a:pPr marL="548640" indent="-365760"/>
            <a:r>
              <a:rPr lang="en-US" sz="2600" dirty="0"/>
              <a:t>LEA ELPAC coordinators, site ELPAC </a:t>
            </a:r>
            <a:br>
              <a:rPr lang="en-US" sz="2600" dirty="0"/>
            </a:br>
            <a:r>
              <a:rPr lang="en-US" sz="2600" dirty="0"/>
              <a:t>coordinators, and TEs are not permitted to review student responses in the testing interface or students’ notes on scratch paper.</a:t>
            </a:r>
            <a:endParaRPr lang="en-US" sz="2600" dirty="0">
              <a:cs typeface="Arial"/>
            </a:endParaRPr>
          </a:p>
          <a:p>
            <a:pPr marL="548640" indent="-365760"/>
            <a:r>
              <a:rPr lang="en-US" sz="2600" dirty="0"/>
              <a:t>Similarly, staff who are handling test materials are not permitted to review student responses to the ELPAC in the testing interface or students’ notes on scratch paper.</a:t>
            </a:r>
            <a:endParaRPr lang="en-US" sz="2600" dirty="0">
              <a:cs typeface="Arial"/>
            </a:endParaRPr>
          </a:p>
        </p:txBody>
      </p:sp>
      <p:pic>
        <p:nvPicPr>
          <p:cNvPr id="8" name="Picture Placeholder 7">
            <a:extLst>
              <a:ext uri="{FF2B5EF4-FFF2-40B4-BE49-F238E27FC236}">
                <a16:creationId xmlns:a16="http://schemas.microsoft.com/office/drawing/2014/main" id="{5163014A-A43C-4BEE-C7B4-B567A4C90FCE}"/>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b="-265"/>
          <a:stretch>
            <a:fillRect/>
          </a:stretch>
        </p:blipFill>
        <p:spPr>
          <a:xfrm>
            <a:off x="7789530" y="1409225"/>
            <a:ext cx="4403438" cy="5454590"/>
          </a:xfrm>
        </p:spPr>
      </p:pic>
    </p:spTree>
    <p:extLst>
      <p:ext uri="{BB962C8B-B14F-4D97-AF65-F5344CB8AC3E}">
        <p14:creationId xmlns:p14="http://schemas.microsoft.com/office/powerpoint/2010/main" val="40623785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98D5B-3674-3F7C-49C1-D2B67B5EF37D}"/>
              </a:ext>
            </a:extLst>
          </p:cNvPr>
          <p:cNvSpPr>
            <a:spLocks noGrp="1"/>
          </p:cNvSpPr>
          <p:nvPr>
            <p:ph type="title"/>
          </p:nvPr>
        </p:nvSpPr>
        <p:spPr/>
        <p:txBody>
          <a:bodyPr/>
          <a:lstStyle/>
          <a:p>
            <a:pPr algn="ctr"/>
            <a:r>
              <a:rPr lang="en-US" dirty="0"/>
              <a:t>Technology: Administering a Test</a:t>
            </a:r>
          </a:p>
        </p:txBody>
      </p:sp>
      <p:pic>
        <p:nvPicPr>
          <p:cNvPr id="4" name="Google Shape;874;p112">
            <a:extLst>
              <a:ext uri="{FF2B5EF4-FFF2-40B4-BE49-F238E27FC236}">
                <a16:creationId xmlns:a16="http://schemas.microsoft.com/office/drawing/2014/main" id="{678179BE-8016-2B95-A1F3-00C0B71B1C06}"/>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0" y="0"/>
            <a:ext cx="12192000" cy="5542059"/>
          </a:xfrm>
          <a:prstGeom prst="rect">
            <a:avLst/>
          </a:prstGeom>
          <a:noFill/>
          <a:ln>
            <a:noFill/>
          </a:ln>
        </p:spPr>
      </p:pic>
    </p:spTree>
    <p:extLst>
      <p:ext uri="{BB962C8B-B14F-4D97-AF65-F5344CB8AC3E}">
        <p14:creationId xmlns:p14="http://schemas.microsoft.com/office/powerpoint/2010/main" val="17035842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42FC6-2A7B-EC85-C75B-03E01474DC85}"/>
              </a:ext>
            </a:extLst>
          </p:cNvPr>
          <p:cNvSpPr>
            <a:spLocks noGrp="1"/>
          </p:cNvSpPr>
          <p:nvPr>
            <p:ph type="title"/>
          </p:nvPr>
        </p:nvSpPr>
        <p:spPr>
          <a:xfrm>
            <a:off x="381000" y="1"/>
            <a:ext cx="11430000" cy="1409700"/>
          </a:xfrm>
        </p:spPr>
        <p:txBody>
          <a:bodyPr/>
          <a:lstStyle/>
          <a:p>
            <a:r>
              <a:rPr lang="en-US" dirty="0"/>
              <a:t>How To Start a Test Session Resources</a:t>
            </a:r>
          </a:p>
        </p:txBody>
      </p:sp>
      <p:sp>
        <p:nvSpPr>
          <p:cNvPr id="19" name="Text Placeholder 18">
            <a:extLst>
              <a:ext uri="{FF2B5EF4-FFF2-40B4-BE49-F238E27FC236}">
                <a16:creationId xmlns:a16="http://schemas.microsoft.com/office/drawing/2014/main" id="{A66F8D00-9529-A5B9-F831-A8129C585BAF}"/>
              </a:ext>
            </a:extLst>
          </p:cNvPr>
          <p:cNvSpPr>
            <a:spLocks noGrp="1"/>
          </p:cNvSpPr>
          <p:nvPr>
            <p:ph type="body" idx="1"/>
          </p:nvPr>
        </p:nvSpPr>
        <p:spPr>
          <a:xfrm>
            <a:off x="381000" y="1562100"/>
            <a:ext cx="5486948" cy="753503"/>
          </a:xfrm>
        </p:spPr>
        <p:txBody>
          <a:bodyPr/>
          <a:lstStyle/>
          <a:p>
            <a:r>
              <a:rPr lang="en-US" dirty="0">
                <a:sym typeface="Arial"/>
              </a:rPr>
              <a:t>Video</a:t>
            </a:r>
          </a:p>
        </p:txBody>
      </p:sp>
      <p:pic>
        <p:nvPicPr>
          <p:cNvPr id="34" name="Content Placeholder 33" descr="QR code for the Starting, Monitoring, and Stopping a Test Session video">
            <a:extLst>
              <a:ext uri="{FF2B5EF4-FFF2-40B4-BE49-F238E27FC236}">
                <a16:creationId xmlns:a16="http://schemas.microsoft.com/office/drawing/2014/main" id="{C6BCED4F-3A20-0347-D745-0B414E0BF41B}"/>
              </a:ext>
            </a:extLst>
          </p:cNvPr>
          <p:cNvPicPr>
            <a:picLocks noGrp="1" noChangeAspect="1"/>
          </p:cNvPicPr>
          <p:nvPr>
            <p:ph sz="half" idx="2"/>
          </p:nvPr>
        </p:nvPicPr>
        <p:blipFill>
          <a:blip r:embed="rId3"/>
          <a:stretch>
            <a:fillRect/>
          </a:stretch>
        </p:blipFill>
        <p:spPr>
          <a:xfrm>
            <a:off x="1828800" y="2743200"/>
            <a:ext cx="2590800" cy="2590800"/>
          </a:xfrm>
        </p:spPr>
      </p:pic>
      <p:sp>
        <p:nvSpPr>
          <p:cNvPr id="33" name="Content Placeholder 32">
            <a:extLst>
              <a:ext uri="{FF2B5EF4-FFF2-40B4-BE49-F238E27FC236}">
                <a16:creationId xmlns:a16="http://schemas.microsoft.com/office/drawing/2014/main" id="{494286F2-DF27-614A-B4E1-8CACC21A5124}"/>
              </a:ext>
            </a:extLst>
          </p:cNvPr>
          <p:cNvSpPr>
            <a:spLocks noGrp="1"/>
          </p:cNvSpPr>
          <p:nvPr>
            <p:ph sz="quarter" idx="10"/>
          </p:nvPr>
        </p:nvSpPr>
        <p:spPr>
          <a:xfrm>
            <a:off x="399585" y="5757862"/>
            <a:ext cx="5486400" cy="970039"/>
          </a:xfrm>
        </p:spPr>
        <p:txBody>
          <a:bodyPr vert="horz" lIns="0" tIns="45720" rIns="0" bIns="45720" rtlCol="0" anchor="t">
            <a:normAutofit/>
          </a:bodyPr>
          <a:lstStyle/>
          <a:p>
            <a:pPr algn="ctr"/>
            <a:r>
              <a:rPr lang="en-US" sz="2400" dirty="0">
                <a:hlinkClick r:id="rId4"/>
              </a:rPr>
              <a:t>Starting, Monitoring, and Stopping a Test Session Video (11:31)</a:t>
            </a:r>
          </a:p>
        </p:txBody>
      </p:sp>
      <p:sp>
        <p:nvSpPr>
          <p:cNvPr id="21" name="Text Placeholder 20">
            <a:extLst>
              <a:ext uri="{FF2B5EF4-FFF2-40B4-BE49-F238E27FC236}">
                <a16:creationId xmlns:a16="http://schemas.microsoft.com/office/drawing/2014/main" id="{3593DAF5-6C69-919B-65B0-D6F85769AA5C}"/>
              </a:ext>
            </a:extLst>
          </p:cNvPr>
          <p:cNvSpPr>
            <a:spLocks noGrp="1"/>
          </p:cNvSpPr>
          <p:nvPr>
            <p:ph type="body" idx="11"/>
          </p:nvPr>
        </p:nvSpPr>
        <p:spPr>
          <a:xfrm>
            <a:off x="6324052" y="1562100"/>
            <a:ext cx="5486948" cy="753503"/>
          </a:xfrm>
        </p:spPr>
        <p:txBody>
          <a:bodyPr/>
          <a:lstStyle/>
          <a:p>
            <a:r>
              <a:rPr lang="en-US" dirty="0">
                <a:sym typeface="Arial"/>
              </a:rPr>
              <a:t>Quick Reference Guide</a:t>
            </a:r>
          </a:p>
        </p:txBody>
      </p:sp>
      <p:pic>
        <p:nvPicPr>
          <p:cNvPr id="23" name="Content Placeholder 22" descr="QR code for the How to Start a Test Session Quick Reference Guide flyer&#10;">
            <a:extLst>
              <a:ext uri="{FF2B5EF4-FFF2-40B4-BE49-F238E27FC236}">
                <a16:creationId xmlns:a16="http://schemas.microsoft.com/office/drawing/2014/main" id="{001751FE-A0FB-F2F7-7C89-6B46636E6CC9}"/>
              </a:ext>
            </a:extLst>
          </p:cNvPr>
          <p:cNvPicPr>
            <a:picLocks noGrp="1" noChangeAspect="1"/>
          </p:cNvPicPr>
          <p:nvPr>
            <p:ph sz="half" idx="12"/>
          </p:nvPr>
        </p:nvPicPr>
        <p:blipFill>
          <a:blip r:embed="rId5"/>
          <a:stretch>
            <a:fillRect/>
          </a:stretch>
        </p:blipFill>
        <p:spPr>
          <a:xfrm>
            <a:off x="7748587" y="2719388"/>
            <a:ext cx="2638425" cy="2638425"/>
          </a:xfrm>
        </p:spPr>
      </p:pic>
      <p:sp>
        <p:nvSpPr>
          <p:cNvPr id="31" name="Content Placeholder 30">
            <a:extLst>
              <a:ext uri="{FF2B5EF4-FFF2-40B4-BE49-F238E27FC236}">
                <a16:creationId xmlns:a16="http://schemas.microsoft.com/office/drawing/2014/main" id="{8D50A07D-E4F1-DFC5-8DC8-0C025D1CEA27}"/>
              </a:ext>
            </a:extLst>
          </p:cNvPr>
          <p:cNvSpPr>
            <a:spLocks noGrp="1"/>
          </p:cNvSpPr>
          <p:nvPr>
            <p:ph sz="quarter" idx="13"/>
          </p:nvPr>
        </p:nvSpPr>
        <p:spPr>
          <a:xfrm>
            <a:off x="6324600" y="5757863"/>
            <a:ext cx="5486400" cy="970039"/>
          </a:xfrm>
        </p:spPr>
        <p:txBody>
          <a:bodyPr vert="horz" lIns="0" tIns="45720" rIns="0" bIns="45720" rtlCol="0" anchor="t">
            <a:noAutofit/>
          </a:bodyPr>
          <a:lstStyle/>
          <a:p>
            <a:pPr algn="ctr"/>
            <a:r>
              <a:rPr lang="en-US" sz="2400" dirty="0">
                <a:hlinkClick r:id="rId6"/>
              </a:rPr>
              <a:t>How to Start a Test Session Quick Reference Guide (PDF)</a:t>
            </a:r>
            <a:endParaRPr lang="en-US" sz="2400" dirty="0"/>
          </a:p>
        </p:txBody>
      </p:sp>
    </p:spTree>
    <p:extLst>
      <p:ext uri="{BB962C8B-B14F-4D97-AF65-F5344CB8AC3E}">
        <p14:creationId xmlns:p14="http://schemas.microsoft.com/office/powerpoint/2010/main" val="3539957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007C6-030E-E58B-07DC-1D6AD2AD4841}"/>
              </a:ext>
            </a:extLst>
          </p:cNvPr>
          <p:cNvSpPr>
            <a:spLocks noGrp="1"/>
          </p:cNvSpPr>
          <p:nvPr>
            <p:ph type="title"/>
          </p:nvPr>
        </p:nvSpPr>
        <p:spPr>
          <a:xfrm>
            <a:off x="1" y="0"/>
            <a:ext cx="4189614" cy="6857999"/>
          </a:xfrm>
        </p:spPr>
        <p:txBody>
          <a:bodyPr rIns="182880"/>
          <a:lstStyle/>
          <a:p>
            <a:pPr algn="l">
              <a:lnSpc>
                <a:spcPct val="100000"/>
              </a:lnSpc>
            </a:pPr>
            <a:r>
              <a:rPr lang="en-US" dirty="0"/>
              <a:t>Initial ELPAC</a:t>
            </a:r>
          </a:p>
        </p:txBody>
      </p:sp>
      <p:sp>
        <p:nvSpPr>
          <p:cNvPr id="3" name="Content Placeholder 2">
            <a:extLst>
              <a:ext uri="{FF2B5EF4-FFF2-40B4-BE49-F238E27FC236}">
                <a16:creationId xmlns:a16="http://schemas.microsoft.com/office/drawing/2014/main" id="{DAE75C3A-0436-37B4-DE23-65FBF281BF49}"/>
              </a:ext>
            </a:extLst>
          </p:cNvPr>
          <p:cNvSpPr>
            <a:spLocks noGrp="1"/>
          </p:cNvSpPr>
          <p:nvPr>
            <p:ph idx="4294967295"/>
          </p:nvPr>
        </p:nvSpPr>
        <p:spPr>
          <a:xfrm>
            <a:off x="4189615" y="182880"/>
            <a:ext cx="7801663" cy="6483927"/>
          </a:xfrm>
        </p:spPr>
        <p:txBody>
          <a:bodyPr vert="horz" lIns="0" tIns="45720" rIns="0" bIns="45720" rtlCol="0" anchor="ctr">
            <a:noAutofit/>
          </a:bodyPr>
          <a:lstStyle/>
          <a:p>
            <a:pPr marL="233045" indent="0">
              <a:spcAft>
                <a:spcPts val="300"/>
              </a:spcAft>
              <a:buNone/>
            </a:pPr>
            <a:r>
              <a:rPr lang="en-US" sz="3000" b="1" dirty="0"/>
              <a:t>Who?</a:t>
            </a:r>
            <a:endParaRPr lang="en-US" sz="3000" b="1" dirty="0">
              <a:cs typeface="Arial"/>
            </a:endParaRPr>
          </a:p>
          <a:p>
            <a:pPr marL="464820" indent="-182245">
              <a:spcBef>
                <a:spcPts val="0"/>
              </a:spcBef>
              <a:spcAft>
                <a:spcPts val="0"/>
              </a:spcAft>
            </a:pPr>
            <a:r>
              <a:rPr lang="en-US" sz="2400" dirty="0"/>
              <a:t>Students in kindergarten (K) through grade twelve whose Home Language Survey indicates a primary language other than English </a:t>
            </a:r>
            <a:endParaRPr lang="en-US" sz="1200" dirty="0"/>
          </a:p>
          <a:p>
            <a:pPr marL="182880" indent="0">
              <a:spcAft>
                <a:spcPts val="300"/>
              </a:spcAft>
              <a:buNone/>
            </a:pPr>
            <a:r>
              <a:rPr lang="en-US" sz="3000" b="1" dirty="0"/>
              <a:t>How?</a:t>
            </a:r>
            <a:endParaRPr lang="en-US" sz="3000" b="1" dirty="0">
              <a:cs typeface="Arial"/>
            </a:endParaRPr>
          </a:p>
          <a:p>
            <a:pPr marL="464820" indent="-182245"/>
            <a:r>
              <a:rPr lang="en-US" sz="2400" b="1" dirty="0"/>
              <a:t>K through grade two: </a:t>
            </a:r>
            <a:r>
              <a:rPr lang="en-US" sz="2400" dirty="0"/>
              <a:t>Computer-based administered one-on-one, except Writing, which is administered via paper-pencil individually or may be administered in small groups</a:t>
            </a:r>
            <a:endParaRPr lang="en-US" sz="2400" dirty="0">
              <a:cs typeface="Arial"/>
            </a:endParaRPr>
          </a:p>
          <a:p>
            <a:pPr marL="464820" indent="-182245"/>
            <a:r>
              <a:rPr lang="en-US" sz="2400" b="1" dirty="0"/>
              <a:t>Grades three through twelve: </a:t>
            </a:r>
            <a:r>
              <a:rPr lang="en-US" sz="2400" dirty="0"/>
              <a:t>Computer-based for all domains and administered in groups, except Speaking, which is assessed one-on-one</a:t>
            </a:r>
            <a:endParaRPr lang="en-US" sz="1400" dirty="0">
              <a:cs typeface="Arial"/>
            </a:endParaRPr>
          </a:p>
          <a:p>
            <a:pPr marL="233045" indent="0">
              <a:spcAft>
                <a:spcPts val="300"/>
              </a:spcAft>
              <a:buNone/>
            </a:pPr>
            <a:r>
              <a:rPr lang="en-US" sz="3000" b="1" dirty="0"/>
              <a:t>When?</a:t>
            </a:r>
            <a:endParaRPr lang="en-US" sz="3000" b="1" dirty="0">
              <a:cs typeface="Arial"/>
            </a:endParaRPr>
          </a:p>
          <a:p>
            <a:pPr marL="464820" indent="-231775">
              <a:spcBef>
                <a:spcPts val="0"/>
              </a:spcBef>
              <a:spcAft>
                <a:spcPts val="0"/>
              </a:spcAft>
            </a:pPr>
            <a:r>
              <a:rPr lang="en-US" sz="2400" dirty="0"/>
              <a:t>Within 30 calendar days of student’s first day</a:t>
            </a:r>
            <a:endParaRPr lang="en-US" sz="2400" dirty="0">
              <a:cs typeface="Arial"/>
            </a:endParaRPr>
          </a:p>
          <a:p>
            <a:pPr marL="464820" indent="-231775">
              <a:spcBef>
                <a:spcPts val="0"/>
              </a:spcBef>
              <a:spcAft>
                <a:spcPts val="0"/>
              </a:spcAft>
            </a:pPr>
            <a:r>
              <a:rPr lang="en-US" sz="2400" dirty="0"/>
              <a:t>Begins first week of July through June 30, annually</a:t>
            </a:r>
            <a:endParaRPr lang="en-US" sz="2400" dirty="0">
              <a:cs typeface="Arial"/>
            </a:endParaRPr>
          </a:p>
        </p:txBody>
      </p:sp>
    </p:spTree>
    <p:extLst>
      <p:ext uri="{BB962C8B-B14F-4D97-AF65-F5344CB8AC3E}">
        <p14:creationId xmlns:p14="http://schemas.microsoft.com/office/powerpoint/2010/main" val="30387429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EBD3E-C908-C880-803F-70CF517523B9}"/>
              </a:ext>
            </a:extLst>
          </p:cNvPr>
          <p:cNvSpPr>
            <a:spLocks noGrp="1"/>
          </p:cNvSpPr>
          <p:nvPr>
            <p:ph type="title"/>
          </p:nvPr>
        </p:nvSpPr>
        <p:spPr>
          <a:xfrm>
            <a:off x="0" y="1"/>
            <a:ext cx="12191999" cy="1409699"/>
          </a:xfrm>
          <a:solidFill>
            <a:schemeClr val="tx2"/>
          </a:solidFill>
        </p:spPr>
        <p:txBody>
          <a:bodyPr>
            <a:normAutofit fontScale="90000"/>
          </a:bodyPr>
          <a:lstStyle/>
          <a:p>
            <a:r>
              <a:rPr lang="en-US" dirty="0"/>
              <a:t>Access the Administer a Test Session Tile </a:t>
            </a:r>
            <a:br>
              <a:rPr lang="en-US" dirty="0"/>
            </a:br>
            <a:r>
              <a:rPr lang="en-US" dirty="0"/>
              <a:t>on the CAASPP &amp; ELPAC Website</a:t>
            </a:r>
          </a:p>
        </p:txBody>
      </p:sp>
      <p:pic>
        <p:nvPicPr>
          <p:cNvPr id="4" name="Google Shape;891;p114" descr="CAASPP &amp; ELPAC: A California Assessment System landing website with one of six menu tiles selected, labeled 'Administer a Test Session'.">
            <a:extLst>
              <a:ext uri="{FF2B5EF4-FFF2-40B4-BE49-F238E27FC236}">
                <a16:creationId xmlns:a16="http://schemas.microsoft.com/office/drawing/2014/main" id="{2E437E27-67D4-A861-803A-2B9B1EC1755A}"/>
              </a:ext>
            </a:extLst>
          </p:cNvPr>
          <p:cNvPicPr preferRelativeResize="0">
            <a:picLocks noGrp="1"/>
          </p:cNvPicPr>
          <p:nvPr>
            <p:ph idx="1"/>
          </p:nvPr>
        </p:nvPicPr>
        <p:blipFill>
          <a:blip r:embed="rId3" cstate="email">
            <a:extLst>
              <a:ext uri="{28A0092B-C50C-407E-A947-70E740481C1C}">
                <a14:useLocalDpi xmlns:a14="http://schemas.microsoft.com/office/drawing/2010/main"/>
              </a:ext>
            </a:extLst>
          </a:blip>
          <a:srcRect l="-1"/>
          <a:stretch>
            <a:fillRect/>
          </a:stretch>
        </p:blipFill>
        <p:spPr>
          <a:xfrm>
            <a:off x="0" y="1409700"/>
            <a:ext cx="12192000" cy="5448300"/>
          </a:xfrm>
          <a:noFill/>
          <a:ln>
            <a:noFill/>
          </a:ln>
        </p:spPr>
      </p:pic>
    </p:spTree>
    <p:extLst>
      <p:ext uri="{BB962C8B-B14F-4D97-AF65-F5344CB8AC3E}">
        <p14:creationId xmlns:p14="http://schemas.microsoft.com/office/powerpoint/2010/main" val="27015246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1584B-6A19-F8FA-8EC4-A8AFC506A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E82B1-0E11-B8E8-A8C6-88345FF1A4F4}"/>
              </a:ext>
            </a:extLst>
          </p:cNvPr>
          <p:cNvSpPr>
            <a:spLocks noGrp="1"/>
          </p:cNvSpPr>
          <p:nvPr>
            <p:ph type="title"/>
          </p:nvPr>
        </p:nvSpPr>
        <p:spPr>
          <a:xfrm>
            <a:off x="0" y="5542059"/>
            <a:ext cx="12192000" cy="1315940"/>
          </a:xfrm>
        </p:spPr>
        <p:txBody>
          <a:bodyPr vert="horz" lIns="91440" tIns="45720" rIns="91440" bIns="45720" rtlCol="0" anchor="ctr">
            <a:normAutofit/>
          </a:bodyPr>
          <a:lstStyle/>
          <a:p>
            <a:pPr>
              <a:lnSpc>
                <a:spcPct val="90000"/>
              </a:lnSpc>
            </a:pPr>
            <a:r>
              <a:rPr lang="en-US" sz="4000" dirty="0"/>
              <a:t>Read the How to Start a Test Session Say Statements Verbatim</a:t>
            </a:r>
          </a:p>
        </p:txBody>
      </p:sp>
      <p:pic>
        <p:nvPicPr>
          <p:cNvPr id="6" name="Google Shape;968;p124">
            <a:extLst>
              <a:ext uri="{FF2B5EF4-FFF2-40B4-BE49-F238E27FC236}">
                <a16:creationId xmlns:a16="http://schemas.microsoft.com/office/drawing/2014/main" id="{4F94D485-A9DA-DC97-17E1-E2F8ACC2FBDD}"/>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extLst>
              <a:ext uri="{28A0092B-C50C-407E-A947-70E740481C1C}">
                <a14:useLocalDpi xmlns:a14="http://schemas.microsoft.com/office/drawing/2010/main"/>
              </a:ext>
            </a:extLst>
          </a:blip>
          <a:srcRect/>
          <a:stretch>
            <a:fillRect/>
          </a:stretch>
        </p:blipFill>
        <p:spPr>
          <a:xfrm>
            <a:off x="-2713" y="10"/>
            <a:ext cx="12207617" cy="5551648"/>
          </a:xfrm>
          <a:prstGeom prst="rect">
            <a:avLst/>
          </a:prstGeom>
          <a:noFill/>
          <a:ln>
            <a:noFill/>
          </a:ln>
        </p:spPr>
      </p:pic>
    </p:spTree>
    <p:extLst>
      <p:ext uri="{BB962C8B-B14F-4D97-AF65-F5344CB8AC3E}">
        <p14:creationId xmlns:p14="http://schemas.microsoft.com/office/powerpoint/2010/main" val="14354410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F64CD-AED3-AAF2-2304-95521101C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40847C-6243-93FE-3243-CAE64FCDA288}"/>
              </a:ext>
            </a:extLst>
          </p:cNvPr>
          <p:cNvSpPr>
            <a:spLocks noGrp="1"/>
          </p:cNvSpPr>
          <p:nvPr>
            <p:ph type="title"/>
          </p:nvPr>
        </p:nvSpPr>
        <p:spPr>
          <a:xfrm>
            <a:off x="0" y="1"/>
            <a:ext cx="12191999" cy="1409699"/>
          </a:xfrm>
        </p:spPr>
        <p:txBody>
          <a:bodyPr vert="horz" lIns="91440" tIns="45720" rIns="91440" bIns="45720" rtlCol="0" anchor="ctr">
            <a:normAutofit/>
          </a:bodyPr>
          <a:lstStyle/>
          <a:p>
            <a:r>
              <a:rPr lang="en-US" dirty="0"/>
              <a:t>Check Accessibility Resources for Students</a:t>
            </a:r>
          </a:p>
        </p:txBody>
      </p:sp>
      <p:pic>
        <p:nvPicPr>
          <p:cNvPr id="5" name="Content Placeholder 4" descr="TE Interface for Initial ELPAC grades three through five Reading test for one student. The student is listed under the Student Name column header, an eye icon with the word 'Custom' is outlined in the See Details column, and a checkmark is outlined in the Action column.">
            <a:extLst>
              <a:ext uri="{FF2B5EF4-FFF2-40B4-BE49-F238E27FC236}">
                <a16:creationId xmlns:a16="http://schemas.microsoft.com/office/drawing/2014/main" id="{21D75FDA-CB5C-8CC9-6A2B-0318C9D169F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p:blipFill>
        <p:spPr>
          <a:xfrm>
            <a:off x="0" y="1795347"/>
            <a:ext cx="12192000" cy="3729686"/>
          </a:xfrm>
          <a:solidFill>
            <a:schemeClr val="bg1"/>
          </a:solidFill>
          <a:effectLst>
            <a:outerShdw blurRad="50800" dist="38100" algn="l" rotWithShape="0">
              <a:prstClr val="black">
                <a:alpha val="40000"/>
              </a:prstClr>
            </a:outerShdw>
          </a:effectLst>
        </p:spPr>
      </p:pic>
    </p:spTree>
    <p:extLst>
      <p:ext uri="{BB962C8B-B14F-4D97-AF65-F5344CB8AC3E}">
        <p14:creationId xmlns:p14="http://schemas.microsoft.com/office/powerpoint/2010/main" val="7877252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079F3-2527-B519-EC18-AE1BB8A732DC}"/>
              </a:ext>
            </a:extLst>
          </p:cNvPr>
          <p:cNvSpPr>
            <a:spLocks noGrp="1"/>
          </p:cNvSpPr>
          <p:nvPr>
            <p:ph type="title"/>
          </p:nvPr>
        </p:nvSpPr>
        <p:spPr>
          <a:xfrm>
            <a:off x="0" y="5542059"/>
            <a:ext cx="12192000" cy="1315940"/>
          </a:xfrm>
        </p:spPr>
        <p:txBody>
          <a:bodyPr/>
          <a:lstStyle/>
          <a:p>
            <a:r>
              <a:rPr lang="en-US"/>
              <a:t>Security Incidents and Cheating</a:t>
            </a:r>
          </a:p>
        </p:txBody>
      </p:sp>
      <p:pic>
        <p:nvPicPr>
          <p:cNvPr id="4" name="Google Shape;1139;p146">
            <a:extLst>
              <a:ext uri="{FF2B5EF4-FFF2-40B4-BE49-F238E27FC236}">
                <a16:creationId xmlns:a16="http://schemas.microsoft.com/office/drawing/2014/main" id="{686C4500-A8A1-CAD3-438E-F2643AD16CB3}"/>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1" y="0"/>
            <a:ext cx="12191999" cy="5541963"/>
          </a:xfrm>
          <a:noFill/>
          <a:ln>
            <a:noFill/>
          </a:ln>
        </p:spPr>
      </p:pic>
    </p:spTree>
    <p:extLst>
      <p:ext uri="{BB962C8B-B14F-4D97-AF65-F5344CB8AC3E}">
        <p14:creationId xmlns:p14="http://schemas.microsoft.com/office/powerpoint/2010/main" val="19702970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146;p147">
            <a:extLst>
              <a:ext uri="{FF2B5EF4-FFF2-40B4-BE49-F238E27FC236}">
                <a16:creationId xmlns:a16="http://schemas.microsoft.com/office/drawing/2014/main" id="{8EB89C86-FB79-7079-73D4-B5F3E6797397}"/>
              </a:ext>
              <a:ext uri="{C183D7F6-B498-43B3-948B-1728B52AA6E4}">
                <adec:decorative xmlns:adec="http://schemas.microsoft.com/office/drawing/2017/decorative" val="1"/>
              </a:ext>
            </a:extLst>
          </p:cNvPr>
          <p:cNvPicPr preferRelativeResize="0">
            <a:picLocks noGrp="1"/>
          </p:cNvPicPr>
          <p:nvPr>
            <p:ph idx="4294967295"/>
          </p:nvPr>
        </p:nvPicPr>
        <p:blipFill rotWithShape="1">
          <a:blip r:embed="rId3" cstate="email">
            <a:alphaModFix/>
            <a:extLst>
              <a:ext uri="{28A0092B-C50C-407E-A947-70E740481C1C}">
                <a14:useLocalDpi xmlns:a14="http://schemas.microsoft.com/office/drawing/2010/main"/>
              </a:ext>
            </a:extLst>
          </a:blip>
          <a:srcRect b="-6"/>
          <a:stretch/>
        </p:blipFill>
        <p:spPr>
          <a:xfrm>
            <a:off x="4032899" y="-1"/>
            <a:ext cx="8159101" cy="6857999"/>
          </a:xfrm>
          <a:prstGeom prst="rect">
            <a:avLst/>
          </a:prstGeom>
          <a:noFill/>
          <a:ln>
            <a:noFill/>
          </a:ln>
        </p:spPr>
      </p:pic>
      <p:sp>
        <p:nvSpPr>
          <p:cNvPr id="2" name="Title 1">
            <a:extLst>
              <a:ext uri="{FF2B5EF4-FFF2-40B4-BE49-F238E27FC236}">
                <a16:creationId xmlns:a16="http://schemas.microsoft.com/office/drawing/2014/main" id="{E8E0B516-10DF-78BF-D507-F300DB49C9F4}"/>
              </a:ext>
            </a:extLst>
          </p:cNvPr>
          <p:cNvSpPr>
            <a:spLocks noGrp="1"/>
          </p:cNvSpPr>
          <p:nvPr>
            <p:ph type="title"/>
          </p:nvPr>
        </p:nvSpPr>
        <p:spPr/>
        <p:txBody>
          <a:bodyPr>
            <a:normAutofit/>
          </a:bodyPr>
          <a:lstStyle/>
          <a:p>
            <a:r>
              <a:rPr lang="en-US" sz="4800" dirty="0"/>
              <a:t>How to Handle Cheating</a:t>
            </a:r>
          </a:p>
        </p:txBody>
      </p:sp>
    </p:spTree>
    <p:extLst>
      <p:ext uri="{BB962C8B-B14F-4D97-AF65-F5344CB8AC3E}">
        <p14:creationId xmlns:p14="http://schemas.microsoft.com/office/powerpoint/2010/main" val="25503935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AEF6573-1D40-9213-241F-B673C35119DF}"/>
              </a:ext>
            </a:extLst>
          </p:cNvPr>
          <p:cNvSpPr>
            <a:spLocks noGrp="1"/>
          </p:cNvSpPr>
          <p:nvPr>
            <p:ph type="title"/>
          </p:nvPr>
        </p:nvSpPr>
        <p:spPr>
          <a:xfrm>
            <a:off x="0" y="0"/>
            <a:ext cx="12192000" cy="1315940"/>
          </a:xfrm>
        </p:spPr>
        <p:txBody>
          <a:bodyPr/>
          <a:lstStyle/>
          <a:p>
            <a:r>
              <a:rPr lang="en-US"/>
              <a:t>Types of Security Incident: Breach</a:t>
            </a:r>
          </a:p>
        </p:txBody>
      </p:sp>
      <p:sp>
        <p:nvSpPr>
          <p:cNvPr id="12" name="Text Placeholder 11">
            <a:extLst>
              <a:ext uri="{FF2B5EF4-FFF2-40B4-BE49-F238E27FC236}">
                <a16:creationId xmlns:a16="http://schemas.microsoft.com/office/drawing/2014/main" id="{617528BD-044F-EAC8-E5B0-B32285FF493C}"/>
              </a:ext>
            </a:extLst>
          </p:cNvPr>
          <p:cNvSpPr>
            <a:spLocks noGrp="1"/>
          </p:cNvSpPr>
          <p:nvPr>
            <p:ph type="body" sz="quarter" idx="12"/>
          </p:nvPr>
        </p:nvSpPr>
        <p:spPr>
          <a:xfrm>
            <a:off x="381000" y="1562100"/>
            <a:ext cx="3338513" cy="1147763"/>
          </a:xfrm>
        </p:spPr>
        <p:txBody>
          <a:bodyPr/>
          <a:lstStyle/>
          <a:p>
            <a:r>
              <a:rPr lang="en-US" dirty="0"/>
              <a:t>Breach</a:t>
            </a:r>
          </a:p>
        </p:txBody>
      </p:sp>
      <p:sp>
        <p:nvSpPr>
          <p:cNvPr id="9" name="Content Placeholder 8">
            <a:extLst>
              <a:ext uri="{FF2B5EF4-FFF2-40B4-BE49-F238E27FC236}">
                <a16:creationId xmlns:a16="http://schemas.microsoft.com/office/drawing/2014/main" id="{81B1FBC7-B888-2546-280F-C4EA670967FB}"/>
              </a:ext>
            </a:extLst>
          </p:cNvPr>
          <p:cNvSpPr>
            <a:spLocks noGrp="1"/>
          </p:cNvSpPr>
          <p:nvPr>
            <p:ph idx="1"/>
          </p:nvPr>
        </p:nvSpPr>
        <p:spPr>
          <a:xfrm>
            <a:off x="381000" y="2830513"/>
            <a:ext cx="3338513" cy="3149600"/>
          </a:xfrm>
        </p:spPr>
        <p:txBody>
          <a:bodyPr>
            <a:normAutofit fontScale="92500"/>
          </a:bodyPr>
          <a:lstStyle/>
          <a:p>
            <a:r>
              <a:rPr lang="en-US" sz="2600" b="1" dirty="0"/>
              <a:t>These have external implications. </a:t>
            </a:r>
          </a:p>
          <a:p>
            <a:r>
              <a:rPr lang="en-US" sz="2600" b="1" dirty="0"/>
              <a:t>A breach incident must be reported to your site or LEA coordinator immediately.</a:t>
            </a:r>
          </a:p>
          <a:p>
            <a:endParaRPr lang="en-US" b="1" dirty="0"/>
          </a:p>
        </p:txBody>
      </p:sp>
    </p:spTree>
    <p:extLst>
      <p:ext uri="{BB962C8B-B14F-4D97-AF65-F5344CB8AC3E}">
        <p14:creationId xmlns:p14="http://schemas.microsoft.com/office/powerpoint/2010/main" val="33439604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65777-A9AF-683A-C2D4-386F6323408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28971C3-5405-8805-74AC-957CA6CF6E48}"/>
              </a:ext>
            </a:extLst>
          </p:cNvPr>
          <p:cNvSpPr>
            <a:spLocks noGrp="1"/>
          </p:cNvSpPr>
          <p:nvPr>
            <p:ph type="title"/>
          </p:nvPr>
        </p:nvSpPr>
        <p:spPr>
          <a:xfrm>
            <a:off x="0" y="0"/>
            <a:ext cx="12192000" cy="1315940"/>
          </a:xfrm>
        </p:spPr>
        <p:txBody>
          <a:bodyPr/>
          <a:lstStyle/>
          <a:p>
            <a:r>
              <a:rPr lang="en-US"/>
              <a:t>Types of Security Incident: Irregularity</a:t>
            </a:r>
          </a:p>
        </p:txBody>
      </p:sp>
      <p:sp>
        <p:nvSpPr>
          <p:cNvPr id="12" name="Text Placeholder 11">
            <a:extLst>
              <a:ext uri="{FF2B5EF4-FFF2-40B4-BE49-F238E27FC236}">
                <a16:creationId xmlns:a16="http://schemas.microsoft.com/office/drawing/2014/main" id="{7EBA3C41-B547-4A00-95A7-18647C34B177}"/>
              </a:ext>
            </a:extLst>
          </p:cNvPr>
          <p:cNvSpPr>
            <a:spLocks noGrp="1"/>
          </p:cNvSpPr>
          <p:nvPr>
            <p:ph type="body" sz="quarter" idx="12"/>
          </p:nvPr>
        </p:nvSpPr>
        <p:spPr>
          <a:xfrm>
            <a:off x="381000" y="1562100"/>
            <a:ext cx="3338513" cy="1147763"/>
          </a:xfrm>
        </p:spPr>
        <p:txBody>
          <a:bodyPr/>
          <a:lstStyle/>
          <a:p>
            <a:r>
              <a:rPr lang="en-US"/>
              <a:t>Breach</a:t>
            </a:r>
          </a:p>
        </p:txBody>
      </p:sp>
      <p:sp>
        <p:nvSpPr>
          <p:cNvPr id="9" name="Content Placeholder 8">
            <a:extLst>
              <a:ext uri="{FF2B5EF4-FFF2-40B4-BE49-F238E27FC236}">
                <a16:creationId xmlns:a16="http://schemas.microsoft.com/office/drawing/2014/main" id="{D172A105-2CD0-9AEB-E7B4-0B00EB8C12B8}"/>
              </a:ext>
            </a:extLst>
          </p:cNvPr>
          <p:cNvSpPr>
            <a:spLocks noGrp="1"/>
          </p:cNvSpPr>
          <p:nvPr>
            <p:ph idx="1"/>
          </p:nvPr>
        </p:nvSpPr>
        <p:spPr>
          <a:xfrm>
            <a:off x="381000" y="2830513"/>
            <a:ext cx="3195577" cy="3149600"/>
          </a:xfrm>
        </p:spPr>
        <p:txBody>
          <a:bodyPr>
            <a:normAutofit/>
          </a:bodyPr>
          <a:lstStyle/>
          <a:p>
            <a:r>
              <a:rPr lang="en-US" sz="2400" dirty="0"/>
              <a:t>These have external implications. </a:t>
            </a:r>
          </a:p>
          <a:p>
            <a:r>
              <a:rPr lang="en-US" sz="2400" dirty="0"/>
              <a:t>A breach incident must be reported to your site or LEA coordinator immediately.</a:t>
            </a:r>
          </a:p>
        </p:txBody>
      </p:sp>
      <p:sp>
        <p:nvSpPr>
          <p:cNvPr id="13" name="Text Placeholder 12">
            <a:extLst>
              <a:ext uri="{FF2B5EF4-FFF2-40B4-BE49-F238E27FC236}">
                <a16:creationId xmlns:a16="http://schemas.microsoft.com/office/drawing/2014/main" id="{CCC078B5-77B3-BF5E-0D20-3D8726A54588}"/>
              </a:ext>
            </a:extLst>
          </p:cNvPr>
          <p:cNvSpPr>
            <a:spLocks noGrp="1"/>
          </p:cNvSpPr>
          <p:nvPr>
            <p:ph type="body" sz="quarter" idx="14"/>
          </p:nvPr>
        </p:nvSpPr>
        <p:spPr>
          <a:xfrm>
            <a:off x="4437063" y="1577975"/>
            <a:ext cx="3336925" cy="1147763"/>
          </a:xfrm>
        </p:spPr>
        <p:txBody>
          <a:bodyPr/>
          <a:lstStyle/>
          <a:p>
            <a:r>
              <a:rPr lang="en-US"/>
              <a:t>Irregularity</a:t>
            </a:r>
          </a:p>
        </p:txBody>
      </p:sp>
      <p:sp>
        <p:nvSpPr>
          <p:cNvPr id="10" name="Content Placeholder 9">
            <a:extLst>
              <a:ext uri="{FF2B5EF4-FFF2-40B4-BE49-F238E27FC236}">
                <a16:creationId xmlns:a16="http://schemas.microsoft.com/office/drawing/2014/main" id="{84D7702B-B8F5-26F1-8097-E9D5F1921CD9}"/>
              </a:ext>
            </a:extLst>
          </p:cNvPr>
          <p:cNvSpPr>
            <a:spLocks noGrp="1"/>
          </p:cNvSpPr>
          <p:nvPr>
            <p:ph idx="13"/>
          </p:nvPr>
        </p:nvSpPr>
        <p:spPr>
          <a:xfrm>
            <a:off x="4437063" y="2846388"/>
            <a:ext cx="3336925" cy="3149600"/>
          </a:xfrm>
          <a:solidFill>
            <a:schemeClr val="tx2">
              <a:lumMod val="10000"/>
              <a:lumOff val="90000"/>
            </a:schemeClr>
          </a:solidFill>
        </p:spPr>
        <p:txBody>
          <a:bodyPr>
            <a:normAutofit/>
          </a:bodyPr>
          <a:lstStyle/>
          <a:p>
            <a:r>
              <a:rPr lang="en-US" sz="2400" b="1" dirty="0"/>
              <a:t>These can be contained at the local level. </a:t>
            </a:r>
          </a:p>
          <a:p>
            <a:r>
              <a:rPr lang="en-US" sz="2400" b="1" dirty="0"/>
              <a:t>Take corrective action and notify the site coordinator.</a:t>
            </a:r>
          </a:p>
          <a:p>
            <a:endParaRPr lang="en-US" dirty="0"/>
          </a:p>
        </p:txBody>
      </p:sp>
    </p:spTree>
    <p:extLst>
      <p:ext uri="{BB962C8B-B14F-4D97-AF65-F5344CB8AC3E}">
        <p14:creationId xmlns:p14="http://schemas.microsoft.com/office/powerpoint/2010/main" val="12752397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0A5D4-3BE5-68EB-1800-8B7AAEBF105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1FAEF3D-063C-5431-B3EE-BAC01BA0E477}"/>
              </a:ext>
            </a:extLst>
          </p:cNvPr>
          <p:cNvSpPr>
            <a:spLocks noGrp="1"/>
          </p:cNvSpPr>
          <p:nvPr>
            <p:ph type="title"/>
          </p:nvPr>
        </p:nvSpPr>
        <p:spPr>
          <a:xfrm>
            <a:off x="0" y="0"/>
            <a:ext cx="12192000" cy="1315940"/>
          </a:xfrm>
        </p:spPr>
        <p:txBody>
          <a:bodyPr/>
          <a:lstStyle/>
          <a:p>
            <a:r>
              <a:rPr lang="en-US"/>
              <a:t>Types of Security Incident: Impropriety</a:t>
            </a:r>
          </a:p>
        </p:txBody>
      </p:sp>
      <p:sp>
        <p:nvSpPr>
          <p:cNvPr id="12" name="Text Placeholder 11">
            <a:extLst>
              <a:ext uri="{FF2B5EF4-FFF2-40B4-BE49-F238E27FC236}">
                <a16:creationId xmlns:a16="http://schemas.microsoft.com/office/drawing/2014/main" id="{3D6D1A32-806D-2C19-D364-A62A84673077}"/>
              </a:ext>
            </a:extLst>
          </p:cNvPr>
          <p:cNvSpPr>
            <a:spLocks noGrp="1"/>
          </p:cNvSpPr>
          <p:nvPr>
            <p:ph type="body" sz="quarter" idx="12"/>
          </p:nvPr>
        </p:nvSpPr>
        <p:spPr>
          <a:xfrm>
            <a:off x="381000" y="1562100"/>
            <a:ext cx="3338513" cy="1147763"/>
          </a:xfrm>
        </p:spPr>
        <p:txBody>
          <a:bodyPr/>
          <a:lstStyle/>
          <a:p>
            <a:r>
              <a:rPr lang="en-US"/>
              <a:t>Breach</a:t>
            </a:r>
          </a:p>
        </p:txBody>
      </p:sp>
      <p:sp>
        <p:nvSpPr>
          <p:cNvPr id="9" name="Content Placeholder 8">
            <a:extLst>
              <a:ext uri="{FF2B5EF4-FFF2-40B4-BE49-F238E27FC236}">
                <a16:creationId xmlns:a16="http://schemas.microsoft.com/office/drawing/2014/main" id="{5E16E11E-072B-3F73-2D1B-71D3D53D7219}"/>
              </a:ext>
            </a:extLst>
          </p:cNvPr>
          <p:cNvSpPr>
            <a:spLocks noGrp="1"/>
          </p:cNvSpPr>
          <p:nvPr>
            <p:ph idx="1"/>
          </p:nvPr>
        </p:nvSpPr>
        <p:spPr>
          <a:xfrm>
            <a:off x="381000" y="2830513"/>
            <a:ext cx="3218727" cy="3149600"/>
          </a:xfrm>
        </p:spPr>
        <p:txBody>
          <a:bodyPr>
            <a:normAutofit/>
          </a:bodyPr>
          <a:lstStyle/>
          <a:p>
            <a:r>
              <a:rPr lang="en-US" sz="2400" dirty="0"/>
              <a:t>These have external implications. </a:t>
            </a:r>
          </a:p>
          <a:p>
            <a:r>
              <a:rPr lang="en-US" sz="2400" dirty="0"/>
              <a:t>A breach incident must be reported to your site or LEA coordinator immediately.</a:t>
            </a:r>
          </a:p>
        </p:txBody>
      </p:sp>
      <p:sp>
        <p:nvSpPr>
          <p:cNvPr id="13" name="Text Placeholder 12">
            <a:extLst>
              <a:ext uri="{FF2B5EF4-FFF2-40B4-BE49-F238E27FC236}">
                <a16:creationId xmlns:a16="http://schemas.microsoft.com/office/drawing/2014/main" id="{D968B436-64A0-76FF-A7EA-4B286690BF59}"/>
              </a:ext>
            </a:extLst>
          </p:cNvPr>
          <p:cNvSpPr>
            <a:spLocks noGrp="1"/>
          </p:cNvSpPr>
          <p:nvPr>
            <p:ph type="body" sz="quarter" idx="14"/>
          </p:nvPr>
        </p:nvSpPr>
        <p:spPr>
          <a:xfrm>
            <a:off x="4437063" y="1577975"/>
            <a:ext cx="3336925" cy="1147763"/>
          </a:xfrm>
        </p:spPr>
        <p:txBody>
          <a:bodyPr/>
          <a:lstStyle/>
          <a:p>
            <a:r>
              <a:rPr lang="en-US"/>
              <a:t>Irregularity</a:t>
            </a:r>
          </a:p>
        </p:txBody>
      </p:sp>
      <p:sp>
        <p:nvSpPr>
          <p:cNvPr id="10" name="Content Placeholder 9">
            <a:extLst>
              <a:ext uri="{FF2B5EF4-FFF2-40B4-BE49-F238E27FC236}">
                <a16:creationId xmlns:a16="http://schemas.microsoft.com/office/drawing/2014/main" id="{1FCAE26F-9A9E-CACA-65F4-3A0C8ABE5EB0}"/>
              </a:ext>
            </a:extLst>
          </p:cNvPr>
          <p:cNvSpPr>
            <a:spLocks noGrp="1"/>
          </p:cNvSpPr>
          <p:nvPr>
            <p:ph idx="13"/>
          </p:nvPr>
        </p:nvSpPr>
        <p:spPr>
          <a:xfrm>
            <a:off x="4437064" y="2846388"/>
            <a:ext cx="3098056" cy="3149600"/>
          </a:xfrm>
        </p:spPr>
        <p:txBody>
          <a:bodyPr>
            <a:normAutofit/>
          </a:bodyPr>
          <a:lstStyle/>
          <a:p>
            <a:r>
              <a:rPr lang="en-US" sz="2400" dirty="0"/>
              <a:t>These can be contained at the local level. </a:t>
            </a:r>
          </a:p>
          <a:p>
            <a:r>
              <a:rPr lang="en-US" sz="2400" dirty="0"/>
              <a:t>Take corrective action and notify the site coordinator.</a:t>
            </a:r>
          </a:p>
          <a:p>
            <a:endParaRPr lang="en-US" sz="2400" dirty="0"/>
          </a:p>
        </p:txBody>
      </p:sp>
      <p:sp>
        <p:nvSpPr>
          <p:cNvPr id="14" name="Text Placeholder 13">
            <a:extLst>
              <a:ext uri="{FF2B5EF4-FFF2-40B4-BE49-F238E27FC236}">
                <a16:creationId xmlns:a16="http://schemas.microsoft.com/office/drawing/2014/main" id="{771D4601-92F1-B2DF-8C06-F3A89E06F316}"/>
              </a:ext>
            </a:extLst>
          </p:cNvPr>
          <p:cNvSpPr>
            <a:spLocks noGrp="1"/>
          </p:cNvSpPr>
          <p:nvPr>
            <p:ph type="body" sz="quarter" idx="16"/>
          </p:nvPr>
        </p:nvSpPr>
        <p:spPr>
          <a:xfrm>
            <a:off x="8493125" y="1577975"/>
            <a:ext cx="3336925" cy="1147763"/>
          </a:xfrm>
        </p:spPr>
        <p:txBody>
          <a:bodyPr/>
          <a:lstStyle/>
          <a:p>
            <a:r>
              <a:rPr lang="en-US"/>
              <a:t>Impropriety</a:t>
            </a:r>
          </a:p>
        </p:txBody>
      </p:sp>
      <p:sp>
        <p:nvSpPr>
          <p:cNvPr id="11" name="Content Placeholder 10">
            <a:extLst>
              <a:ext uri="{FF2B5EF4-FFF2-40B4-BE49-F238E27FC236}">
                <a16:creationId xmlns:a16="http://schemas.microsoft.com/office/drawing/2014/main" id="{66245B7B-A275-4334-FB41-F81E819AAF25}"/>
              </a:ext>
            </a:extLst>
          </p:cNvPr>
          <p:cNvSpPr>
            <a:spLocks noGrp="1"/>
          </p:cNvSpPr>
          <p:nvPr>
            <p:ph idx="15"/>
          </p:nvPr>
        </p:nvSpPr>
        <p:spPr>
          <a:xfrm>
            <a:off x="8491538" y="2846388"/>
            <a:ext cx="3338512" cy="3149600"/>
          </a:xfrm>
          <a:solidFill>
            <a:schemeClr val="tx2">
              <a:lumMod val="10000"/>
              <a:lumOff val="90000"/>
            </a:schemeClr>
          </a:solidFill>
        </p:spPr>
        <p:txBody>
          <a:bodyPr>
            <a:normAutofit/>
          </a:bodyPr>
          <a:lstStyle/>
          <a:p>
            <a:r>
              <a:rPr lang="en-US" sz="2400" b="1" dirty="0"/>
              <a:t>These have a low impact and low risk.</a:t>
            </a:r>
          </a:p>
          <a:p>
            <a:r>
              <a:rPr lang="en-US" sz="2400" b="1" dirty="0"/>
              <a:t>Take corrective action and notify the site coordinator.</a:t>
            </a:r>
          </a:p>
        </p:txBody>
      </p:sp>
    </p:spTree>
    <p:extLst>
      <p:ext uri="{BB962C8B-B14F-4D97-AF65-F5344CB8AC3E}">
        <p14:creationId xmlns:p14="http://schemas.microsoft.com/office/powerpoint/2010/main" val="13813944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BD960-CDDE-4B7D-820E-26FE2F83E296}"/>
              </a:ext>
            </a:extLst>
          </p:cNvPr>
          <p:cNvSpPr>
            <a:spLocks noGrp="1"/>
          </p:cNvSpPr>
          <p:nvPr>
            <p:ph type="title"/>
          </p:nvPr>
        </p:nvSpPr>
        <p:spPr>
          <a:xfrm>
            <a:off x="0" y="0"/>
            <a:ext cx="5186149" cy="6857999"/>
          </a:xfrm>
        </p:spPr>
        <p:txBody>
          <a:bodyPr anchor="ctr">
            <a:normAutofit/>
          </a:bodyPr>
          <a:lstStyle/>
          <a:p>
            <a:r>
              <a:rPr lang="en-US" dirty="0"/>
              <a:t>STAIRS: Security Test and Incident Reporting System </a:t>
            </a:r>
          </a:p>
        </p:txBody>
      </p:sp>
      <p:sp>
        <p:nvSpPr>
          <p:cNvPr id="3" name="Content Placeholder 2">
            <a:extLst>
              <a:ext uri="{FF2B5EF4-FFF2-40B4-BE49-F238E27FC236}">
                <a16:creationId xmlns:a16="http://schemas.microsoft.com/office/drawing/2014/main" id="{79C3BFD9-FA66-A612-D8B2-5C0810059C22}"/>
              </a:ext>
            </a:extLst>
          </p:cNvPr>
          <p:cNvSpPr>
            <a:spLocks noGrp="1"/>
          </p:cNvSpPr>
          <p:nvPr>
            <p:ph sz="quarter" idx="10"/>
          </p:nvPr>
        </p:nvSpPr>
        <p:spPr>
          <a:xfrm>
            <a:off x="5397500" y="341313"/>
            <a:ext cx="6413500" cy="6175376"/>
          </a:xfrm>
        </p:spPr>
        <p:txBody>
          <a:bodyPr>
            <a:normAutofit/>
          </a:bodyPr>
          <a:lstStyle/>
          <a:p>
            <a:pPr marL="274320" indent="0">
              <a:buNone/>
            </a:pPr>
            <a:r>
              <a:rPr lang="en-US" dirty="0">
                <a:highlight>
                  <a:srgbClr val="FFFF00"/>
                </a:highlight>
              </a:rPr>
              <a:t>Insert information here about your local process.</a:t>
            </a:r>
            <a:endParaRPr lang="en-US" dirty="0"/>
          </a:p>
        </p:txBody>
      </p:sp>
    </p:spTree>
    <p:extLst>
      <p:ext uri="{BB962C8B-B14F-4D97-AF65-F5344CB8AC3E}">
        <p14:creationId xmlns:p14="http://schemas.microsoft.com/office/powerpoint/2010/main" val="38269588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FA30E-52E9-C0F9-A736-1D3448C006C0}"/>
              </a:ext>
            </a:extLst>
          </p:cNvPr>
          <p:cNvSpPr>
            <a:spLocks noGrp="1"/>
          </p:cNvSpPr>
          <p:nvPr>
            <p:ph type="title"/>
          </p:nvPr>
        </p:nvSpPr>
        <p:spPr>
          <a:xfrm>
            <a:off x="0" y="5542059"/>
            <a:ext cx="12192000" cy="1315940"/>
          </a:xfrm>
        </p:spPr>
        <p:txBody>
          <a:bodyPr/>
          <a:lstStyle/>
          <a:p>
            <a:r>
              <a:rPr lang="en-US"/>
              <a:t>Activity: Show What You Know</a:t>
            </a:r>
          </a:p>
        </p:txBody>
      </p:sp>
      <p:pic>
        <p:nvPicPr>
          <p:cNvPr id="4" name="Google Shape;1196;p152">
            <a:extLst>
              <a:ext uri="{FF2B5EF4-FFF2-40B4-BE49-F238E27FC236}">
                <a16:creationId xmlns:a16="http://schemas.microsoft.com/office/drawing/2014/main" id="{CEBC6B34-4183-C480-B9E5-7F9A03FC2628}"/>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alphaModFix/>
            <a:extLst>
              <a:ext uri="{28A0092B-C50C-407E-A947-70E740481C1C}">
                <a14:useLocalDpi xmlns:a14="http://schemas.microsoft.com/office/drawing/2010/main"/>
              </a:ext>
            </a:extLst>
          </a:blip>
          <a:srcRect l="-188"/>
          <a:stretch/>
        </p:blipFill>
        <p:spPr>
          <a:xfrm>
            <a:off x="0" y="0"/>
            <a:ext cx="12192000" cy="5541963"/>
          </a:xfrm>
          <a:noFill/>
          <a:ln>
            <a:noFill/>
          </a:ln>
        </p:spPr>
      </p:pic>
    </p:spTree>
    <p:extLst>
      <p:ext uri="{BB962C8B-B14F-4D97-AF65-F5344CB8AC3E}">
        <p14:creationId xmlns:p14="http://schemas.microsoft.com/office/powerpoint/2010/main" val="347514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B9BD2-A88C-5FBC-F886-90F2C5850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76599F-FADA-55A3-7535-89FA5424E952}"/>
              </a:ext>
            </a:extLst>
          </p:cNvPr>
          <p:cNvSpPr>
            <a:spLocks noGrp="1"/>
          </p:cNvSpPr>
          <p:nvPr>
            <p:ph type="title"/>
          </p:nvPr>
        </p:nvSpPr>
        <p:spPr>
          <a:xfrm>
            <a:off x="1" y="0"/>
            <a:ext cx="4239490" cy="6857999"/>
          </a:xfrm>
        </p:spPr>
        <p:txBody>
          <a:bodyPr rIns="182880"/>
          <a:lstStyle/>
          <a:p>
            <a:pPr algn="l">
              <a:lnSpc>
                <a:spcPct val="100000"/>
              </a:lnSpc>
            </a:pPr>
            <a:r>
              <a:rPr lang="en-US"/>
              <a:t>Summative ELPAC</a:t>
            </a:r>
          </a:p>
        </p:txBody>
      </p:sp>
      <p:sp>
        <p:nvSpPr>
          <p:cNvPr id="3" name="Content Placeholder 2">
            <a:extLst>
              <a:ext uri="{FF2B5EF4-FFF2-40B4-BE49-F238E27FC236}">
                <a16:creationId xmlns:a16="http://schemas.microsoft.com/office/drawing/2014/main" id="{0A5F33AC-AE33-8E4F-9AEC-0FF0BCC398F3}"/>
              </a:ext>
            </a:extLst>
          </p:cNvPr>
          <p:cNvSpPr>
            <a:spLocks noGrp="1"/>
          </p:cNvSpPr>
          <p:nvPr>
            <p:ph idx="4294967295"/>
          </p:nvPr>
        </p:nvSpPr>
        <p:spPr>
          <a:xfrm>
            <a:off x="4449056" y="162232"/>
            <a:ext cx="7561088" cy="6518787"/>
          </a:xfrm>
        </p:spPr>
        <p:txBody>
          <a:bodyPr vert="horz" lIns="0" tIns="45720" rIns="0" bIns="45720" rtlCol="0" anchor="ctr">
            <a:noAutofit/>
          </a:bodyPr>
          <a:lstStyle/>
          <a:p>
            <a:pPr marL="0" indent="0">
              <a:spcAft>
                <a:spcPts val="300"/>
              </a:spcAft>
              <a:buFont typeface="Arial" panose="020B0604020202020204" pitchFamily="34" charset="0"/>
              <a:buNone/>
            </a:pPr>
            <a:r>
              <a:rPr lang="en-US" sz="3000" b="1" dirty="0"/>
              <a:t>Who?</a:t>
            </a:r>
          </a:p>
          <a:p>
            <a:pPr>
              <a:spcBef>
                <a:spcPts val="0"/>
              </a:spcBef>
              <a:spcAft>
                <a:spcPts val="0"/>
              </a:spcAft>
            </a:pPr>
            <a:r>
              <a:rPr lang="en-US" sz="2400" dirty="0"/>
              <a:t>Students in K through grade twelve who were previously identified as English learner (EL) students based on their initial assessment results</a:t>
            </a:r>
            <a:endParaRPr lang="en-US" sz="2400" dirty="0">
              <a:cs typeface="Arial"/>
            </a:endParaRPr>
          </a:p>
          <a:p>
            <a:pPr marL="0" indent="0">
              <a:spcAft>
                <a:spcPts val="300"/>
              </a:spcAft>
              <a:buFont typeface="Arial" panose="020B0604020202020204" pitchFamily="34" charset="0"/>
              <a:buNone/>
            </a:pPr>
            <a:r>
              <a:rPr lang="en-US" sz="3000" b="1" dirty="0"/>
              <a:t>How?</a:t>
            </a:r>
          </a:p>
          <a:p>
            <a:pPr marL="464820" indent="-182245"/>
            <a:r>
              <a:rPr lang="en-US" sz="2400" b="1" dirty="0"/>
              <a:t>K through grade two</a:t>
            </a:r>
            <a:r>
              <a:rPr lang="en-US" sz="2400" dirty="0"/>
              <a:t>: Computer-based administered one-on-one, except Writing, which is administered via paper-pencil individually or may be administered in small groups</a:t>
            </a:r>
            <a:endParaRPr lang="en-US" sz="2400" dirty="0">
              <a:cs typeface="Arial"/>
            </a:endParaRPr>
          </a:p>
          <a:p>
            <a:pPr marL="464820" indent="-182245"/>
            <a:r>
              <a:rPr lang="en-US" sz="2400" b="1" dirty="0"/>
              <a:t>Grades three through twelve</a:t>
            </a:r>
            <a:r>
              <a:rPr lang="en-US" sz="2400" dirty="0"/>
              <a:t>: Computer-based for all domains and administered in groups, except Speaking, which is assessed one-on-one</a:t>
            </a:r>
            <a:endParaRPr lang="en-US" sz="2400" dirty="0">
              <a:cs typeface="Arial" panose="020B0604020202020204"/>
            </a:endParaRPr>
          </a:p>
          <a:p>
            <a:pPr marL="0" indent="0">
              <a:spcAft>
                <a:spcPts val="300"/>
              </a:spcAft>
              <a:buFont typeface="Arial" panose="020B0604020202020204" pitchFamily="34" charset="0"/>
              <a:buNone/>
            </a:pPr>
            <a:r>
              <a:rPr lang="en-US" sz="3000" b="1" dirty="0"/>
              <a:t>When? </a:t>
            </a:r>
          </a:p>
          <a:p>
            <a:pPr>
              <a:spcBef>
                <a:spcPts val="0"/>
              </a:spcBef>
              <a:spcAft>
                <a:spcPts val="0"/>
              </a:spcAft>
            </a:pPr>
            <a:r>
              <a:rPr lang="en-US" sz="2400" dirty="0"/>
              <a:t>The Summative ELPAC administration window typically opens February 1 through May 31, annually</a:t>
            </a:r>
          </a:p>
        </p:txBody>
      </p:sp>
    </p:spTree>
    <p:extLst>
      <p:ext uri="{BB962C8B-B14F-4D97-AF65-F5344CB8AC3E}">
        <p14:creationId xmlns:p14="http://schemas.microsoft.com/office/powerpoint/2010/main" val="25104570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F9842-E84A-963C-B243-37BFEEB96AB4}"/>
              </a:ext>
            </a:extLst>
          </p:cNvPr>
          <p:cNvSpPr>
            <a:spLocks noGrp="1"/>
          </p:cNvSpPr>
          <p:nvPr>
            <p:ph type="title"/>
          </p:nvPr>
        </p:nvSpPr>
        <p:spPr>
          <a:xfrm>
            <a:off x="0" y="0"/>
            <a:ext cx="5186149" cy="6857999"/>
          </a:xfrm>
        </p:spPr>
        <p:txBody>
          <a:bodyPr/>
          <a:lstStyle/>
          <a:p>
            <a:r>
              <a:rPr lang="en-US" dirty="0"/>
              <a:t>Show What You Know #1</a:t>
            </a:r>
          </a:p>
        </p:txBody>
      </p:sp>
      <p:sp>
        <p:nvSpPr>
          <p:cNvPr id="3" name="Content Placeholder 2">
            <a:extLst>
              <a:ext uri="{FF2B5EF4-FFF2-40B4-BE49-F238E27FC236}">
                <a16:creationId xmlns:a16="http://schemas.microsoft.com/office/drawing/2014/main" id="{C8AEE5FA-E8CC-9D8E-B4EE-184AB34F033E}"/>
              </a:ext>
            </a:extLst>
          </p:cNvPr>
          <p:cNvSpPr>
            <a:spLocks noGrp="1"/>
          </p:cNvSpPr>
          <p:nvPr>
            <p:ph sz="quarter" idx="10"/>
          </p:nvPr>
        </p:nvSpPr>
        <p:spPr>
          <a:xfrm>
            <a:off x="5553306" y="676507"/>
            <a:ext cx="6257693" cy="5840181"/>
          </a:xfrm>
        </p:spPr>
        <p:txBody>
          <a:bodyPr anchor="t"/>
          <a:lstStyle/>
          <a:p>
            <a:pPr marL="182880" indent="0">
              <a:spcAft>
                <a:spcPts val="1800"/>
              </a:spcAft>
              <a:buNone/>
            </a:pPr>
            <a:r>
              <a:rPr lang="en-US" sz="3200" b="1" dirty="0"/>
              <a:t>Question:</a:t>
            </a:r>
            <a:r>
              <a:rPr lang="en-US" sz="3200" dirty="0"/>
              <a:t> Which ELPAC test materials are not secure?</a:t>
            </a:r>
          </a:p>
          <a:p>
            <a:pPr marL="880110" lvl="1" indent="-514350">
              <a:spcAft>
                <a:spcPts val="1200"/>
              </a:spcAft>
              <a:buFont typeface="+mj-lt"/>
              <a:buAutoNum type="arabicPeriod"/>
            </a:pPr>
            <a:r>
              <a:rPr lang="en-US" i="1" dirty="0"/>
              <a:t>PFA</a:t>
            </a:r>
          </a:p>
          <a:p>
            <a:pPr marL="880110" lvl="1" indent="-514350">
              <a:spcAft>
                <a:spcPts val="1200"/>
              </a:spcAft>
              <a:buFont typeface="+mj-lt"/>
              <a:buAutoNum type="arabicPeriod"/>
            </a:pPr>
            <a:r>
              <a:rPr lang="en-US" i="1" dirty="0"/>
              <a:t>DFAs</a:t>
            </a:r>
          </a:p>
          <a:p>
            <a:pPr marL="880110" lvl="1" indent="-514350">
              <a:spcAft>
                <a:spcPts val="1200"/>
              </a:spcAft>
              <a:buFont typeface="+mj-lt"/>
              <a:buAutoNum type="arabicPeriod"/>
            </a:pPr>
            <a:r>
              <a:rPr lang="en-US" dirty="0"/>
              <a:t>Student's Logon Tickets</a:t>
            </a:r>
          </a:p>
          <a:p>
            <a:pPr marL="880110" lvl="1" indent="-514350">
              <a:spcAft>
                <a:spcPts val="1200"/>
              </a:spcAft>
              <a:buFont typeface="+mj-lt"/>
              <a:buAutoNum type="arabicPeriod"/>
            </a:pPr>
            <a:r>
              <a:rPr lang="en-US" dirty="0"/>
              <a:t>Scratch Paper</a:t>
            </a:r>
          </a:p>
        </p:txBody>
      </p:sp>
    </p:spTree>
    <p:extLst>
      <p:ext uri="{BB962C8B-B14F-4D97-AF65-F5344CB8AC3E}">
        <p14:creationId xmlns:p14="http://schemas.microsoft.com/office/powerpoint/2010/main" val="19364190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F8F43-FBE4-2077-9FF9-34F5BCB44C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166676-C9B2-0BE9-2CAC-75358C0799C4}"/>
              </a:ext>
            </a:extLst>
          </p:cNvPr>
          <p:cNvSpPr>
            <a:spLocks noGrp="1"/>
          </p:cNvSpPr>
          <p:nvPr>
            <p:ph type="title"/>
          </p:nvPr>
        </p:nvSpPr>
        <p:spPr>
          <a:xfrm>
            <a:off x="0" y="0"/>
            <a:ext cx="5186149" cy="6857999"/>
          </a:xfrm>
        </p:spPr>
        <p:txBody>
          <a:bodyPr/>
          <a:lstStyle/>
          <a:p>
            <a:r>
              <a:rPr lang="en-US" dirty="0"/>
              <a:t>Show What You Know #2</a:t>
            </a:r>
          </a:p>
        </p:txBody>
      </p:sp>
      <p:sp>
        <p:nvSpPr>
          <p:cNvPr id="3" name="Content Placeholder 2">
            <a:extLst>
              <a:ext uri="{FF2B5EF4-FFF2-40B4-BE49-F238E27FC236}">
                <a16:creationId xmlns:a16="http://schemas.microsoft.com/office/drawing/2014/main" id="{06DB00A4-3826-EE9A-1165-0C022021FE43}"/>
              </a:ext>
            </a:extLst>
          </p:cNvPr>
          <p:cNvSpPr>
            <a:spLocks noGrp="1"/>
          </p:cNvSpPr>
          <p:nvPr>
            <p:ph sz="quarter" idx="10"/>
          </p:nvPr>
        </p:nvSpPr>
        <p:spPr>
          <a:xfrm>
            <a:off x="5642517" y="669073"/>
            <a:ext cx="5872976" cy="5847615"/>
          </a:xfrm>
        </p:spPr>
        <p:txBody>
          <a:bodyPr anchor="t">
            <a:normAutofit/>
          </a:bodyPr>
          <a:lstStyle/>
          <a:p>
            <a:pPr marL="182880" indent="0">
              <a:spcAft>
                <a:spcPts val="1800"/>
              </a:spcAft>
              <a:buNone/>
            </a:pPr>
            <a:r>
              <a:rPr lang="en-US" sz="3200" b="1" dirty="0"/>
              <a:t>Question: </a:t>
            </a:r>
            <a:r>
              <a:rPr lang="en-US" sz="3200" dirty="0"/>
              <a:t>If a test item is shared on social media, what type of security incident is it?</a:t>
            </a:r>
          </a:p>
          <a:p>
            <a:pPr marL="880110" lvl="1" indent="-514350">
              <a:spcAft>
                <a:spcPts val="1200"/>
              </a:spcAft>
              <a:buFont typeface="+mj-lt"/>
              <a:buAutoNum type="arabicPeriod"/>
            </a:pPr>
            <a:r>
              <a:rPr lang="en-US" dirty="0"/>
              <a:t>Irregularity</a:t>
            </a:r>
            <a:endParaRPr lang="en-US" dirty="0">
              <a:cs typeface="Arial" panose="020B0604020202020204"/>
            </a:endParaRPr>
          </a:p>
          <a:p>
            <a:pPr marL="880110" lvl="1" indent="-514350">
              <a:spcAft>
                <a:spcPts val="1200"/>
              </a:spcAft>
              <a:buFont typeface="+mj-lt"/>
              <a:buAutoNum type="arabicPeriod"/>
            </a:pPr>
            <a:r>
              <a:rPr lang="en-US" dirty="0"/>
              <a:t>Impropriety</a:t>
            </a:r>
            <a:endParaRPr lang="en-US" dirty="0">
              <a:cs typeface="Arial" panose="020B0604020202020204"/>
            </a:endParaRPr>
          </a:p>
          <a:p>
            <a:pPr marL="880110" lvl="1" indent="-514350">
              <a:spcAft>
                <a:spcPts val="1200"/>
              </a:spcAft>
              <a:buFont typeface="+mj-lt"/>
              <a:buAutoNum type="arabicPeriod"/>
            </a:pPr>
            <a:r>
              <a:rPr lang="en-US" dirty="0"/>
              <a:t>Breach</a:t>
            </a:r>
            <a:endParaRPr lang="en-US" dirty="0">
              <a:cs typeface="Arial" panose="020B0604020202020204"/>
            </a:endParaRPr>
          </a:p>
        </p:txBody>
      </p:sp>
    </p:spTree>
    <p:extLst>
      <p:ext uri="{BB962C8B-B14F-4D97-AF65-F5344CB8AC3E}">
        <p14:creationId xmlns:p14="http://schemas.microsoft.com/office/powerpoint/2010/main" val="354348448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8EB67-D7EC-D6C7-5177-07391A1AA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91FC0-865D-390D-6FEF-37BA6345A69A}"/>
              </a:ext>
            </a:extLst>
          </p:cNvPr>
          <p:cNvSpPr>
            <a:spLocks noGrp="1"/>
          </p:cNvSpPr>
          <p:nvPr>
            <p:ph type="title"/>
          </p:nvPr>
        </p:nvSpPr>
        <p:spPr>
          <a:xfrm>
            <a:off x="0" y="0"/>
            <a:ext cx="5186149" cy="6857999"/>
          </a:xfrm>
        </p:spPr>
        <p:txBody>
          <a:bodyPr/>
          <a:lstStyle/>
          <a:p>
            <a:r>
              <a:rPr lang="en-US" dirty="0"/>
              <a:t>Show What You Know #3</a:t>
            </a:r>
          </a:p>
        </p:txBody>
      </p:sp>
      <p:sp>
        <p:nvSpPr>
          <p:cNvPr id="3" name="Content Placeholder 2">
            <a:extLst>
              <a:ext uri="{FF2B5EF4-FFF2-40B4-BE49-F238E27FC236}">
                <a16:creationId xmlns:a16="http://schemas.microsoft.com/office/drawing/2014/main" id="{30C9D27B-F4BA-D73E-6FAA-E44A06FBA44F}"/>
              </a:ext>
            </a:extLst>
          </p:cNvPr>
          <p:cNvSpPr>
            <a:spLocks noGrp="1"/>
          </p:cNvSpPr>
          <p:nvPr>
            <p:ph sz="quarter" idx="10"/>
          </p:nvPr>
        </p:nvSpPr>
        <p:spPr>
          <a:xfrm>
            <a:off x="5642518" y="676507"/>
            <a:ext cx="6168482" cy="5840181"/>
          </a:xfrm>
        </p:spPr>
        <p:txBody>
          <a:bodyPr anchor="t">
            <a:normAutofit/>
          </a:bodyPr>
          <a:lstStyle/>
          <a:p>
            <a:pPr marL="182880" indent="0">
              <a:spcAft>
                <a:spcPts val="1800"/>
              </a:spcAft>
              <a:buNone/>
            </a:pPr>
            <a:r>
              <a:rPr lang="en-US" sz="3200" b="1" dirty="0"/>
              <a:t>Question: </a:t>
            </a:r>
            <a:r>
              <a:rPr lang="en-US" sz="3200" dirty="0"/>
              <a:t>A pause of 20 minutes means the student cannot return to previously answered segments, or questions, even if they are marked for review.</a:t>
            </a:r>
            <a:endParaRPr lang="en-US" sz="3200" dirty="0">
              <a:cs typeface="Arial"/>
            </a:endParaRPr>
          </a:p>
          <a:p>
            <a:pPr marL="880110" lvl="1" indent="-514350">
              <a:buAutoNum type="arabicPeriod"/>
            </a:pPr>
            <a:r>
              <a:rPr lang="en-US" dirty="0">
                <a:cs typeface="Arial"/>
              </a:rPr>
              <a:t>True</a:t>
            </a:r>
          </a:p>
          <a:p>
            <a:pPr marL="880110" lvl="1" indent="-514350">
              <a:buAutoNum type="arabicPeriod"/>
            </a:pPr>
            <a:r>
              <a:rPr lang="en-US" dirty="0">
                <a:cs typeface="Arial"/>
              </a:rPr>
              <a:t>False</a:t>
            </a:r>
          </a:p>
        </p:txBody>
      </p:sp>
    </p:spTree>
    <p:extLst>
      <p:ext uri="{BB962C8B-B14F-4D97-AF65-F5344CB8AC3E}">
        <p14:creationId xmlns:p14="http://schemas.microsoft.com/office/powerpoint/2010/main" val="58965936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63138-9674-F132-AA07-97393432860A}"/>
              </a:ext>
            </a:extLst>
          </p:cNvPr>
          <p:cNvSpPr>
            <a:spLocks noGrp="1"/>
          </p:cNvSpPr>
          <p:nvPr>
            <p:ph type="title"/>
          </p:nvPr>
        </p:nvSpPr>
        <p:spPr>
          <a:xfrm>
            <a:off x="0" y="5542059"/>
            <a:ext cx="12192000" cy="1315940"/>
          </a:xfrm>
        </p:spPr>
        <p:txBody>
          <a:bodyPr/>
          <a:lstStyle/>
          <a:p>
            <a:pPr algn="ctr"/>
            <a:r>
              <a:rPr lang="en-US"/>
              <a:t>Preparing Students</a:t>
            </a:r>
          </a:p>
        </p:txBody>
      </p:sp>
      <p:pic>
        <p:nvPicPr>
          <p:cNvPr id="4" name="Google Shape;1217;p155">
            <a:extLst>
              <a:ext uri="{FF2B5EF4-FFF2-40B4-BE49-F238E27FC236}">
                <a16:creationId xmlns:a16="http://schemas.microsoft.com/office/drawing/2014/main" id="{12E56CB0-B21E-2046-5362-D8C31AFD2A60}"/>
              </a:ext>
              <a:ext uri="{C183D7F6-B498-43B3-948B-1728B52AA6E4}">
                <adec:decorative xmlns:adec="http://schemas.microsoft.com/office/drawing/2017/decorative" val="1"/>
              </a:ext>
            </a:extLst>
          </p:cNvPr>
          <p:cNvPicPr preferRelativeResize="0">
            <a:picLocks noGrp="1"/>
          </p:cNvPicPr>
          <p:nvPr>
            <p:ph idx="1"/>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0" y="0"/>
            <a:ext cx="12192000" cy="5542052"/>
          </a:xfrm>
          <a:noFill/>
          <a:ln>
            <a:noFill/>
          </a:ln>
        </p:spPr>
      </p:pic>
    </p:spTree>
    <p:extLst>
      <p:ext uri="{BB962C8B-B14F-4D97-AF65-F5344CB8AC3E}">
        <p14:creationId xmlns:p14="http://schemas.microsoft.com/office/powerpoint/2010/main" val="15975050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E8541-97F6-E862-C595-51243866FC11}"/>
              </a:ext>
            </a:extLst>
          </p:cNvPr>
          <p:cNvSpPr>
            <a:spLocks noGrp="1"/>
          </p:cNvSpPr>
          <p:nvPr>
            <p:ph type="title"/>
          </p:nvPr>
        </p:nvSpPr>
        <p:spPr>
          <a:xfrm>
            <a:off x="0" y="0"/>
            <a:ext cx="4579951" cy="6857999"/>
          </a:xfrm>
        </p:spPr>
        <p:txBody>
          <a:bodyPr/>
          <a:lstStyle/>
          <a:p>
            <a:pPr algn="ctr"/>
            <a:r>
              <a:rPr lang="en-US"/>
              <a:t>Practice is Important</a:t>
            </a:r>
          </a:p>
        </p:txBody>
      </p:sp>
      <p:sp>
        <p:nvSpPr>
          <p:cNvPr id="3" name="Content Placeholder 2">
            <a:extLst>
              <a:ext uri="{FF2B5EF4-FFF2-40B4-BE49-F238E27FC236}">
                <a16:creationId xmlns:a16="http://schemas.microsoft.com/office/drawing/2014/main" id="{98EB28CD-375B-4C18-19AD-1EBCB2FB07FE}"/>
              </a:ext>
            </a:extLst>
          </p:cNvPr>
          <p:cNvSpPr>
            <a:spLocks noGrp="1"/>
          </p:cNvSpPr>
          <p:nvPr>
            <p:ph idx="1"/>
          </p:nvPr>
        </p:nvSpPr>
        <p:spPr>
          <a:xfrm>
            <a:off x="5094513" y="0"/>
            <a:ext cx="6716487" cy="3975407"/>
          </a:xfrm>
        </p:spPr>
        <p:txBody>
          <a:bodyPr anchor="ctr">
            <a:normAutofit/>
          </a:bodyPr>
          <a:lstStyle/>
          <a:p>
            <a:pPr marL="548640" indent="-365760"/>
            <a:r>
              <a:rPr lang="en-US" sz="3200" dirty="0"/>
              <a:t>Gain familiarity</a:t>
            </a:r>
          </a:p>
          <a:p>
            <a:pPr marL="548640" indent="-365760"/>
            <a:r>
              <a:rPr lang="en-US" sz="3200" dirty="0"/>
              <a:t>Become comfortable</a:t>
            </a:r>
          </a:p>
          <a:p>
            <a:pPr marL="548640" indent="-365760"/>
            <a:r>
              <a:rPr lang="en-US" sz="3200" dirty="0"/>
              <a:t>Use embedded tools</a:t>
            </a:r>
          </a:p>
          <a:p>
            <a:pPr marL="548640" indent="-365760"/>
            <a:r>
              <a:rPr lang="en-US" sz="3200" dirty="0"/>
              <a:t>Resources for student practice</a:t>
            </a:r>
          </a:p>
        </p:txBody>
      </p:sp>
      <p:pic>
        <p:nvPicPr>
          <p:cNvPr id="8" name="Google Shape;1223;p156">
            <a:extLst>
              <a:ext uri="{FF2B5EF4-FFF2-40B4-BE49-F238E27FC236}">
                <a16:creationId xmlns:a16="http://schemas.microsoft.com/office/drawing/2014/main" id="{06724BA9-58B4-9A09-8F1B-9900AF4CCF54}"/>
              </a:ext>
              <a:ext uri="{C183D7F6-B498-43B3-948B-1728B52AA6E4}">
                <adec:decorative xmlns:adec="http://schemas.microsoft.com/office/drawing/2017/decorative" val="1"/>
              </a:ext>
            </a:extLst>
          </p:cNvPr>
          <p:cNvPicPr preferRelativeResize="0">
            <a:picLocks noGrp="1"/>
          </p:cNvPicPr>
          <p:nvPr>
            <p:ph idx="11"/>
          </p:nvPr>
        </p:nvPicPr>
        <p:blipFill rotWithShape="1">
          <a:blip r:embed="rId3" cstate="email">
            <a:alphaModFix/>
            <a:extLst>
              <a:ext uri="{28A0092B-C50C-407E-A947-70E740481C1C}">
                <a14:useLocalDpi xmlns:a14="http://schemas.microsoft.com/office/drawing/2010/main"/>
              </a:ext>
            </a:extLst>
          </a:blip>
          <a:srcRect/>
          <a:stretch/>
        </p:blipFill>
        <p:spPr>
          <a:xfrm>
            <a:off x="4579951" y="3975407"/>
            <a:ext cx="3071560" cy="2882593"/>
          </a:xfrm>
          <a:prstGeom prst="rect">
            <a:avLst/>
          </a:prstGeom>
          <a:noFill/>
          <a:ln>
            <a:noFill/>
          </a:ln>
        </p:spPr>
      </p:pic>
      <p:pic>
        <p:nvPicPr>
          <p:cNvPr id="9" name="Google Shape;1224;p156">
            <a:extLst>
              <a:ext uri="{FF2B5EF4-FFF2-40B4-BE49-F238E27FC236}">
                <a16:creationId xmlns:a16="http://schemas.microsoft.com/office/drawing/2014/main" id="{2C9668D4-EF34-3863-72A1-4EAF310F8F3E}"/>
              </a:ext>
              <a:ext uri="{C183D7F6-B498-43B3-948B-1728B52AA6E4}">
                <adec:decorative xmlns:adec="http://schemas.microsoft.com/office/drawing/2017/decorative" val="1"/>
              </a:ext>
            </a:extLst>
          </p:cNvPr>
          <p:cNvPicPr preferRelativeResize="0">
            <a:picLocks noGrp="1"/>
          </p:cNvPicPr>
          <p:nvPr>
            <p:ph idx="12"/>
          </p:nvPr>
        </p:nvPicPr>
        <p:blipFill rotWithShape="1">
          <a:blip r:embed="rId4" cstate="email">
            <a:alphaModFix/>
            <a:extLst>
              <a:ext uri="{28A0092B-C50C-407E-A947-70E740481C1C}">
                <a14:useLocalDpi xmlns:a14="http://schemas.microsoft.com/office/drawing/2010/main"/>
              </a:ext>
            </a:extLst>
          </a:blip>
          <a:srcRect/>
          <a:stretch>
            <a:fillRect/>
          </a:stretch>
        </p:blipFill>
        <p:spPr>
          <a:xfrm>
            <a:off x="7719059" y="3975407"/>
            <a:ext cx="4472941" cy="2882592"/>
          </a:xfrm>
          <a:prstGeom prst="rect">
            <a:avLst/>
          </a:prstGeom>
          <a:solidFill>
            <a:srgbClr val="F2F2F2"/>
          </a:solidFill>
          <a:ln>
            <a:noFill/>
          </a:ln>
        </p:spPr>
      </p:pic>
    </p:spTree>
    <p:extLst>
      <p:ext uri="{BB962C8B-B14F-4D97-AF65-F5344CB8AC3E}">
        <p14:creationId xmlns:p14="http://schemas.microsoft.com/office/powerpoint/2010/main" val="12624013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1665E-6C4F-3519-7FE5-6B9FB394A23F}"/>
              </a:ext>
            </a:extLst>
          </p:cNvPr>
          <p:cNvSpPr>
            <a:spLocks noGrp="1"/>
          </p:cNvSpPr>
          <p:nvPr>
            <p:ph type="title"/>
          </p:nvPr>
        </p:nvSpPr>
        <p:spPr>
          <a:xfrm>
            <a:off x="1" y="0"/>
            <a:ext cx="4700538" cy="6858000"/>
          </a:xfrm>
        </p:spPr>
        <p:txBody>
          <a:bodyPr/>
          <a:lstStyle/>
          <a:p>
            <a:r>
              <a:rPr lang="en-US"/>
              <a:t>Practice </a:t>
            </a:r>
            <a:br>
              <a:rPr lang="en-US"/>
            </a:br>
            <a:r>
              <a:rPr lang="en-US"/>
              <a:t>Tests</a:t>
            </a:r>
          </a:p>
        </p:txBody>
      </p:sp>
      <p:pic>
        <p:nvPicPr>
          <p:cNvPr id="8" name="Google Shape;1233;p157">
            <a:extLst>
              <a:ext uri="{FF2B5EF4-FFF2-40B4-BE49-F238E27FC236}">
                <a16:creationId xmlns:a16="http://schemas.microsoft.com/office/drawing/2014/main" id="{121DF8F5-1019-2B82-16A4-8E8D1DB28763}"/>
              </a:ext>
              <a:ext uri="{C183D7F6-B498-43B3-948B-1728B52AA6E4}">
                <adec:decorative xmlns:adec="http://schemas.microsoft.com/office/drawing/2017/decorative" val="1"/>
              </a:ext>
            </a:extLst>
          </p:cNvPr>
          <p:cNvPicPr preferRelativeResize="0">
            <a:picLocks noGrp="1"/>
          </p:cNvPicPr>
          <p:nvPr>
            <p:ph sz="quarter" idx="10"/>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4700538" y="0"/>
            <a:ext cx="7491462" cy="6858000"/>
          </a:xfrm>
          <a:noFill/>
          <a:ln>
            <a:noFill/>
          </a:ln>
        </p:spPr>
      </p:pic>
    </p:spTree>
    <p:extLst>
      <p:ext uri="{BB962C8B-B14F-4D97-AF65-F5344CB8AC3E}">
        <p14:creationId xmlns:p14="http://schemas.microsoft.com/office/powerpoint/2010/main" val="25761052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CE96C-84ED-E376-F4DB-FD925475DFDE}"/>
              </a:ext>
            </a:extLst>
          </p:cNvPr>
          <p:cNvSpPr>
            <a:spLocks noGrp="1"/>
          </p:cNvSpPr>
          <p:nvPr>
            <p:ph type="title"/>
          </p:nvPr>
        </p:nvSpPr>
        <p:spPr>
          <a:xfrm>
            <a:off x="381000" y="1"/>
            <a:ext cx="11430000" cy="1409699"/>
          </a:xfrm>
        </p:spPr>
        <p:txBody>
          <a:bodyPr/>
          <a:lstStyle/>
          <a:p>
            <a:r>
              <a:rPr lang="en-US"/>
              <a:t>Practice Test Goal</a:t>
            </a:r>
          </a:p>
        </p:txBody>
      </p:sp>
      <p:sp>
        <p:nvSpPr>
          <p:cNvPr id="3" name="Content Placeholder 2">
            <a:extLst>
              <a:ext uri="{FF2B5EF4-FFF2-40B4-BE49-F238E27FC236}">
                <a16:creationId xmlns:a16="http://schemas.microsoft.com/office/drawing/2014/main" id="{C69C3998-DB5F-CD26-787E-612BDFFD4CC3}"/>
              </a:ext>
            </a:extLst>
          </p:cNvPr>
          <p:cNvSpPr>
            <a:spLocks noGrp="1"/>
          </p:cNvSpPr>
          <p:nvPr>
            <p:ph sz="half" idx="1"/>
          </p:nvPr>
        </p:nvSpPr>
        <p:spPr>
          <a:xfrm>
            <a:off x="381000" y="1562100"/>
            <a:ext cx="4636168" cy="4614863"/>
          </a:xfrm>
        </p:spPr>
        <p:txBody>
          <a:bodyPr/>
          <a:lstStyle/>
          <a:p>
            <a:pPr marL="548640" indent="-365760"/>
            <a:r>
              <a:rPr lang="en-US" sz="3200" dirty="0"/>
              <a:t>Format and structure</a:t>
            </a:r>
          </a:p>
          <a:p>
            <a:pPr marL="548640" indent="-365760"/>
            <a:r>
              <a:rPr lang="en-US" sz="3200" dirty="0"/>
              <a:t>Experience ELPAC</a:t>
            </a:r>
          </a:p>
          <a:p>
            <a:pPr marL="548640" indent="-365760"/>
            <a:r>
              <a:rPr lang="en-US" sz="3200" dirty="0"/>
              <a:t>Scoring guides</a:t>
            </a:r>
          </a:p>
          <a:p>
            <a:pPr marL="548640" indent="-365760"/>
            <a:r>
              <a:rPr lang="en-US" sz="3200" dirty="0"/>
              <a:t>Accommodations</a:t>
            </a:r>
          </a:p>
        </p:txBody>
      </p:sp>
      <p:pic>
        <p:nvPicPr>
          <p:cNvPr id="5" name="Google Shape;1240;p158">
            <a:extLst>
              <a:ext uri="{FF2B5EF4-FFF2-40B4-BE49-F238E27FC236}">
                <a16:creationId xmlns:a16="http://schemas.microsoft.com/office/drawing/2014/main" id="{4C128F77-BEBF-20B9-334C-8B4205C0B7E2}"/>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7007839" y="0"/>
            <a:ext cx="5184161" cy="6858000"/>
          </a:xfrm>
          <a:noFill/>
          <a:ln>
            <a:noFill/>
          </a:ln>
        </p:spPr>
      </p:pic>
    </p:spTree>
    <p:extLst>
      <p:ext uri="{BB962C8B-B14F-4D97-AF65-F5344CB8AC3E}">
        <p14:creationId xmlns:p14="http://schemas.microsoft.com/office/powerpoint/2010/main" val="37333790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E1C89-7D84-1808-961B-00C4B53CA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3309F-594C-7F2B-B1FA-CE3568FB6F6E}"/>
              </a:ext>
            </a:extLst>
          </p:cNvPr>
          <p:cNvSpPr>
            <a:spLocks noGrp="1"/>
          </p:cNvSpPr>
          <p:nvPr>
            <p:ph type="title"/>
          </p:nvPr>
        </p:nvSpPr>
        <p:spPr>
          <a:xfrm>
            <a:off x="381000" y="0"/>
            <a:ext cx="6737131" cy="1409700"/>
          </a:xfrm>
        </p:spPr>
        <p:txBody>
          <a:bodyPr>
            <a:normAutofit/>
          </a:bodyPr>
          <a:lstStyle/>
          <a:p>
            <a:r>
              <a:rPr lang="en-US"/>
              <a:t>Taking a Practice Test</a:t>
            </a:r>
          </a:p>
        </p:txBody>
      </p:sp>
      <p:sp>
        <p:nvSpPr>
          <p:cNvPr id="3" name="Content Placeholder 2">
            <a:extLst>
              <a:ext uri="{FF2B5EF4-FFF2-40B4-BE49-F238E27FC236}">
                <a16:creationId xmlns:a16="http://schemas.microsoft.com/office/drawing/2014/main" id="{C20B97DD-8651-1551-E0D4-52135B6828E4}"/>
              </a:ext>
            </a:extLst>
          </p:cNvPr>
          <p:cNvSpPr>
            <a:spLocks noGrp="1"/>
          </p:cNvSpPr>
          <p:nvPr>
            <p:ph sz="half" idx="1"/>
          </p:nvPr>
        </p:nvSpPr>
        <p:spPr>
          <a:xfrm>
            <a:off x="381000" y="1562100"/>
            <a:ext cx="5343605" cy="4614863"/>
          </a:xfrm>
        </p:spPr>
        <p:txBody>
          <a:bodyPr>
            <a:normAutofit/>
          </a:bodyPr>
          <a:lstStyle/>
          <a:p>
            <a:pPr marL="182880" indent="0">
              <a:buNone/>
            </a:pPr>
            <a:r>
              <a:rPr lang="en-US" sz="3200"/>
              <a:t>Students can take a practice or training test at school, or at home in an unmonitored environment.</a:t>
            </a:r>
          </a:p>
        </p:txBody>
      </p:sp>
      <p:pic>
        <p:nvPicPr>
          <p:cNvPr id="9" name="Google Shape;1248;p159">
            <a:extLst>
              <a:ext uri="{FF2B5EF4-FFF2-40B4-BE49-F238E27FC236}">
                <a16:creationId xmlns:a16="http://schemas.microsoft.com/office/drawing/2014/main" id="{C499B580-C175-41A7-5424-98005ABCC5D1}"/>
              </a:ext>
              <a:ext uri="{C183D7F6-B498-43B3-948B-1728B52AA6E4}">
                <adec:decorative xmlns:adec="http://schemas.microsoft.com/office/drawing/2017/decorative" val="1"/>
              </a:ext>
            </a:extLst>
          </p:cNvPr>
          <p:cNvPicPr preferRelativeResize="0">
            <a:picLocks noGrp="1"/>
          </p:cNvPicPr>
          <p:nvPr>
            <p:ph sz="half" idx="2"/>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7015655" y="0"/>
            <a:ext cx="5176345" cy="6858000"/>
          </a:xfrm>
          <a:prstGeom prst="rect">
            <a:avLst/>
          </a:prstGeom>
          <a:noFill/>
          <a:ln>
            <a:noFill/>
          </a:ln>
        </p:spPr>
      </p:pic>
    </p:spTree>
    <p:extLst>
      <p:ext uri="{BB962C8B-B14F-4D97-AF65-F5344CB8AC3E}">
        <p14:creationId xmlns:p14="http://schemas.microsoft.com/office/powerpoint/2010/main" val="33058069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C704F-2365-7E59-CFF4-D620C8D0C543}"/>
              </a:ext>
            </a:extLst>
          </p:cNvPr>
          <p:cNvSpPr>
            <a:spLocks noGrp="1"/>
          </p:cNvSpPr>
          <p:nvPr>
            <p:ph type="title"/>
          </p:nvPr>
        </p:nvSpPr>
        <p:spPr>
          <a:xfrm>
            <a:off x="0" y="0"/>
            <a:ext cx="5186149" cy="6857999"/>
          </a:xfrm>
        </p:spPr>
        <p:txBody>
          <a:bodyPr/>
          <a:lstStyle/>
          <a:p>
            <a:r>
              <a:rPr lang="en-US" dirty="0"/>
              <a:t>Practice Test Availability</a:t>
            </a:r>
          </a:p>
        </p:txBody>
      </p:sp>
      <p:sp>
        <p:nvSpPr>
          <p:cNvPr id="3" name="Content Placeholder 2">
            <a:extLst>
              <a:ext uri="{FF2B5EF4-FFF2-40B4-BE49-F238E27FC236}">
                <a16:creationId xmlns:a16="http://schemas.microsoft.com/office/drawing/2014/main" id="{2D4D34D7-E404-54D4-21A4-9611DF8404C7}"/>
              </a:ext>
            </a:extLst>
          </p:cNvPr>
          <p:cNvSpPr>
            <a:spLocks noGrp="1"/>
          </p:cNvSpPr>
          <p:nvPr>
            <p:ph sz="quarter" idx="10"/>
          </p:nvPr>
        </p:nvSpPr>
        <p:spPr>
          <a:xfrm>
            <a:off x="5397500" y="341313"/>
            <a:ext cx="6413500" cy="6175375"/>
          </a:xfrm>
        </p:spPr>
        <p:txBody>
          <a:bodyPr anchor="ctr">
            <a:normAutofit/>
          </a:bodyPr>
          <a:lstStyle/>
          <a:p>
            <a:pPr marL="548640" indent="-365760">
              <a:spcAft>
                <a:spcPts val="1200"/>
              </a:spcAft>
            </a:pPr>
            <a:r>
              <a:rPr lang="en-US" sz="2800" dirty="0"/>
              <a:t>Summative ELPAC </a:t>
            </a:r>
          </a:p>
          <a:p>
            <a:pPr marL="548640" indent="-365760">
              <a:spcAft>
                <a:spcPts val="1200"/>
              </a:spcAft>
            </a:pPr>
            <a:r>
              <a:rPr lang="en-US" sz="2800" dirty="0"/>
              <a:t>Summative Alternate ELPAC</a:t>
            </a:r>
          </a:p>
          <a:p>
            <a:pPr marL="548640" indent="-365760">
              <a:spcAft>
                <a:spcPts val="1200"/>
              </a:spcAft>
            </a:pPr>
            <a:r>
              <a:rPr lang="en-US" sz="2800" dirty="0"/>
              <a:t>Smarter Balanced for ELA and Mathematics</a:t>
            </a:r>
          </a:p>
          <a:p>
            <a:pPr marL="548640" indent="-365760">
              <a:spcAft>
                <a:spcPts val="1200"/>
              </a:spcAft>
            </a:pPr>
            <a:r>
              <a:rPr lang="en-US" sz="2800" dirty="0"/>
              <a:t>California Alternate Assessments (CAAs) for ELA and Mathematics</a:t>
            </a:r>
          </a:p>
          <a:p>
            <a:pPr marL="548640" indent="-365760">
              <a:spcAft>
                <a:spcPts val="1200"/>
              </a:spcAft>
            </a:pPr>
            <a:r>
              <a:rPr lang="en-US" sz="2800" dirty="0"/>
              <a:t>California Science Test (CAST)</a:t>
            </a:r>
          </a:p>
          <a:p>
            <a:pPr marL="548640" indent="-365760">
              <a:spcAft>
                <a:spcPts val="1200"/>
              </a:spcAft>
            </a:pPr>
            <a:r>
              <a:rPr lang="en-US" sz="2800" dirty="0"/>
              <a:t>CAA for Science</a:t>
            </a:r>
          </a:p>
          <a:p>
            <a:pPr marL="548640" indent="-365760">
              <a:spcAft>
                <a:spcPts val="1200"/>
              </a:spcAft>
            </a:pPr>
            <a:r>
              <a:rPr lang="en-US" sz="2800" dirty="0"/>
              <a:t>California Spanish Assessment</a:t>
            </a:r>
          </a:p>
        </p:txBody>
      </p:sp>
    </p:spTree>
    <p:extLst>
      <p:ext uri="{BB962C8B-B14F-4D97-AF65-F5344CB8AC3E}">
        <p14:creationId xmlns:p14="http://schemas.microsoft.com/office/powerpoint/2010/main" val="20318511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CAA78-BDCE-60A1-4C53-5B854B21B370}"/>
              </a:ext>
            </a:extLst>
          </p:cNvPr>
          <p:cNvSpPr>
            <a:spLocks noGrp="1"/>
          </p:cNvSpPr>
          <p:nvPr>
            <p:ph type="title"/>
          </p:nvPr>
        </p:nvSpPr>
        <p:spPr/>
        <p:txBody>
          <a:bodyPr/>
          <a:lstStyle/>
          <a:p>
            <a:r>
              <a:rPr lang="en-US" dirty="0"/>
              <a:t>Do Your Best on the Test Video Playlist</a:t>
            </a:r>
          </a:p>
        </p:txBody>
      </p:sp>
      <p:pic>
        <p:nvPicPr>
          <p:cNvPr id="5" name="Content Placeholder 4" descr="QR code for the YouTube video playlist, &quot;Do Your Best On The Test Video Showcase&quot;">
            <a:extLst>
              <a:ext uri="{FF2B5EF4-FFF2-40B4-BE49-F238E27FC236}">
                <a16:creationId xmlns:a16="http://schemas.microsoft.com/office/drawing/2014/main" id="{5B3EF5F0-277D-DDA3-D762-0E01561A071B}"/>
              </a:ext>
            </a:extLst>
          </p:cNvPr>
          <p:cNvPicPr>
            <a:picLocks noGrp="1" noChangeAspect="1"/>
          </p:cNvPicPr>
          <p:nvPr>
            <p:ph sz="quarter" idx="10"/>
          </p:nvPr>
        </p:nvPicPr>
        <p:blipFill>
          <a:blip r:embed="rId3" cstate="email">
            <a:extLst>
              <a:ext uri="{28A0092B-C50C-407E-A947-70E740481C1C}">
                <a14:useLocalDpi xmlns:a14="http://schemas.microsoft.com/office/drawing/2010/main"/>
              </a:ext>
            </a:extLst>
          </a:blip>
          <a:stretch>
            <a:fillRect/>
          </a:stretch>
        </p:blipFill>
        <p:spPr>
          <a:xfrm>
            <a:off x="6736561" y="770556"/>
            <a:ext cx="4195454" cy="4195454"/>
          </a:xfrm>
          <a:prstGeom prst="rect">
            <a:avLst/>
          </a:prstGeom>
        </p:spPr>
      </p:pic>
      <p:sp>
        <p:nvSpPr>
          <p:cNvPr id="3" name="TextBox 2">
            <a:extLst>
              <a:ext uri="{FF2B5EF4-FFF2-40B4-BE49-F238E27FC236}">
                <a16:creationId xmlns:a16="http://schemas.microsoft.com/office/drawing/2014/main" id="{63980881-CCBC-6563-3ECF-9E4B1D9CFA65}"/>
              </a:ext>
            </a:extLst>
          </p:cNvPr>
          <p:cNvSpPr txBox="1"/>
          <p:nvPr/>
        </p:nvSpPr>
        <p:spPr>
          <a:xfrm>
            <a:off x="5779698" y="5240547"/>
            <a:ext cx="6096000"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hlinkClick r:id="rId4"/>
              </a:rPr>
              <a:t>Do Your Best On The Test YouTube Video Playlist</a:t>
            </a:r>
            <a:endParaRPr lang="en-US" sz="3200" dirty="0">
              <a:cs typeface="Arial"/>
            </a:endParaRPr>
          </a:p>
          <a:p>
            <a:pPr algn="ctr"/>
            <a:endParaRPr lang="en-US" dirty="0"/>
          </a:p>
        </p:txBody>
      </p:sp>
    </p:spTree>
    <p:extLst>
      <p:ext uri="{BB962C8B-B14F-4D97-AF65-F5344CB8AC3E}">
        <p14:creationId xmlns:p14="http://schemas.microsoft.com/office/powerpoint/2010/main" val="3055800168"/>
      </p:ext>
    </p:extLst>
  </p:cSld>
  <p:clrMapOvr>
    <a:masterClrMapping/>
  </p:clrMapOvr>
</p:sld>
</file>

<file path=ppt/theme/theme1.xml><?xml version="1.0" encoding="utf-8"?>
<a:theme xmlns:a="http://schemas.openxmlformats.org/drawingml/2006/main" name="Office Theme">
  <a:themeElements>
    <a:clrScheme name="CAASPP training">
      <a:dk1>
        <a:sysClr val="windowText" lastClr="000000"/>
      </a:dk1>
      <a:lt1>
        <a:sysClr val="window" lastClr="FFFFFF"/>
      </a:lt1>
      <a:dk2>
        <a:srgbClr val="033E51"/>
      </a:dk2>
      <a:lt2>
        <a:srgbClr val="E5F1DC"/>
      </a:lt2>
      <a:accent1>
        <a:srgbClr val="033E51"/>
      </a:accent1>
      <a:accent2>
        <a:srgbClr val="E5F1DC"/>
      </a:accent2>
      <a:accent3>
        <a:srgbClr val="033E51"/>
      </a:accent3>
      <a:accent4>
        <a:srgbClr val="B9E0F7"/>
      </a:accent4>
      <a:accent5>
        <a:srgbClr val="A02B93"/>
      </a:accent5>
      <a:accent6>
        <a:srgbClr val="4EA72E"/>
      </a:accent6>
      <a:hlink>
        <a:srgbClr val="0563C1"/>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14553</Words>
  <Application>Microsoft Office PowerPoint</Application>
  <PresentationFormat>Widescreen</PresentationFormat>
  <Paragraphs>1275</Paragraphs>
  <Slides>110</Slides>
  <Notes>110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110</vt:i4>
      </vt:variant>
    </vt:vector>
  </HeadingPairs>
  <TitlesOfParts>
    <vt:vector size="122" baseType="lpstr">
      <vt:lpstr>Aptos</vt:lpstr>
      <vt:lpstr>Aptos Narrow</vt:lpstr>
      <vt:lpstr>Aptos Narrow,Sans-Serif</vt:lpstr>
      <vt:lpstr>Arial</vt:lpstr>
      <vt:lpstr>Arial,Sans-Serif</vt:lpstr>
      <vt:lpstr>Calibri</vt:lpstr>
      <vt:lpstr>Corbel</vt:lpstr>
      <vt:lpstr>Courier New</vt:lpstr>
      <vt:lpstr>Courier New,monospace</vt:lpstr>
      <vt:lpstr>Noto Sans Symbols</vt:lpstr>
      <vt:lpstr>Wingdings</vt:lpstr>
      <vt:lpstr>Office Theme</vt:lpstr>
      <vt:lpstr>ELPAC Test Examiner Training Deck</vt:lpstr>
      <vt:lpstr>How Local Educational Agencies Can Use This Deck</vt:lpstr>
      <vt:lpstr>How Local Educational Agencies Can Use This Deck (2)</vt:lpstr>
      <vt:lpstr>Break Time</vt:lpstr>
      <vt:lpstr>ELPAC Test Examiner Training</vt:lpstr>
      <vt:lpstr>Agenda</vt:lpstr>
      <vt:lpstr>ELPAC Overview</vt:lpstr>
      <vt:lpstr>Initial ELPAC</vt:lpstr>
      <vt:lpstr>Summative ELPAC</vt:lpstr>
      <vt:lpstr>Initial and Summative Alternate ELPAC</vt:lpstr>
      <vt:lpstr>Participation Rate Expectation</vt:lpstr>
      <vt:lpstr>ELPAC Testing Times</vt:lpstr>
      <vt:lpstr>Test Security</vt:lpstr>
      <vt:lpstr>Test Operations Management System (TOMS)  Security Affidavits</vt:lpstr>
      <vt:lpstr>ELPAC Test Security Affidavit for Non-TOMS Users</vt:lpstr>
      <vt:lpstr>Secure Browser</vt:lpstr>
      <vt:lpstr>ELPAC Secure  Materials</vt:lpstr>
      <vt:lpstr>Activity: Pop Quiz</vt:lpstr>
      <vt:lpstr>Question #1</vt:lpstr>
      <vt:lpstr>Answer #1</vt:lpstr>
      <vt:lpstr>Question #2</vt:lpstr>
      <vt:lpstr>Answer #2</vt:lpstr>
      <vt:lpstr>Question #3</vt:lpstr>
      <vt:lpstr>Answer #3</vt:lpstr>
      <vt:lpstr>Accessibility Resources Overview</vt:lpstr>
      <vt:lpstr>Equality Does Not Mean Equity</vt:lpstr>
      <vt:lpstr>1-2-3-4s of Accessibility—#1</vt:lpstr>
      <vt:lpstr>1-2-3-4s of Accessibility: 2</vt:lpstr>
      <vt:lpstr>1-2-3-4s of Accessibility: 3</vt:lpstr>
      <vt:lpstr>1-2-3-4s of Accessibility: 4</vt:lpstr>
      <vt:lpstr>California Assessment Accessibility Resources Matrix</vt:lpstr>
      <vt:lpstr>ELPAC Student Needs Matching Tool</vt:lpstr>
      <vt:lpstr>Accessibility Resources: Our Local Process</vt:lpstr>
      <vt:lpstr>Activity: Case Study</vt:lpstr>
      <vt:lpstr>Accessibility Resources Case Studies </vt:lpstr>
      <vt:lpstr>Pause and Reflect</vt:lpstr>
      <vt:lpstr>Different Roles</vt:lpstr>
      <vt:lpstr>Test Examiner (TE) for ELPAC Versus Alt ELPAC</vt:lpstr>
      <vt:lpstr>ELPAC Training Requirements</vt:lpstr>
      <vt:lpstr>Preparing for ELPAC</vt:lpstr>
      <vt:lpstr>Preparing for Administration (PFA) Documents and Directions for Administration (DFAs) </vt:lpstr>
      <vt:lpstr>ELPAC Security Affidavit</vt:lpstr>
      <vt:lpstr> Test Administrator Interface </vt:lpstr>
      <vt:lpstr>Test Settings</vt:lpstr>
      <vt:lpstr>Test Room Prep</vt:lpstr>
      <vt:lpstr>Test Room Prep (2)</vt:lpstr>
      <vt:lpstr>  Test Materials</vt:lpstr>
      <vt:lpstr>Activity: Thumbs Up, Thumbs Down</vt:lpstr>
      <vt:lpstr>Statement #1</vt:lpstr>
      <vt:lpstr>Statement #2</vt:lpstr>
      <vt:lpstr>Statement #3</vt:lpstr>
      <vt:lpstr>Classroom Logistics   for Starting a Test Session</vt:lpstr>
      <vt:lpstr>Create an Appropriate Test Environment</vt:lpstr>
      <vt:lpstr>Verify Student Test Settings</vt:lpstr>
      <vt:lpstr>Have An Electronic Device Plan </vt:lpstr>
      <vt:lpstr>During Testing</vt:lpstr>
      <vt:lpstr>Monitoring Testing</vt:lpstr>
      <vt:lpstr>Refrain from Reviewing Student Responses</vt:lpstr>
      <vt:lpstr>Refrain from Assisting Students in Answering Test Questions</vt:lpstr>
      <vt:lpstr>Wrapping Up the Test Session</vt:lpstr>
      <vt:lpstr>Pause Rules for the ELPAC</vt:lpstr>
      <vt:lpstr>Student Breaks During Testing</vt:lpstr>
      <vt:lpstr>ELPAC Tests Without Pause Rules</vt:lpstr>
      <vt:lpstr>Pauses Less Than 20 Minutes</vt:lpstr>
      <vt:lpstr>Pauses of 20 Minutes or More</vt:lpstr>
      <vt:lpstr>Warning: Breaks of More Than 20 Minutes</vt:lpstr>
      <vt:lpstr>Handling Materials After a 20-Minute Break</vt:lpstr>
      <vt:lpstr>If Testing Cannot Be Completed the Same Day</vt:lpstr>
      <vt:lpstr>Test Timeout Due to Inactivity</vt:lpstr>
      <vt:lpstr>As Students Complete Testing</vt:lpstr>
      <vt:lpstr>Reminder: Rules for Ending the Test</vt:lpstr>
      <vt:lpstr>Pause and Reflect (2)</vt:lpstr>
      <vt:lpstr>After Testing</vt:lpstr>
      <vt:lpstr>When Students Finish Testing Each Day</vt:lpstr>
      <vt:lpstr>As Testing Wraps Up</vt:lpstr>
      <vt:lpstr>Securely Destroy Testing Materials</vt:lpstr>
      <vt:lpstr>Do Not Review Student Responses</vt:lpstr>
      <vt:lpstr>Technology: Administering a Test</vt:lpstr>
      <vt:lpstr>How To Start a Test Session Resources</vt:lpstr>
      <vt:lpstr>Access the Administer a Test Session Tile  on the CAASPP &amp; ELPAC Website</vt:lpstr>
      <vt:lpstr>Read the How to Start a Test Session Say Statements Verbatim</vt:lpstr>
      <vt:lpstr>Check Accessibility Resources for Students</vt:lpstr>
      <vt:lpstr>Security Incidents and Cheating</vt:lpstr>
      <vt:lpstr>How to Handle Cheating</vt:lpstr>
      <vt:lpstr>Types of Security Incident: Breach</vt:lpstr>
      <vt:lpstr>Types of Security Incident: Irregularity</vt:lpstr>
      <vt:lpstr>Types of Security Incident: Impropriety</vt:lpstr>
      <vt:lpstr>STAIRS: Security Test and Incident Reporting System </vt:lpstr>
      <vt:lpstr>Activity: Show What You Know</vt:lpstr>
      <vt:lpstr>Show What You Know #1</vt:lpstr>
      <vt:lpstr>Show What You Know #2</vt:lpstr>
      <vt:lpstr>Show What You Know #3</vt:lpstr>
      <vt:lpstr>Preparing Students</vt:lpstr>
      <vt:lpstr>Practice is Important</vt:lpstr>
      <vt:lpstr>Practice  Tests</vt:lpstr>
      <vt:lpstr>Practice Test Goal</vt:lpstr>
      <vt:lpstr>Taking a Practice Test</vt:lpstr>
      <vt:lpstr>Practice Test Availability</vt:lpstr>
      <vt:lpstr>Do Your Best on the Test Video Playlist</vt:lpstr>
      <vt:lpstr>Interim Assessments</vt:lpstr>
      <vt:lpstr> Interim Assessments Reminders</vt:lpstr>
      <vt:lpstr>Interim Assessment Purposes</vt:lpstr>
      <vt:lpstr>Administration Options</vt:lpstr>
      <vt:lpstr>Interim Assessment Lookup Tool</vt:lpstr>
      <vt:lpstr>ELPAC Interim Assessments</vt:lpstr>
      <vt:lpstr>Smarter Balanced  Interim Assessments</vt:lpstr>
      <vt:lpstr>CAST Interim Assessments</vt:lpstr>
      <vt:lpstr>Interim Assessment Results in CERS</vt:lpstr>
      <vt:lpstr>CERS Microlearning Videos</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ELPAC Test Examiner Training Deck- ELPAC (CA Dept of Education)</dc:title>
  <dc:subject>This slide deck accompanies the English Language Proficiency Assessments for California (ELPAC) Test Examiner Training template.</dc:subject>
  <cp:revision>1</cp:revision>
  <dcterms:created xsi:type="dcterms:W3CDTF">2026-07-27T18:27:28Z</dcterms:created>
  <dcterms:modified xsi:type="dcterms:W3CDTF">2026-07-27T18:28:17Z</dcterms:modified>
  <dc:language/>
</cp:coreProperties>
</file>